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.xml" ContentType="application/vnd.openxmlformats-officedocument.themeOverride+xml"/>
  <Override PartName="/ppt/theme/themeOverride20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648" r:id="rId1"/>
  </p:sldMasterIdLst>
  <p:notesMasterIdLst>
    <p:notesMasterId r:id="rId4"/>
  </p:notesMasterIdLst>
  <p:sldIdLst>
    <p:sldId id="256" r:id="rId3"/>
    <p:sldId id="278" r:id="rId5"/>
    <p:sldId id="279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</p:sldIdLst>
  <p:sldSz cx="12192000" cy="6858000"/>
  <p:notesSz cx="6858000" cy="9144000"/>
  <p:embeddedFontLst>
    <p:embeddedFont>
      <p:font typeface="华文楷体" panose="02010600040101010101" pitchFamily="2" charset="-122"/>
      <p:regular r:id="rId29"/>
    </p:embeddedFont>
    <p:embeddedFont>
      <p:font typeface="微软雅黑" panose="020B0503020204020204" pitchFamily="34" charset="-122"/>
      <p:regular r:id="rId30"/>
    </p:embeddedFont>
    <p:embeddedFont>
      <p:font typeface="黑体" panose="02010609060101010101" pitchFamily="49" charset="-122"/>
      <p:regular r:id="rId31"/>
    </p:embeddedFont>
    <p:embeddedFont>
      <p:font typeface="方正楷体简体" panose="03000509000000000000" pitchFamily="65" charset="-122"/>
      <p:regular r:id="rId32"/>
    </p:embeddedFont>
    <p:embeddedFont>
      <p:font typeface="楷体" panose="02010609060101010101" pitchFamily="49" charset="-122"/>
      <p:regular r:id="rId33"/>
    </p:embeddedFont>
  </p:embeddedFontLst>
  <p:custDataLst>
    <p:tags r:id="rId3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4" pos="7106" userDrawn="1">
          <p15:clr>
            <a:srgbClr val="A4A3A4"/>
          </p15:clr>
        </p15:guide>
        <p15:guide id="5" orient="horz" pos="572" userDrawn="1">
          <p15:clr>
            <a:srgbClr val="A4A3A4"/>
          </p15:clr>
        </p15:guide>
        <p15:guide id="6" orient="horz" pos="3974" userDrawn="1">
          <p15:clr>
            <a:srgbClr val="A4A3A4"/>
          </p15:clr>
        </p15:guide>
        <p15:guide id="7" pos="55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B9D1ED"/>
    <a:srgbClr val="C7DAF1"/>
    <a:srgbClr val="CCDDF2"/>
    <a:srgbClr val="EFF4FB"/>
    <a:srgbClr val="DAE7F6"/>
    <a:srgbClr val="F2C3B4"/>
    <a:srgbClr val="F6CDC0"/>
    <a:srgbClr val="F8DAD0"/>
    <a:srgbClr val="F9D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3" autoAdjust="0"/>
    <p:restoredTop sz="94830" autoAdjust="0"/>
  </p:normalViewPr>
  <p:slideViewPr>
    <p:cSldViewPr showGuides="1">
      <p:cViewPr varScale="1">
        <p:scale>
          <a:sx n="86" d="100"/>
          <a:sy n="86" d="100"/>
        </p:scale>
        <p:origin x="330" y="84"/>
      </p:cViewPr>
      <p:guideLst>
        <p:guide pos="3840"/>
        <p:guide pos="7106"/>
        <p:guide orient="horz" pos="572"/>
        <p:guide orient="horz" pos="3974"/>
        <p:guide pos="55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4" Type="http://schemas.openxmlformats.org/officeDocument/2006/relationships/tags" Target="tags/tag4.xml"/><Relationship Id="rId33" Type="http://schemas.openxmlformats.org/officeDocument/2006/relationships/font" Target="fonts/font5.fntdata"/><Relationship Id="rId32" Type="http://schemas.openxmlformats.org/officeDocument/2006/relationships/font" Target="fonts/font4.fntdata"/><Relationship Id="rId31" Type="http://schemas.openxmlformats.org/officeDocument/2006/relationships/font" Target="fonts/font3.fntdata"/><Relationship Id="rId30" Type="http://schemas.openxmlformats.org/officeDocument/2006/relationships/font" Target="fonts/font2.fntdata"/><Relationship Id="rId3" Type="http://schemas.openxmlformats.org/officeDocument/2006/relationships/slide" Target="slides/slide1.xml"/><Relationship Id="rId29" Type="http://schemas.openxmlformats.org/officeDocument/2006/relationships/font" Target="fonts/font1.fntdata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华文楷体" panose="02010600040101010101" pitchFamily="2" charset="-122"/>
                <a:ea typeface="华文楷体" panose="02010600040101010101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华文楷体" panose="02010600040101010101" pitchFamily="2" charset="-122"/>
                <a:ea typeface="华文楷体" panose="02010600040101010101" pitchFamily="2" charset="-122"/>
              </a:defRPr>
            </a:lvl1pPr>
          </a:lstStyle>
          <a:p>
            <a:fld id="{67C9927A-CE19-4235-8D2A-6C66713068E1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华文楷体" panose="02010600040101010101" pitchFamily="2" charset="-122"/>
                <a:ea typeface="华文楷体" panose="02010600040101010101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华文楷体" panose="02010600040101010101" pitchFamily="2" charset="-122"/>
                <a:ea typeface="华文楷体" panose="02010600040101010101" pitchFamily="2" charset="-122"/>
              </a:defRPr>
            </a:lvl1pPr>
          </a:lstStyle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华文楷体" panose="02010600040101010101" pitchFamily="2" charset="-122"/>
        <a:ea typeface="华文楷体" panose="02010600040101010101" pitchFamily="2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华文楷体" panose="02010600040101010101" pitchFamily="2" charset="-122"/>
        <a:ea typeface="华文楷体" panose="02010600040101010101" pitchFamily="2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华文楷体" panose="02010600040101010101" pitchFamily="2" charset="-122"/>
        <a:ea typeface="华文楷体" panose="02010600040101010101" pitchFamily="2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华文楷体" panose="02010600040101010101" pitchFamily="2" charset="-122"/>
        <a:ea typeface="华文楷体" panose="02010600040101010101" pitchFamily="2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华文楷体" panose="02010600040101010101" pitchFamily="2" charset="-122"/>
        <a:ea typeface="华文楷体" panose="0201060004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662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2662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BC32C5A6-B816-4A6B-AB04-BDEB99057DE7}" type="slidenum">
              <a:rPr kumimoji="1" lang="en-US" altLang="zh-CN" smtClean="0">
                <a:latin typeface="Arial" panose="020B0604020202020204" pitchFamily="34" charset="0"/>
              </a:rPr>
            </a:fld>
            <a:endParaRPr kumimoji="1"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662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>
              <a:lnSpc>
                <a:spcPct val="200000"/>
              </a:lnSpc>
            </a:pPr>
            <a:endParaRPr lang="en-US" altLang="zh-CN" b="0" dirty="0">
              <a:solidFill>
                <a:srgbClr val="FF0000"/>
              </a:solidFill>
            </a:endParaRPr>
          </a:p>
        </p:txBody>
      </p:sp>
      <p:sp>
        <p:nvSpPr>
          <p:cNvPr id="2662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BC32C5A6-B816-4A6B-AB04-BDEB99057DE7}" type="slidenum">
              <a:rPr kumimoji="1" lang="en-US" altLang="zh-CN" smtClean="0">
                <a:latin typeface="Arial" panose="020B0604020202020204" pitchFamily="34" charset="0"/>
              </a:rPr>
            </a:fld>
            <a:endParaRPr kumimoji="1"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662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2662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BC32C5A6-B816-4A6B-AB04-BDEB99057DE7}" type="slidenum">
              <a:rPr kumimoji="1" lang="en-US" altLang="zh-CN" smtClean="0">
                <a:latin typeface="Arial" panose="020B0604020202020204" pitchFamily="34" charset="0"/>
              </a:rPr>
            </a:fld>
            <a:endParaRPr kumimoji="1"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662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2662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BC32C5A6-B816-4A6B-AB04-BDEB99057DE7}" type="slidenum">
              <a:rPr kumimoji="1" lang="en-US" altLang="zh-CN" smtClean="0">
                <a:latin typeface="Arial" panose="020B0604020202020204" pitchFamily="34" charset="0"/>
              </a:rPr>
            </a:fld>
            <a:endParaRPr kumimoji="1"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53080" y="2830105"/>
            <a:ext cx="409575" cy="466725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矩形 5"/>
            <p:cNvSpPr/>
            <p:nvPr/>
          </p:nvSpPr>
          <p:spPr>
            <a:xfrm>
              <a:off x="0" y="0"/>
              <a:ext cx="12192000" cy="848412"/>
            </a:xfrm>
            <a:prstGeom prst="rect">
              <a:avLst/>
            </a:prstGeom>
            <a:solidFill>
              <a:srgbClr val="3B56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0" y="6306532"/>
              <a:ext cx="12192000" cy="551468"/>
            </a:xfrm>
            <a:prstGeom prst="rect">
              <a:avLst/>
            </a:prstGeom>
            <a:solidFill>
              <a:srgbClr val="3B56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3151414" y="1396659"/>
            <a:ext cx="5889175" cy="469613"/>
            <a:chOff x="2588815" y="1375875"/>
            <a:chExt cx="5889175" cy="469613"/>
          </a:xfrm>
        </p:grpSpPr>
        <p:cxnSp>
          <p:nvCxnSpPr>
            <p:cNvPr id="11" name="直接连接符 10"/>
            <p:cNvCxnSpPr/>
            <p:nvPr/>
          </p:nvCxnSpPr>
          <p:spPr>
            <a:xfrm flipV="1">
              <a:off x="3077990" y="1634472"/>
              <a:ext cx="5400000" cy="0"/>
            </a:xfrm>
            <a:prstGeom prst="line">
              <a:avLst/>
            </a:prstGeom>
            <a:ln w="12700">
              <a:solidFill>
                <a:srgbClr val="01431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组合 11"/>
            <p:cNvGrpSpPr/>
            <p:nvPr/>
          </p:nvGrpSpPr>
          <p:grpSpPr>
            <a:xfrm>
              <a:off x="2588815" y="1375875"/>
              <a:ext cx="445481" cy="469613"/>
              <a:chOff x="1914053" y="1511588"/>
              <a:chExt cx="445481" cy="469613"/>
            </a:xfrm>
          </p:grpSpPr>
          <p:sp>
            <p:nvSpPr>
              <p:cNvPr id="13" name="矩形 12"/>
              <p:cNvSpPr/>
              <p:nvPr/>
            </p:nvSpPr>
            <p:spPr>
              <a:xfrm>
                <a:off x="1914053" y="1511588"/>
                <a:ext cx="363415" cy="363415"/>
              </a:xfrm>
              <a:prstGeom prst="rect">
                <a:avLst/>
              </a:prstGeom>
              <a:solidFill>
                <a:srgbClr val="01431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00" dirty="0">
                  <a:solidFill>
                    <a:prstClr val="white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2113351" y="1735018"/>
                <a:ext cx="246183" cy="246183"/>
              </a:xfrm>
              <a:prstGeom prst="rect">
                <a:avLst/>
              </a:prstGeom>
              <a:solidFill>
                <a:srgbClr val="01621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00" dirty="0">
                  <a:solidFill>
                    <a:prstClr val="white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</p:txBody>
          </p:sp>
        </p:grpSp>
      </p:grpSp>
      <p:grpSp>
        <p:nvGrpSpPr>
          <p:cNvPr id="20" name="组合 19"/>
          <p:cNvGrpSpPr/>
          <p:nvPr/>
        </p:nvGrpSpPr>
        <p:grpSpPr>
          <a:xfrm>
            <a:off x="3151413" y="1396657"/>
            <a:ext cx="5889175" cy="469613"/>
            <a:chOff x="2588815" y="1375875"/>
            <a:chExt cx="5889175" cy="469613"/>
          </a:xfrm>
        </p:grpSpPr>
        <p:cxnSp>
          <p:nvCxnSpPr>
            <p:cNvPr id="21" name="直接连接符 20"/>
            <p:cNvCxnSpPr/>
            <p:nvPr/>
          </p:nvCxnSpPr>
          <p:spPr>
            <a:xfrm flipV="1">
              <a:off x="3077990" y="1634472"/>
              <a:ext cx="5400000" cy="0"/>
            </a:xfrm>
            <a:prstGeom prst="line">
              <a:avLst/>
            </a:prstGeom>
            <a:ln w="12700">
              <a:solidFill>
                <a:srgbClr val="01431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组合 21"/>
            <p:cNvGrpSpPr/>
            <p:nvPr/>
          </p:nvGrpSpPr>
          <p:grpSpPr>
            <a:xfrm>
              <a:off x="2588815" y="1375875"/>
              <a:ext cx="445481" cy="469613"/>
              <a:chOff x="1914053" y="1511588"/>
              <a:chExt cx="445481" cy="469613"/>
            </a:xfrm>
          </p:grpSpPr>
          <p:sp>
            <p:nvSpPr>
              <p:cNvPr id="23" name="矩形 22"/>
              <p:cNvSpPr/>
              <p:nvPr/>
            </p:nvSpPr>
            <p:spPr>
              <a:xfrm>
                <a:off x="1914053" y="1511588"/>
                <a:ext cx="363415" cy="363415"/>
              </a:xfrm>
              <a:prstGeom prst="rect">
                <a:avLst/>
              </a:prstGeom>
              <a:solidFill>
                <a:srgbClr val="01431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</p:txBody>
          </p:sp>
          <p:sp>
            <p:nvSpPr>
              <p:cNvPr id="24" name="矩形 23"/>
              <p:cNvSpPr/>
              <p:nvPr/>
            </p:nvSpPr>
            <p:spPr>
              <a:xfrm>
                <a:off x="2113351" y="1735018"/>
                <a:ext cx="246183" cy="246183"/>
              </a:xfrm>
              <a:prstGeom prst="rect">
                <a:avLst/>
              </a:prstGeom>
              <a:solidFill>
                <a:srgbClr val="01621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</p:txBody>
          </p:sp>
        </p:grpSp>
      </p:grpSp>
      <p:sp>
        <p:nvSpPr>
          <p:cNvPr id="25" name="标题 1"/>
          <p:cNvSpPr txBox="1"/>
          <p:nvPr/>
        </p:nvSpPr>
        <p:spPr>
          <a:xfrm>
            <a:off x="1162276" y="728664"/>
            <a:ext cx="6680577" cy="770470"/>
          </a:xfrm>
          <a:prstGeom prst="rect">
            <a:avLst/>
          </a:prstGeom>
        </p:spPr>
        <p:txBody>
          <a:bodyPr vert="horz" lIns="91416" tIns="45708" rIns="91416" bIns="45708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zh-CN" altLang="en-US" sz="3200" b="1" kern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国家中小学课程资源</a:t>
            </a:r>
            <a:endParaRPr lang="zh-CN" altLang="en-US" sz="3200" b="1" kern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4" name="矩形 3"/>
            <p:cNvSpPr/>
            <p:nvPr/>
          </p:nvSpPr>
          <p:spPr>
            <a:xfrm>
              <a:off x="0" y="0"/>
              <a:ext cx="12192000" cy="848412"/>
            </a:xfrm>
            <a:prstGeom prst="rect">
              <a:avLst/>
            </a:prstGeom>
            <a:solidFill>
              <a:srgbClr val="3B56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0" y="6306532"/>
              <a:ext cx="12192000" cy="551468"/>
            </a:xfrm>
            <a:prstGeom prst="rect">
              <a:avLst/>
            </a:prstGeom>
            <a:solidFill>
              <a:srgbClr val="3B56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sp>
        <p:nvSpPr>
          <p:cNvPr id="7" name="矩形 6"/>
          <p:cNvSpPr/>
          <p:nvPr/>
        </p:nvSpPr>
        <p:spPr>
          <a:xfrm>
            <a:off x="9014653" y="159616"/>
            <a:ext cx="2932167" cy="6303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zh-CN" altLang="en-US" sz="2200" kern="1200" dirty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国家中小学课程资源</a:t>
            </a:r>
            <a:endParaRPr lang="zh-CN" altLang="en-US" sz="2200" kern="1200" dirty="0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矩形 8"/>
            <p:cNvSpPr/>
            <p:nvPr/>
          </p:nvSpPr>
          <p:spPr>
            <a:xfrm>
              <a:off x="0" y="0"/>
              <a:ext cx="12192000" cy="848412"/>
            </a:xfrm>
            <a:prstGeom prst="rect">
              <a:avLst/>
            </a:prstGeom>
            <a:solidFill>
              <a:srgbClr val="3B56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0" y="6306532"/>
              <a:ext cx="12192000" cy="551468"/>
            </a:xfrm>
            <a:prstGeom prst="rect">
              <a:avLst/>
            </a:prstGeom>
            <a:solidFill>
              <a:srgbClr val="3B56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TEMPLATE" hidden="1"/>
          <p:cNvSpPr/>
          <p:nvPr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>
              <a:latin typeface="Times New Roman" panose="02020603050405020304" pitchFamily="18" charset="0"/>
              <a:ea typeface="华文楷体" panose="0201060004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>
    <p:wipe dir="r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3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5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73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93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13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33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themeOverride" Target="../theme/themeOverride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7.xml"/><Relationship Id="rId3" Type="http://schemas.openxmlformats.org/officeDocument/2006/relationships/slideLayout" Target="../slideLayouts/slideLayout3.xml"/><Relationship Id="rId2" Type="http://schemas.openxmlformats.org/officeDocument/2006/relationships/themeOverride" Target="../theme/themeOverride15.xml"/><Relationship Id="rId1" Type="http://schemas.openxmlformats.org/officeDocument/2006/relationships/tags" Target="../tags/tag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8.xml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1.xml"/><Relationship Id="rId3" Type="http://schemas.openxmlformats.org/officeDocument/2006/relationships/slideLayout" Target="../slideLayouts/slideLayout2.xml"/><Relationship Id="rId2" Type="http://schemas.openxmlformats.org/officeDocument/2006/relationships/themeOverride" Target="../theme/themeOverride19.xml"/><Relationship Id="rId1" Type="http://schemas.openxmlformats.org/officeDocument/2006/relationships/tags" Target="../tags/tag3.xml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2.xml"/><Relationship Id="rId3" Type="http://schemas.openxmlformats.org/officeDocument/2006/relationships/slideLayout" Target="../slideLayouts/slideLayout1.xml"/><Relationship Id="rId2" Type="http://schemas.openxmlformats.org/officeDocument/2006/relationships/themeOverride" Target="../theme/themeOverride20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105162" y="1944000"/>
            <a:ext cx="7981673" cy="163038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4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第一单元　少年有梦</a:t>
            </a:r>
            <a:endParaRPr lang="en-US" altLang="zh-CN" sz="4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  <a:defRPr/>
            </a:pPr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第三课　梦想始于当下（做有梦想的少年）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190567" y="4068000"/>
            <a:ext cx="10556671" cy="1126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年    级：七年级                     学    科：道德与法治（统编版）</a:t>
            </a:r>
            <a:endParaRPr lang="zh-CN" altLang="en-US" sz="2800" b="1" dirty="0">
              <a:solidFill>
                <a:schemeClr val="bg1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主讲人：丁丽敏　　　         学    校：</a:t>
            </a:r>
            <a:r>
              <a:rPr lang="zh-CN" altLang="en-US" sz="2800" b="1" kern="0" dirty="0">
                <a:solidFill>
                  <a:srgbClr val="FFFFFF"/>
                </a:solidFill>
                <a:latin typeface="Times New Roman" panose="02020603050405020304" pitchFamily="18" charset="0"/>
                <a:ea typeface="华文楷体" panose="02010600040101010101" pitchFamily="2" charset="-122"/>
              </a:rPr>
              <a:t>北京市丰台区第二中学</a:t>
            </a:r>
            <a:endParaRPr lang="zh-CN" altLang="en-US" sz="2800" b="1" kern="0" dirty="0">
              <a:solidFill>
                <a:srgbClr val="FFFFFF"/>
              </a:solidFill>
              <a:latin typeface="Times New Roman" panose="02020603050405020304" pitchFamily="18" charset="0"/>
              <a:ea typeface="华文楷体" panose="02010600040101010101" pitchFamily="2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Box 7"/>
          <p:cNvSpPr txBox="1">
            <a:spLocks noChangeArrowheads="1"/>
          </p:cNvSpPr>
          <p:nvPr/>
        </p:nvSpPr>
        <p:spPr bwMode="auto">
          <a:xfrm>
            <a:off x="1872000" y="900000"/>
            <a:ext cx="9048536" cy="1945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3" tIns="45706" rIns="91413" bIns="4570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  <a:sym typeface="Times New Roman" panose="02020603050405020304" pitchFamily="18" charset="0"/>
              </a:rPr>
              <a:t>做有梦想的少年，应当树立远大志向。“志不立，天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cs typeface="方正楷体简体" panose="03000509000000000000" pitchFamily="65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spc="7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  <a:sym typeface="Times New Roman" panose="02020603050405020304" pitchFamily="18" charset="0"/>
              </a:rPr>
              <a:t>下无可成之事。”志向是人生的航标，是奋斗的原动力。</a:t>
            </a:r>
            <a:endParaRPr kumimoji="1" lang="en-US" altLang="zh-CN" sz="2600" spc="70" dirty="0">
              <a:latin typeface="华文楷体" panose="02010600040101010101" pitchFamily="2" charset="-122"/>
              <a:ea typeface="华文楷体" panose="02010600040101010101" pitchFamily="2" charset="-122"/>
              <a:cs typeface="方正楷体简体" panose="03000509000000000000" pitchFamily="65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  <a:sym typeface="Times New Roman" panose="02020603050405020304" pitchFamily="18" charset="0"/>
              </a:rPr>
              <a:t>我们要早立志，立大志，立长志。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cs typeface="方正楷体简体" panose="03000509000000000000" pitchFamily="65" charset="-122"/>
              <a:sym typeface="Times New Roman" panose="02020603050405020304" pitchFamily="18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2783632" y="3174876"/>
            <a:ext cx="6753894" cy="1872208"/>
            <a:chOff x="2783632" y="3174876"/>
            <a:chExt cx="6753894" cy="1872208"/>
          </a:xfrm>
        </p:grpSpPr>
        <p:sp>
          <p:nvSpPr>
            <p:cNvPr id="6" name="圆角矩形 5"/>
            <p:cNvSpPr/>
            <p:nvPr/>
          </p:nvSpPr>
          <p:spPr>
            <a:xfrm>
              <a:off x="2783632" y="3174876"/>
              <a:ext cx="6696744" cy="1872208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2984798" y="3284984"/>
              <a:ext cx="6552728" cy="1652778"/>
            </a:xfrm>
            <a:prstGeom prst="rect">
              <a:avLst/>
            </a:prstGeom>
            <a:noFill/>
          </p:spPr>
          <p:txBody>
            <a:bodyPr wrap="square" lIns="91458" tIns="45729" rIns="91458" bIns="45729" rtlCol="0">
              <a:spAutoFit/>
            </a:bodyPr>
            <a:lstStyle/>
            <a:p>
              <a:pPr lvl="0">
                <a:lnSpc>
                  <a:spcPct val="130000"/>
                </a:lnSpc>
              </a:pPr>
              <a:r>
                <a:rPr kumimoji="1" lang="zh-CN" altLang="en-US" sz="2600" dirty="0">
                  <a:solidFill>
                    <a:prstClr val="black"/>
                  </a:solidFill>
                  <a:latin typeface="华文楷体" panose="02010600040101010101" pitchFamily="2" charset="-122"/>
                  <a:ea typeface="华文楷体" panose="02010600040101010101" pitchFamily="2" charset="-122"/>
                  <a:cs typeface="方正楷体简体" panose="03000509000000000000" pitchFamily="65" charset="-122"/>
                  <a:sym typeface="Times New Roman" panose="02020603050405020304" pitchFamily="18" charset="0"/>
                </a:rPr>
                <a:t>志之所趋，无远勿届，穷山距海不能限也；</a:t>
              </a:r>
              <a:endParaRPr kumimoji="1" lang="en-US" altLang="zh-CN" sz="2600" dirty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  <a:sym typeface="Times New Roman" panose="02020603050405020304" pitchFamily="18" charset="0"/>
              </a:endParaRPr>
            </a:p>
            <a:p>
              <a:pPr lvl="0">
                <a:lnSpc>
                  <a:spcPct val="130000"/>
                </a:lnSpc>
              </a:pPr>
              <a:r>
                <a:rPr kumimoji="1" lang="zh-CN" altLang="en-US" sz="2600" dirty="0">
                  <a:solidFill>
                    <a:prstClr val="black"/>
                  </a:solidFill>
                  <a:latin typeface="华文楷体" panose="02010600040101010101" pitchFamily="2" charset="-122"/>
                  <a:ea typeface="华文楷体" panose="02010600040101010101" pitchFamily="2" charset="-122"/>
                  <a:cs typeface="方正楷体简体" panose="03000509000000000000" pitchFamily="65" charset="-122"/>
                  <a:sym typeface="Times New Roman" panose="02020603050405020304" pitchFamily="18" charset="0"/>
                </a:rPr>
                <a:t>志之所向，无坚不入，锐兵精甲不能御也。</a:t>
              </a:r>
              <a:endParaRPr kumimoji="1" lang="en-US" altLang="zh-CN" sz="2600" dirty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  <a:sym typeface="Times New Roman" panose="02020603050405020304" pitchFamily="18" charset="0"/>
              </a:endParaRPr>
            </a:p>
            <a:p>
              <a:pPr lvl="0">
                <a:lnSpc>
                  <a:spcPct val="130000"/>
                </a:lnSpc>
              </a:pPr>
              <a:r>
                <a:rPr kumimoji="1" lang="en-US" altLang="zh-CN" sz="2600" dirty="0">
                  <a:solidFill>
                    <a:prstClr val="black"/>
                  </a:solidFill>
                  <a:latin typeface="华文楷体" panose="02010600040101010101" pitchFamily="2" charset="-122"/>
                  <a:ea typeface="华文楷体" panose="02010600040101010101" pitchFamily="2" charset="-122"/>
                  <a:cs typeface="方正楷体简体" panose="03000509000000000000" pitchFamily="65" charset="-122"/>
                  <a:sym typeface="Times New Roman" panose="02020603050405020304" pitchFamily="18" charset="0"/>
                </a:rPr>
                <a:t>                                       </a:t>
              </a:r>
              <a:r>
                <a:rPr kumimoji="1" lang="en-US" altLang="zh-CN" sz="2600" dirty="0">
                  <a:solidFill>
                    <a:prstClr val="black"/>
                  </a:solidFill>
                  <a:latin typeface="Times New Roman" panose="02020603050405020304" pitchFamily="18" charset="0"/>
                  <a:ea typeface="华文楷体" panose="02010600040101010101" pitchFamily="2" charset="-122"/>
                  <a:cs typeface="方正楷体简体" panose="03000509000000000000" pitchFamily="65" charset="-122"/>
                  <a:sym typeface="Times New Roman" panose="02020603050405020304" pitchFamily="18" charset="0"/>
                </a:rPr>
                <a:t>——</a:t>
              </a:r>
              <a:r>
                <a:rPr kumimoji="1" lang="zh-CN" altLang="en-US" sz="2600" dirty="0">
                  <a:solidFill>
                    <a:prstClr val="black"/>
                  </a:solidFill>
                  <a:latin typeface="华文楷体" panose="02010600040101010101" pitchFamily="2" charset="-122"/>
                  <a:ea typeface="华文楷体" panose="02010600040101010101" pitchFamily="2" charset="-122"/>
                  <a:cs typeface="方正楷体简体" panose="03000509000000000000" pitchFamily="65" charset="-122"/>
                  <a:sym typeface="Times New Roman" panose="02020603050405020304" pitchFamily="18" charset="0"/>
                </a:rPr>
                <a:t>《格言联璧》</a:t>
              </a:r>
              <a:r>
                <a:rPr kumimoji="1" lang="en-US" altLang="zh-CN" sz="2600" dirty="0">
                  <a:solidFill>
                    <a:prstClr val="black"/>
                  </a:solidFill>
                  <a:latin typeface="华文楷体" panose="02010600040101010101" pitchFamily="2" charset="-122"/>
                  <a:ea typeface="华文楷体" panose="02010600040101010101" pitchFamily="2" charset="-122"/>
                  <a:cs typeface="方正楷体简体" panose="03000509000000000000" pitchFamily="65" charset="-122"/>
                  <a:sym typeface="Times New Roman" panose="02020603050405020304" pitchFamily="18" charset="0"/>
                </a:rPr>
                <a:t> </a:t>
              </a:r>
              <a:r>
                <a:rPr kumimoji="1" lang="en-US" altLang="zh-CN" sz="2600" dirty="0">
                  <a:solidFill>
                    <a:prstClr val="black"/>
                  </a:solidFill>
                  <a:latin typeface="华文楷体" panose="02010600040101010101" pitchFamily="2" charset="-122"/>
                  <a:ea typeface="华文楷体" panose="02010600040101010101" pitchFamily="2" charset="-122"/>
                  <a:cs typeface="楷体" panose="02010609060101010101" pitchFamily="49" charset="-122"/>
                  <a:sym typeface="Times New Roman" panose="02020603050405020304" pitchFamily="18" charset="0"/>
                </a:rPr>
                <a:t>                                     </a:t>
              </a:r>
              <a:endParaRPr lang="zh-CN" altLang="en-US" sz="2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Box 7"/>
          <p:cNvSpPr txBox="1">
            <a:spLocks noChangeArrowheads="1"/>
          </p:cNvSpPr>
          <p:nvPr/>
        </p:nvSpPr>
        <p:spPr bwMode="auto">
          <a:xfrm>
            <a:off x="1872000" y="900000"/>
            <a:ext cx="8976528" cy="5213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3" tIns="45706" rIns="91413" bIns="4570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60000"/>
              </a:lnSpc>
            </a:pPr>
            <a:r>
              <a:rPr lang="zh-CN" altLang="en-US" sz="260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　　请你思考</a:t>
            </a:r>
            <a:endParaRPr lang="en-US" altLang="zh-CN" sz="26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  <a:sym typeface="Times New Roman" panose="02020603050405020304" pitchFamily="18" charset="0"/>
              </a:rPr>
              <a:t>什么是远大志向？下面的志向是不是不够远大？</a:t>
            </a:r>
            <a:endParaRPr lang="en-US" altLang="zh-CN" sz="2600" dirty="0">
              <a:solidFill>
                <a:schemeClr val="tx2"/>
              </a:solidFill>
              <a:ea typeface="黑体" panose="02010609060101010101" pitchFamily="49" charset="-122"/>
              <a:cs typeface="Arial" panose="020B0604020202020204" pitchFamily="34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endParaRPr lang="en-US" altLang="zh-CN" sz="26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  <a:cs typeface="Arial" panose="020B0604020202020204" pitchFamily="34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endParaRPr lang="en-US" altLang="zh-CN" sz="26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  <a:cs typeface="Arial" panose="020B0604020202020204" pitchFamily="34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endParaRPr lang="en-US" altLang="zh-CN" sz="26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  <a:cs typeface="Arial" panose="020B0604020202020204" pitchFamily="34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endParaRPr lang="en-US" altLang="zh-CN" sz="26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  <a:cs typeface="Arial" panose="020B0604020202020204" pitchFamily="34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  <a:sym typeface="Times New Roman" panose="02020603050405020304" pitchFamily="18" charset="0"/>
              </a:rPr>
              <a:t>　　实现中华民族伟大复兴的中国梦，需要我们各行各业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cs typeface="方正楷体简体" panose="03000509000000000000" pitchFamily="65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  <a:sym typeface="Times New Roman" panose="02020603050405020304" pitchFamily="18" charset="0"/>
              </a:rPr>
              <a:t>的人共同努力。立志做对社会有用的人，就值得被尊重。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cs typeface="方正楷体简体" panose="03000509000000000000" pitchFamily="65" charset="-122"/>
              <a:sym typeface="Times New Roman" panose="02020603050405020304" pitchFamily="18" charset="0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3054000" y="2276872"/>
            <a:ext cx="6084000" cy="1152525"/>
            <a:chOff x="3539716" y="2078332"/>
            <a:chExt cx="6084000" cy="1152525"/>
          </a:xfrm>
        </p:grpSpPr>
        <p:sp>
          <p:nvSpPr>
            <p:cNvPr id="5" name="圆角矩形 4"/>
            <p:cNvSpPr/>
            <p:nvPr/>
          </p:nvSpPr>
          <p:spPr>
            <a:xfrm>
              <a:off x="3539716" y="2078332"/>
              <a:ext cx="6084000" cy="1152525"/>
            </a:xfrm>
            <a:prstGeom prst="roundRect">
              <a:avLst/>
            </a:prstGeom>
            <a:solidFill>
              <a:schemeClr val="accent2"/>
            </a:solidFill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</a:endParaRPr>
            </a:p>
          </p:txBody>
        </p:sp>
        <p:sp>
          <p:nvSpPr>
            <p:cNvPr id="26" name="矩形 25"/>
            <p:cNvSpPr/>
            <p:nvPr/>
          </p:nvSpPr>
          <p:spPr bwMode="auto">
            <a:xfrm>
              <a:off x="3710784" y="2169772"/>
              <a:ext cx="5764132" cy="9787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kumimoji="1" lang="zh-CN" altLang="en-US" sz="2400" dirty="0">
                  <a:latin typeface="华文楷体" panose="02010600040101010101" pitchFamily="2" charset="-122"/>
                  <a:ea typeface="华文楷体" panose="02010600040101010101" pitchFamily="2" charset="-122"/>
                  <a:sym typeface="Times New Roman" panose="02020603050405020304" pitchFamily="18" charset="0"/>
                </a:rPr>
                <a:t>　　我想成为像班主任刘老师这样的老师，让学生感受到幸福和爱。</a:t>
              </a:r>
              <a:endParaRPr kumimoji="1"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3021243" y="3592909"/>
            <a:ext cx="6194470" cy="1152525"/>
            <a:chOff x="3539716" y="3394369"/>
            <a:chExt cx="6194470" cy="1152525"/>
          </a:xfrm>
        </p:grpSpPr>
        <p:sp>
          <p:nvSpPr>
            <p:cNvPr id="28" name="圆角矩形 27"/>
            <p:cNvSpPr/>
            <p:nvPr/>
          </p:nvSpPr>
          <p:spPr>
            <a:xfrm>
              <a:off x="3539716" y="3394369"/>
              <a:ext cx="6084000" cy="1152525"/>
            </a:xfrm>
            <a:prstGeom prst="roundRect">
              <a:avLst/>
            </a:prstGeom>
            <a:solidFill>
              <a:schemeClr val="accent2"/>
            </a:solidFill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</a:endParaRPr>
            </a:p>
          </p:txBody>
        </p:sp>
        <p:sp>
          <p:nvSpPr>
            <p:cNvPr id="33" name="矩形 32"/>
            <p:cNvSpPr/>
            <p:nvPr/>
          </p:nvSpPr>
          <p:spPr bwMode="auto">
            <a:xfrm>
              <a:off x="3662145" y="3485809"/>
              <a:ext cx="6072041" cy="9787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kumimoji="1" lang="zh-CN" altLang="en-US" sz="2400" dirty="0">
                  <a:latin typeface="华文楷体" panose="02010600040101010101" pitchFamily="2" charset="-122"/>
                  <a:ea typeface="华文楷体" panose="02010600040101010101" pitchFamily="2" charset="-122"/>
                  <a:sym typeface="Times New Roman" panose="02020603050405020304" pitchFamily="18" charset="0"/>
                </a:rPr>
                <a:t>　　我想成为一名</a:t>
              </a:r>
              <a:r>
                <a:rPr kumimoji="1" lang="zh-CN" altLang="en-US" sz="2400" dirty="0" smtClean="0">
                  <a:latin typeface="华文楷体" panose="02010600040101010101" pitchFamily="2" charset="-122"/>
                  <a:ea typeface="华文楷体" panose="02010600040101010101" pitchFamily="2" charset="-122"/>
                  <a:sym typeface="Times New Roman" panose="02020603050405020304" pitchFamily="18" charset="0"/>
                </a:rPr>
                <a:t>清洁工作者，</a:t>
              </a:r>
              <a:r>
                <a:rPr kumimoji="1" lang="zh-CN" altLang="en-US" sz="2400" dirty="0">
                  <a:latin typeface="华文楷体" panose="02010600040101010101" pitchFamily="2" charset="-122"/>
                  <a:ea typeface="华文楷体" panose="02010600040101010101" pitchFamily="2" charset="-122"/>
                  <a:sym typeface="Times New Roman" panose="02020603050405020304" pitchFamily="18" charset="0"/>
                </a:rPr>
                <a:t>用自己</a:t>
              </a:r>
              <a:r>
                <a:rPr kumimoji="1" lang="zh-CN" altLang="en-US" sz="2400" dirty="0" smtClean="0">
                  <a:latin typeface="华文楷体" panose="02010600040101010101" pitchFamily="2" charset="-122"/>
                  <a:ea typeface="华文楷体" panose="02010600040101010101" pitchFamily="2" charset="-122"/>
                  <a:sym typeface="Times New Roman" panose="02020603050405020304" pitchFamily="18" charset="0"/>
                </a:rPr>
                <a:t>的劳动</a:t>
              </a:r>
              <a:r>
                <a:rPr kumimoji="1" lang="zh-CN" altLang="en-US" sz="2400" dirty="0">
                  <a:latin typeface="华文楷体" panose="02010600040101010101" pitchFamily="2" charset="-122"/>
                  <a:ea typeface="华文楷体" panose="02010600040101010101" pitchFamily="2" charset="-122"/>
                  <a:sym typeface="Times New Roman" panose="02020603050405020304" pitchFamily="18" charset="0"/>
                </a:rPr>
                <a:t>，为这个城市的环境贡献一份力量。</a:t>
              </a:r>
              <a:endParaRPr kumimoji="1"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endParaRP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872000" y="900000"/>
            <a:ext cx="9048536" cy="418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　　中华民族的历史长河中，始终有着“自古英雄出少年”的</a:t>
            </a:r>
            <a:endParaRPr lang="en-US" altLang="zh-CN" sz="2400" dirty="0">
              <a:latin typeface="华文楷体" panose="02010600040101010101" pitchFamily="2" charset="-122"/>
              <a:ea typeface="华文楷体" panose="02010600040101010101" pitchFamily="2" charset="-122"/>
              <a:cs typeface="方正楷体简体" panose="03000509000000000000" pitchFamily="65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400" spc="-4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传统，始终有着“少年强则国强，少年进步则国进步”的信念，</a:t>
            </a:r>
            <a:endParaRPr lang="en-US" altLang="zh-CN" sz="2400" spc="-40" dirty="0">
              <a:latin typeface="华文楷体" panose="02010600040101010101" pitchFamily="2" charset="-122"/>
              <a:ea typeface="华文楷体" panose="02010600040101010101" pitchFamily="2" charset="-122"/>
              <a:cs typeface="方正楷体简体" panose="03000509000000000000" pitchFamily="65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始终有着“希望寄托在你们身上”的期待。古有霍去病二十一</a:t>
            </a:r>
            <a:endParaRPr lang="en-US" altLang="zh-CN" sz="2400" dirty="0">
              <a:latin typeface="华文楷体" panose="02010600040101010101" pitchFamily="2" charset="-122"/>
              <a:ea typeface="华文楷体" panose="02010600040101010101" pitchFamily="2" charset="-122"/>
              <a:cs typeface="方正楷体简体" panose="03000509000000000000" pitchFamily="65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400" spc="5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岁封狼居胥；近有周恩来少年立志“为中华之崛起而读书”；</a:t>
            </a:r>
            <a:endParaRPr lang="en-US" altLang="zh-CN" sz="2400" spc="50" dirty="0">
              <a:latin typeface="华文楷体" panose="02010600040101010101" pitchFamily="2" charset="-122"/>
              <a:ea typeface="华文楷体" panose="02010600040101010101" pitchFamily="2" charset="-122"/>
              <a:cs typeface="方正楷体简体" panose="03000509000000000000" pitchFamily="65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今有北师大硕士毕业生黄文秀，选择回到边远乡村工作，为国</a:t>
            </a:r>
            <a:endParaRPr lang="en-US" altLang="zh-CN" sz="2400" dirty="0">
              <a:latin typeface="华文楷体" panose="02010600040101010101" pitchFamily="2" charset="-122"/>
              <a:ea typeface="华文楷体" panose="02010600040101010101" pitchFamily="2" charset="-122"/>
              <a:cs typeface="方正楷体简体" panose="03000509000000000000" pitchFamily="65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家脱贫攻坚贡献力量</a:t>
            </a:r>
            <a:r>
              <a:rPr lang="en-US" altLang="zh-CN" sz="240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……</a:t>
            </a:r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几千年以来，人们的梦想与追求，是</a:t>
            </a:r>
            <a:endParaRPr lang="en-US" altLang="zh-CN" sz="2400" dirty="0">
              <a:latin typeface="华文楷体" panose="02010600040101010101" pitchFamily="2" charset="-122"/>
              <a:ea typeface="华文楷体" panose="02010600040101010101" pitchFamily="2" charset="-122"/>
              <a:cs typeface="方正楷体简体" panose="03000509000000000000" pitchFamily="65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推动中华民族砥砺前行的磅礴力量。</a:t>
            </a:r>
            <a:endParaRPr lang="en-US" altLang="zh-CN" sz="2400" dirty="0">
              <a:latin typeface="华文楷体" panose="02010600040101010101" pitchFamily="2" charset="-122"/>
              <a:ea typeface="华文楷体" panose="02010600040101010101" pitchFamily="2" charset="-122"/>
              <a:cs typeface="方正楷体简体" panose="03000509000000000000" pitchFamily="65" charset="-122"/>
            </a:endParaRPr>
          </a:p>
          <a:p>
            <a:pPr>
              <a:lnSpc>
                <a:spcPct val="140000"/>
              </a:lnSpc>
            </a:pPr>
            <a:r>
              <a:rPr kumimoji="1" lang="zh-CN" altLang="en-US" sz="24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  <a:sym typeface="Times New Roman" panose="02020603050405020304" pitchFamily="18" charset="0"/>
              </a:rPr>
              <a:t>　　</a:t>
            </a:r>
            <a:r>
              <a:rPr kumimoji="1"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  <a:sym typeface="Times New Roman" panose="02020603050405020304" pitchFamily="18" charset="0"/>
              </a:rPr>
              <a:t>你有什么感受？</a:t>
            </a:r>
            <a:endParaRPr kumimoji="1" lang="zh-CN" altLang="en-US" sz="2400" dirty="0">
              <a:latin typeface="华文楷体" panose="02010600040101010101" pitchFamily="2" charset="-122"/>
              <a:ea typeface="华文楷体" panose="02010600040101010101" pitchFamily="2" charset="-122"/>
              <a:cs typeface="方正楷体简体" panose="03000509000000000000" pitchFamily="65" charset="-122"/>
              <a:sym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Box 7"/>
          <p:cNvSpPr txBox="1">
            <a:spLocks noChangeArrowheads="1"/>
          </p:cNvSpPr>
          <p:nvPr/>
        </p:nvSpPr>
        <p:spPr bwMode="auto">
          <a:xfrm>
            <a:off x="1872000" y="900000"/>
            <a:ext cx="9624600" cy="3866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3" tIns="45706" rIns="91413" bIns="4570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做有梦想的少年，应当紧扣时代脉搏。生活在新时代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的我们，共同享有人生出彩的机会，共同享有梦想成真的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机会，共同享有同祖国和时代一起成长与进步的机会。中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华民族伟大复兴的美好前景，为我们提供了更广阔的舞台，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也提出了更高的要求，我们要努力成为担当民族复兴大任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的时代新人。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Box 7"/>
          <p:cNvSpPr txBox="1">
            <a:spLocks noChangeArrowheads="1"/>
          </p:cNvSpPr>
          <p:nvPr/>
        </p:nvSpPr>
        <p:spPr bwMode="auto">
          <a:xfrm>
            <a:off x="1872000" y="1980000"/>
            <a:ext cx="9120544" cy="3226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3" tIns="45706" rIns="91413" bIns="4570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kumimoji="1" lang="zh-CN" altLang="en-US" sz="2600" spc="-4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  <a:sym typeface="Times New Roman" panose="02020603050405020304" pitchFamily="18" charset="0"/>
              </a:rPr>
              <a:t>脚步不能到达的地方，眼光可以到达，心灵可以到达。</a:t>
            </a:r>
            <a:endParaRPr kumimoji="1" lang="en-US" altLang="zh-CN" sz="2600" spc="-40" dirty="0">
              <a:latin typeface="华文楷体" panose="02010600040101010101" pitchFamily="2" charset="-122"/>
              <a:ea typeface="华文楷体" panose="02010600040101010101" pitchFamily="2" charset="-122"/>
              <a:cs typeface="方正楷体简体" panose="03000509000000000000" pitchFamily="65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spc="8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  <a:sym typeface="Times New Roman" panose="02020603050405020304" pitchFamily="18" charset="0"/>
              </a:rPr>
              <a:t>心系天下、胸有大志的人，梦想随时随处都在生根发芽。</a:t>
            </a:r>
            <a:endParaRPr kumimoji="1" lang="en-US" altLang="zh-CN" sz="2600" spc="80" dirty="0">
              <a:latin typeface="华文楷体" panose="02010600040101010101" pitchFamily="2" charset="-122"/>
              <a:ea typeface="华文楷体" panose="02010600040101010101" pitchFamily="2" charset="-122"/>
              <a:cs typeface="方正楷体简体" panose="03000509000000000000" pitchFamily="65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  <a:sym typeface="Times New Roman" panose="02020603050405020304" pitchFamily="18" charset="0"/>
              </a:rPr>
              <a:t>让我们始终怀着“为天地立心，为生民立命，为往圣继绝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cs typeface="方正楷体简体" panose="03000509000000000000" pitchFamily="65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spc="8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  <a:sym typeface="Times New Roman" panose="02020603050405020304" pitchFamily="18" charset="0"/>
              </a:rPr>
              <a:t>学，为万世开太平”的远大抱负，心有所向，行有所达，</a:t>
            </a:r>
            <a:endParaRPr kumimoji="1" lang="en-US" altLang="zh-CN" sz="2600" spc="80" dirty="0">
              <a:latin typeface="华文楷体" panose="02010600040101010101" pitchFamily="2" charset="-122"/>
              <a:ea typeface="华文楷体" panose="02010600040101010101" pitchFamily="2" charset="-122"/>
              <a:cs typeface="方正楷体简体" panose="03000509000000000000" pitchFamily="65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  <a:sym typeface="Times New Roman" panose="02020603050405020304" pitchFamily="18" charset="0"/>
              </a:rPr>
              <a:t>心有所向，即是远方。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cs typeface="方正楷体简体" panose="03000509000000000000" pitchFamily="65" charset="-122"/>
              <a:sym typeface="Times New Roman" panose="02020603050405020304" pitchFamily="18" charset="0"/>
            </a:endParaRPr>
          </a:p>
        </p:txBody>
      </p:sp>
      <p:sp>
        <p:nvSpPr>
          <p:cNvPr id="10" name="标题 27"/>
          <p:cNvSpPr txBox="1"/>
          <p:nvPr/>
        </p:nvSpPr>
        <p:spPr>
          <a:xfrm>
            <a:off x="1991519" y="1145317"/>
            <a:ext cx="8208963" cy="57436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defRPr>
            </a:lvl1pPr>
          </a:lstStyle>
          <a:p>
            <a:pPr>
              <a:tabLst>
                <a:tab pos="1343025" algn="l"/>
              </a:tabLst>
            </a:pPr>
            <a:r>
              <a:rPr lang="zh-CN" altLang="en-US" sz="3000" dirty="0"/>
              <a:t>拓展提升</a:t>
            </a:r>
            <a:endParaRPr lang="zh-CN" altLang="en-US" sz="30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左大括号 61"/>
          <p:cNvSpPr/>
          <p:nvPr/>
        </p:nvSpPr>
        <p:spPr>
          <a:xfrm>
            <a:off x="5401062" y="4934933"/>
            <a:ext cx="472430" cy="828000"/>
          </a:xfrm>
          <a:prstGeom prst="leftBrace">
            <a:avLst>
              <a:gd name="adj1" fmla="val 0"/>
              <a:gd name="adj2" fmla="val 50000"/>
            </a:avLst>
          </a:prstGeom>
          <a:noFill/>
          <a:ln w="22225" cap="flat" cmpd="sng" algn="ctr">
            <a:solidFill>
              <a:schemeClr val="tx2"/>
            </a:solidFill>
            <a:prstDash val="solid"/>
          </a:ln>
          <a:effectLst/>
        </p:spPr>
        <p:txBody>
          <a:bodyPr anchor="ctr"/>
          <a:lstStyle/>
          <a:p>
            <a:pPr algn="ctr" defTabSz="1219200"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200" kern="0" dirty="0">
              <a:ln>
                <a:solidFill>
                  <a:srgbClr val="FEA402"/>
                </a:solidFill>
              </a:ln>
              <a:solidFill>
                <a:sysClr val="windowText" lastClr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9" name="左大括号 48"/>
          <p:cNvSpPr/>
          <p:nvPr/>
        </p:nvSpPr>
        <p:spPr>
          <a:xfrm>
            <a:off x="3451062" y="3211015"/>
            <a:ext cx="360037" cy="2162201"/>
          </a:xfrm>
          <a:prstGeom prst="leftBrace">
            <a:avLst>
              <a:gd name="adj1" fmla="val 0"/>
              <a:gd name="adj2" fmla="val 50000"/>
            </a:avLst>
          </a:prstGeom>
          <a:noFill/>
          <a:ln w="22225" cap="flat" cmpd="sng" algn="ctr">
            <a:solidFill>
              <a:schemeClr val="tx2"/>
            </a:solidFill>
            <a:prstDash val="solid"/>
          </a:ln>
          <a:effectLst/>
        </p:spPr>
        <p:txBody>
          <a:bodyPr anchor="ctr"/>
          <a:lstStyle/>
          <a:p>
            <a:pPr algn="ctr" defTabSz="1219200"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200" kern="0" dirty="0">
              <a:ln>
                <a:solidFill>
                  <a:srgbClr val="FEA402"/>
                </a:solidFill>
              </a:ln>
              <a:solidFill>
                <a:sysClr val="windowText" lastClr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2026837" y="3824115"/>
            <a:ext cx="1513391" cy="936000"/>
            <a:chOff x="997379" y="2674271"/>
            <a:chExt cx="1513391" cy="936000"/>
          </a:xfrm>
        </p:grpSpPr>
        <p:sp>
          <p:nvSpPr>
            <p:cNvPr id="51" name="圆角矩形 50"/>
            <p:cNvSpPr/>
            <p:nvPr/>
          </p:nvSpPr>
          <p:spPr>
            <a:xfrm>
              <a:off x="1025640" y="2674271"/>
              <a:ext cx="1456869" cy="936000"/>
            </a:xfrm>
            <a:prstGeom prst="round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endParaRPr lang="zh-CN" altLang="en-US" sz="2200" noProof="1">
                <a:solidFill>
                  <a:schemeClr val="dk1"/>
                </a:solidFill>
                <a:latin typeface="黑体" panose="02010609060101010101" pitchFamily="49" charset="-122"/>
                <a:ea typeface="华文楷体" panose="02010600040101010101" pitchFamily="2" charset="-122"/>
              </a:endParaRPr>
            </a:p>
          </p:txBody>
        </p:sp>
        <p:sp>
          <p:nvSpPr>
            <p:cNvPr id="52" name="矩形 32"/>
            <p:cNvSpPr>
              <a:spLocks noChangeArrowheads="1"/>
            </p:cNvSpPr>
            <p:nvPr/>
          </p:nvSpPr>
          <p:spPr bwMode="auto">
            <a:xfrm>
              <a:off x="997379" y="2701317"/>
              <a:ext cx="1513391" cy="88190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220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做有梦想的少年</a:t>
              </a:r>
              <a:endParaRPr lang="zh-CN" altLang="en-US" sz="2200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sp>
        <p:nvSpPr>
          <p:cNvPr id="6" name="左大括号 5"/>
          <p:cNvSpPr/>
          <p:nvPr/>
        </p:nvSpPr>
        <p:spPr>
          <a:xfrm>
            <a:off x="5401062" y="2279306"/>
            <a:ext cx="472430" cy="1823895"/>
          </a:xfrm>
          <a:prstGeom prst="leftBrace">
            <a:avLst>
              <a:gd name="adj1" fmla="val 0"/>
              <a:gd name="adj2" fmla="val 50000"/>
            </a:avLst>
          </a:prstGeom>
          <a:noFill/>
          <a:ln w="22225" cap="flat" cmpd="sng" algn="ctr">
            <a:solidFill>
              <a:schemeClr val="tx2"/>
            </a:solidFill>
            <a:prstDash val="solid"/>
          </a:ln>
          <a:effectLst/>
        </p:spPr>
        <p:txBody>
          <a:bodyPr anchor="ctr"/>
          <a:lstStyle/>
          <a:p>
            <a:pPr algn="ctr" defTabSz="1219200"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200" kern="0" dirty="0">
              <a:ln>
                <a:solidFill>
                  <a:srgbClr val="FEA402"/>
                </a:solidFill>
              </a:ln>
              <a:solidFill>
                <a:sysClr val="windowText" lastClr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5742236" y="5425892"/>
            <a:ext cx="4536505" cy="576000"/>
            <a:chOff x="6096000" y="4763572"/>
            <a:chExt cx="4536505" cy="576000"/>
          </a:xfrm>
        </p:grpSpPr>
        <p:sp>
          <p:nvSpPr>
            <p:cNvPr id="31" name="圆角矩形 30"/>
            <p:cNvSpPr/>
            <p:nvPr/>
          </p:nvSpPr>
          <p:spPr>
            <a:xfrm>
              <a:off x="6096000" y="4763572"/>
              <a:ext cx="4536505" cy="57600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endParaRPr lang="zh-CN" altLang="en-US" sz="2200" noProof="1">
                <a:solidFill>
                  <a:schemeClr val="dk1"/>
                </a:solidFill>
                <a:latin typeface="黑体" panose="02010609060101010101" pitchFamily="49" charset="-122"/>
                <a:ea typeface="华文楷体" panose="02010600040101010101" pitchFamily="2" charset="-122"/>
              </a:endParaRPr>
            </a:p>
          </p:txBody>
        </p:sp>
        <p:sp>
          <p:nvSpPr>
            <p:cNvPr id="57" name="矩形 32"/>
            <p:cNvSpPr>
              <a:spLocks noChangeArrowheads="1"/>
            </p:cNvSpPr>
            <p:nvPr/>
          </p:nvSpPr>
          <p:spPr bwMode="auto">
            <a:xfrm>
              <a:off x="6151352" y="4819657"/>
              <a:ext cx="2441694" cy="47564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 eaLnBrk="1" hangingPunct="1">
                <a:lnSpc>
                  <a:spcPct val="120000"/>
                </a:lnSpc>
              </a:pPr>
              <a:r>
                <a:rPr lang="zh-CN" altLang="en-US" sz="220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应当紧扣时代脉搏</a:t>
              </a:r>
              <a:endParaRPr lang="zh-CN" altLang="en-US" sz="2200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5742236" y="4709854"/>
            <a:ext cx="4536505" cy="576000"/>
            <a:chOff x="6096000" y="3923467"/>
            <a:chExt cx="4536505" cy="576000"/>
          </a:xfrm>
        </p:grpSpPr>
        <p:sp>
          <p:nvSpPr>
            <p:cNvPr id="38" name="圆角矩形 37"/>
            <p:cNvSpPr/>
            <p:nvPr/>
          </p:nvSpPr>
          <p:spPr>
            <a:xfrm>
              <a:off x="6096000" y="3923467"/>
              <a:ext cx="4536505" cy="57600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endParaRPr lang="zh-CN" altLang="en-US" sz="2200" noProof="1">
                <a:solidFill>
                  <a:schemeClr val="dk1"/>
                </a:solidFill>
                <a:latin typeface="黑体" panose="02010609060101010101" pitchFamily="49" charset="-122"/>
                <a:ea typeface="华文楷体" panose="02010600040101010101" pitchFamily="2" charset="-122"/>
              </a:endParaRPr>
            </a:p>
          </p:txBody>
        </p:sp>
        <p:sp>
          <p:nvSpPr>
            <p:cNvPr id="58" name="矩形 32"/>
            <p:cNvSpPr>
              <a:spLocks noChangeArrowheads="1"/>
            </p:cNvSpPr>
            <p:nvPr/>
          </p:nvSpPr>
          <p:spPr bwMode="auto">
            <a:xfrm>
              <a:off x="6151352" y="3973646"/>
              <a:ext cx="2441694" cy="47564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20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应当树立远大志向</a:t>
              </a:r>
              <a:endParaRPr lang="zh-CN" altLang="en-US" sz="2200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5742235" y="3633818"/>
            <a:ext cx="4536505" cy="936000"/>
            <a:chOff x="6095999" y="2806502"/>
            <a:chExt cx="4536505" cy="936000"/>
          </a:xfrm>
        </p:grpSpPr>
        <p:sp>
          <p:nvSpPr>
            <p:cNvPr id="11" name="圆角矩形 10"/>
            <p:cNvSpPr/>
            <p:nvPr/>
          </p:nvSpPr>
          <p:spPr>
            <a:xfrm>
              <a:off x="6095999" y="2806502"/>
              <a:ext cx="4536505" cy="93600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endParaRPr lang="zh-CN" altLang="en-US" sz="2200" noProof="1">
                <a:solidFill>
                  <a:schemeClr val="dk1"/>
                </a:solidFill>
                <a:latin typeface="黑体" panose="02010609060101010101" pitchFamily="49" charset="-122"/>
                <a:ea typeface="华文楷体" panose="02010600040101010101" pitchFamily="2" charset="-122"/>
              </a:endParaRPr>
            </a:p>
          </p:txBody>
        </p:sp>
        <p:sp>
          <p:nvSpPr>
            <p:cNvPr id="59" name="矩形 32"/>
            <p:cNvSpPr>
              <a:spLocks noChangeArrowheads="1"/>
            </p:cNvSpPr>
            <p:nvPr/>
          </p:nvSpPr>
          <p:spPr bwMode="auto">
            <a:xfrm>
              <a:off x="6151352" y="2823812"/>
              <a:ext cx="4481152" cy="88190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eaLnBrk="1" hangingPunct="1">
                <a:lnSpc>
                  <a:spcPct val="120000"/>
                </a:lnSpc>
              </a:pPr>
              <a:r>
                <a:rPr lang="zh-CN" altLang="en-US" sz="220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因为有了梦想，人类社会才能不断发展和进步</a:t>
              </a:r>
              <a:endParaRPr lang="zh-CN" altLang="en-US" sz="2200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5742236" y="1841746"/>
            <a:ext cx="4536505" cy="936000"/>
            <a:chOff x="6096000" y="915321"/>
            <a:chExt cx="4536505" cy="936000"/>
          </a:xfrm>
        </p:grpSpPr>
        <p:sp>
          <p:nvSpPr>
            <p:cNvPr id="14" name="圆角矩形 13"/>
            <p:cNvSpPr/>
            <p:nvPr/>
          </p:nvSpPr>
          <p:spPr>
            <a:xfrm>
              <a:off x="6096000" y="915321"/>
              <a:ext cx="4536505" cy="93600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endParaRPr lang="zh-CN" altLang="en-US" sz="2200" noProof="1">
                <a:solidFill>
                  <a:schemeClr val="dk1"/>
                </a:solidFill>
                <a:latin typeface="黑体" panose="02010609060101010101" pitchFamily="49" charset="-122"/>
                <a:ea typeface="华文楷体" panose="02010600040101010101" pitchFamily="2" charset="-122"/>
              </a:endParaRPr>
            </a:p>
          </p:txBody>
        </p:sp>
        <p:sp>
          <p:nvSpPr>
            <p:cNvPr id="60" name="矩形 32"/>
            <p:cNvSpPr>
              <a:spLocks noChangeArrowheads="1"/>
            </p:cNvSpPr>
            <p:nvPr/>
          </p:nvSpPr>
          <p:spPr bwMode="auto">
            <a:xfrm>
              <a:off x="6151353" y="946467"/>
              <a:ext cx="4481152" cy="88190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20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梦想能不断激发我们对生命的热情和勇气，让生活更有色彩</a:t>
              </a:r>
              <a:endParaRPr lang="zh-CN" altLang="en-US" sz="2200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5742236" y="2917782"/>
            <a:ext cx="4536505" cy="576000"/>
            <a:chOff x="6096000" y="2045884"/>
            <a:chExt cx="4536505" cy="576000"/>
          </a:xfrm>
        </p:grpSpPr>
        <p:sp>
          <p:nvSpPr>
            <p:cNvPr id="3" name="圆角矩形 2"/>
            <p:cNvSpPr/>
            <p:nvPr/>
          </p:nvSpPr>
          <p:spPr>
            <a:xfrm>
              <a:off x="6096000" y="2045884"/>
              <a:ext cx="4536505" cy="57600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endParaRPr lang="zh-CN" altLang="en-US" sz="2200" noProof="1">
                <a:solidFill>
                  <a:schemeClr val="dk1"/>
                </a:solidFill>
                <a:latin typeface="黑体" panose="02010609060101010101" pitchFamily="49" charset="-122"/>
                <a:ea typeface="华文楷体" panose="02010600040101010101" pitchFamily="2" charset="-122"/>
              </a:endParaRPr>
            </a:p>
          </p:txBody>
        </p:sp>
        <p:sp>
          <p:nvSpPr>
            <p:cNvPr id="61" name="矩形 32"/>
            <p:cNvSpPr>
              <a:spLocks noChangeArrowheads="1"/>
            </p:cNvSpPr>
            <p:nvPr/>
          </p:nvSpPr>
          <p:spPr bwMode="auto">
            <a:xfrm>
              <a:off x="6151352" y="2096063"/>
              <a:ext cx="2723823" cy="47564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20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有梦想，就会有希望</a:t>
              </a:r>
              <a:endParaRPr lang="zh-CN" altLang="en-US" sz="2200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3718249" y="5060933"/>
            <a:ext cx="1756800" cy="576000"/>
            <a:chOff x="3088815" y="4149090"/>
            <a:chExt cx="1756800" cy="576000"/>
          </a:xfrm>
        </p:grpSpPr>
        <p:sp>
          <p:nvSpPr>
            <p:cNvPr id="44" name="圆角矩形 43"/>
            <p:cNvSpPr/>
            <p:nvPr/>
          </p:nvSpPr>
          <p:spPr>
            <a:xfrm>
              <a:off x="3088815" y="4149090"/>
              <a:ext cx="1756800" cy="576000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endParaRPr lang="zh-CN" altLang="en-US" sz="2200" noProof="1">
                <a:solidFill>
                  <a:schemeClr val="dk1"/>
                </a:solidFill>
                <a:latin typeface="黑体" panose="02010609060101010101" pitchFamily="49" charset="-122"/>
                <a:ea typeface="华文楷体" panose="02010600040101010101" pitchFamily="2" charset="-122"/>
              </a:endParaRPr>
            </a:p>
          </p:txBody>
        </p:sp>
        <p:sp>
          <p:nvSpPr>
            <p:cNvPr id="45" name="矩形 32"/>
            <p:cNvSpPr>
              <a:spLocks noChangeArrowheads="1"/>
            </p:cNvSpPr>
            <p:nvPr/>
          </p:nvSpPr>
          <p:spPr bwMode="auto">
            <a:xfrm>
              <a:off x="3310625" y="4221647"/>
              <a:ext cx="1313180" cy="43088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220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树立梦想</a:t>
              </a:r>
              <a:endParaRPr lang="zh-CN" altLang="en-US" sz="2200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3718249" y="2903253"/>
            <a:ext cx="1756812" cy="576000"/>
            <a:chOff x="3156124" y="1835150"/>
            <a:chExt cx="1756812" cy="576000"/>
          </a:xfrm>
        </p:grpSpPr>
        <p:sp>
          <p:nvSpPr>
            <p:cNvPr id="47" name="圆角矩形 46"/>
            <p:cNvSpPr/>
            <p:nvPr/>
          </p:nvSpPr>
          <p:spPr>
            <a:xfrm>
              <a:off x="3156124" y="1835150"/>
              <a:ext cx="1756812" cy="576000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endParaRPr lang="zh-CN" altLang="en-US" sz="2200" noProof="1">
                <a:solidFill>
                  <a:schemeClr val="dk1"/>
                </a:solidFill>
                <a:latin typeface="黑体" panose="02010609060101010101" pitchFamily="49" charset="-122"/>
                <a:ea typeface="华文楷体" panose="02010600040101010101" pitchFamily="2" charset="-122"/>
              </a:endParaRPr>
            </a:p>
          </p:txBody>
        </p:sp>
        <p:sp>
          <p:nvSpPr>
            <p:cNvPr id="48" name="矩形 32"/>
            <p:cNvSpPr>
              <a:spLocks noChangeArrowheads="1"/>
            </p:cNvSpPr>
            <p:nvPr/>
          </p:nvSpPr>
          <p:spPr bwMode="auto">
            <a:xfrm>
              <a:off x="3236876" y="1907707"/>
              <a:ext cx="1595309" cy="43088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220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梦想的作用</a:t>
              </a:r>
              <a:endParaRPr lang="zh-CN" altLang="en-US" sz="2200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sp>
        <p:nvSpPr>
          <p:cNvPr id="36" name="标题 27"/>
          <p:cNvSpPr txBox="1"/>
          <p:nvPr/>
        </p:nvSpPr>
        <p:spPr>
          <a:xfrm>
            <a:off x="1991519" y="1145317"/>
            <a:ext cx="8208963" cy="57436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defRPr>
            </a:lvl1pPr>
          </a:lstStyle>
          <a:p>
            <a:r>
              <a:rPr lang="zh-CN" altLang="en-US" sz="3000" dirty="0"/>
              <a:t>课堂小结</a:t>
            </a:r>
            <a:endParaRPr lang="zh-CN" altLang="en-US" sz="30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49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1"/>
          <p:cNvSpPr txBox="1">
            <a:spLocks noChangeArrowheads="1"/>
          </p:cNvSpPr>
          <p:nvPr/>
        </p:nvSpPr>
        <p:spPr bwMode="auto">
          <a:xfrm>
            <a:off x="1872001" y="1980000"/>
            <a:ext cx="8832512" cy="397031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  <a:defRPr/>
            </a:pP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lang="en-US" altLang="zh-CN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1. </a:t>
            </a: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梦想是人生的导航，没有它，人们可能会在茫茫人海中迷失</a:t>
            </a:r>
            <a:endParaRPr lang="en-US" altLang="zh-CN" sz="22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方向；梦想是创新和创造的动力，驱使人们不断探索未知；每个伟</a:t>
            </a:r>
            <a:endParaRPr lang="en-US" altLang="zh-CN" sz="22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大的成就，都源自一个简单而坚定的梦想。以上材料说明</a:t>
            </a:r>
            <a:r>
              <a:rPr lang="en-US" altLang="zh-CN" sz="22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22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   </a:t>
            </a:r>
            <a:r>
              <a:rPr lang="en-US" altLang="zh-CN" sz="22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en-US" sz="22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①梦想能助力我们克服一切困难和挫折</a:t>
            </a:r>
            <a:endParaRPr lang="zh-CN" altLang="en-US" sz="22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②梦想能不断激发我们对生命的热情和勇气</a:t>
            </a:r>
            <a:endParaRPr lang="zh-CN" altLang="en-US" sz="22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③梦想让生活更有色彩，有梦想就有希望</a:t>
            </a:r>
            <a:endParaRPr lang="zh-CN" altLang="en-US" sz="22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④有了梦想，人类社会才能不断发展和进步</a:t>
            </a:r>
            <a:endParaRPr lang="en-US" altLang="zh-CN" sz="22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lang="en-US" altLang="zh-CN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A. ①②③            B. ①③④            C. ①②④            D. ②③④</a:t>
            </a:r>
            <a:endParaRPr lang="zh-CN" altLang="en-US" sz="22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234020" y="2998095"/>
            <a:ext cx="388284" cy="430905"/>
          </a:xfrm>
          <a:prstGeom prst="rect">
            <a:avLst/>
          </a:prstGeom>
          <a:noFill/>
        </p:spPr>
        <p:txBody>
          <a:bodyPr wrap="none" lIns="91458" tIns="45729" rIns="91458" bIns="45729" rtlCol="0">
            <a:spAutoFit/>
          </a:bodyPr>
          <a:lstStyle/>
          <a:p>
            <a:pPr lvl="0" algn="ctr"/>
            <a:r>
              <a:rPr lang="en-US" altLang="zh-CN" sz="2200" dirty="0">
                <a:solidFill>
                  <a:srgbClr val="CC3300"/>
                </a:solidFill>
                <a:latin typeface="Times New Roman" panose="02020603050405020304" pitchFamily="18" charset="0"/>
                <a:ea typeface="华文楷体" panose="02010600040101010101" pitchFamily="2" charset="-122"/>
              </a:rPr>
              <a:t>D</a:t>
            </a:r>
            <a:endParaRPr lang="zh-CN" altLang="en-US" sz="2200" dirty="0">
              <a:solidFill>
                <a:srgbClr val="CC3300"/>
              </a:solidFill>
              <a:latin typeface="Times New Roman" panose="02020603050405020304" pitchFamily="18" charset="0"/>
              <a:ea typeface="华文楷体" panose="02010600040101010101" pitchFamily="2" charset="-122"/>
            </a:endParaRPr>
          </a:p>
        </p:txBody>
      </p:sp>
      <p:sp>
        <p:nvSpPr>
          <p:cNvPr id="11" name="标题 27"/>
          <p:cNvSpPr txBox="1"/>
          <p:nvPr/>
        </p:nvSpPr>
        <p:spPr>
          <a:xfrm>
            <a:off x="1991519" y="1145317"/>
            <a:ext cx="8208963" cy="57436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defRPr>
            </a:lvl1pPr>
          </a:lstStyle>
          <a:p>
            <a:pPr>
              <a:tabLst>
                <a:tab pos="1343025" algn="l"/>
              </a:tabLst>
            </a:pPr>
            <a:r>
              <a:rPr lang="zh-CN" altLang="en-US" sz="3000" dirty="0"/>
              <a:t>课堂练习</a:t>
            </a:r>
            <a:endParaRPr lang="zh-CN" altLang="en-US" sz="30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1"/>
          <p:cNvSpPr txBox="1">
            <a:spLocks noChangeArrowheads="1"/>
          </p:cNvSpPr>
          <p:nvPr/>
        </p:nvSpPr>
        <p:spPr bwMode="auto">
          <a:xfrm>
            <a:off x="1872000" y="900000"/>
            <a:ext cx="9048536" cy="526342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  <a:defRPr/>
            </a:pP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lang="en-US" altLang="zh-CN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2. </a:t>
            </a: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某校开展“跨越时空的畅想”活动，同学们纷纷畅想 2050 年</a:t>
            </a:r>
            <a:endParaRPr lang="en-US" altLang="zh-CN" sz="22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的自己。　　</a:t>
            </a:r>
            <a:endParaRPr lang="zh-CN" altLang="en-US" sz="22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endParaRPr lang="en-US" altLang="zh-CN" sz="22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endParaRPr lang="zh-CN" altLang="en-US" sz="22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endParaRPr lang="en-US" altLang="zh-CN" sz="22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r>
              <a:rPr lang="en-US" altLang="zh-CN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 </a:t>
            </a:r>
            <a:endParaRPr lang="en-US" altLang="zh-CN" sz="22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从以上梦想中，我们可以感受到</a:t>
            </a:r>
            <a:r>
              <a:rPr lang="en-US" altLang="zh-CN" sz="22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22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   </a:t>
            </a:r>
            <a:r>
              <a:rPr lang="en-US" altLang="zh-CN" sz="22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endParaRPr sz="22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lang="en-US" altLang="zh-CN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A. </a:t>
            </a: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梦想是对未来美好生活的愿望</a:t>
            </a:r>
            <a:endParaRPr lang="zh-CN" altLang="en-US" sz="22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lang="en-US" altLang="zh-CN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B. </a:t>
            </a: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梦想与现实之间存在着不可逾越的距离</a:t>
            </a:r>
            <a:endParaRPr lang="zh-CN" altLang="en-US" sz="22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lang="en-US" altLang="zh-CN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C. </a:t>
            </a: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梦想的确立，只需要考虑个人的兴趣爱好</a:t>
            </a:r>
            <a:endParaRPr lang="zh-CN" altLang="en-US" sz="22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lang="en-US" altLang="zh-CN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D. </a:t>
            </a: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只有那些足够宏大的志向才叫远大志向</a:t>
            </a:r>
            <a:endParaRPr lang="zh-CN" altLang="en-US" sz="22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96" name="矩形 95"/>
          <p:cNvSpPr>
            <a:spLocks noChangeArrowheads="1"/>
          </p:cNvSpPr>
          <p:nvPr/>
        </p:nvSpPr>
        <p:spPr bwMode="auto">
          <a:xfrm>
            <a:off x="6551290" y="3798565"/>
            <a:ext cx="713184" cy="430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zh-CN" sz="2200" dirty="0">
                <a:solidFill>
                  <a:srgbClr val="CC3300"/>
                </a:solidFill>
                <a:latin typeface="Times New Roman" panose="02020603050405020304" pitchFamily="18" charset="0"/>
                <a:ea typeface="华文楷体" panose="02010600040101010101" pitchFamily="2" charset="-122"/>
              </a:rPr>
              <a:t>A</a:t>
            </a:r>
            <a:endParaRPr lang="zh-CN" altLang="en-US" sz="2200" dirty="0">
              <a:solidFill>
                <a:srgbClr val="CC3300"/>
              </a:solidFill>
              <a:latin typeface="Times New Roman" panose="02020603050405020304" pitchFamily="18" charset="0"/>
              <a:ea typeface="华文楷体" panose="02010600040101010101" pitchFamily="2" charset="-122"/>
            </a:endParaRPr>
          </a:p>
        </p:txBody>
      </p:sp>
      <p:graphicFrame>
        <p:nvGraphicFramePr>
          <p:cNvPr id="7" name="表格 6"/>
          <p:cNvGraphicFramePr/>
          <p:nvPr>
            <p:custDataLst>
              <p:tags r:id="rId1"/>
            </p:custDataLst>
          </p:nvPr>
        </p:nvGraphicFramePr>
        <p:xfrm>
          <a:off x="1955800" y="2038090"/>
          <a:ext cx="8280000" cy="1517015"/>
        </p:xfrm>
        <a:graphic>
          <a:graphicData uri="http://schemas.openxmlformats.org/drawingml/2006/table">
            <a:tbl>
              <a:tblPr/>
              <a:tblGrid>
                <a:gridCol w="2520000"/>
                <a:gridCol w="2736000"/>
                <a:gridCol w="3024000"/>
              </a:tblGrid>
              <a:tr h="1517015"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8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　　“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2050 </a:t>
                      </a:r>
                      <a:r>
                        <a:rPr lang="zh-CN" altLang="en-US" sz="18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年的我，一定是一名医生，奋战在救死扶伤第一线。”</a:t>
                      </a:r>
                      <a:endParaRPr lang="en-US" altLang="en-US" sz="18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华文楷体" panose="0201060004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8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　　“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2050 </a:t>
                      </a:r>
                      <a:r>
                        <a:rPr lang="zh-CN" altLang="en-US" sz="18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年的我，应该是在航天领域，为了中国的航天强国梦而努力。”</a:t>
                      </a:r>
                      <a:endParaRPr lang="en-US" altLang="en-US" sz="18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华文楷体" panose="0201060004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8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　　“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2050 </a:t>
                      </a:r>
                      <a:r>
                        <a:rPr lang="zh-CN" altLang="en-US" sz="18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年的我，会是一名老师，我会像班主任</a:t>
                      </a:r>
                      <a:r>
                        <a:rPr lang="zh-CN" altLang="en-US" sz="1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刘老师一样</a:t>
                      </a:r>
                      <a:r>
                        <a:rPr lang="zh-CN" altLang="en-US" sz="18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，爱护每一个学生。”</a:t>
                      </a:r>
                      <a:endParaRPr lang="en-US" altLang="en-US" sz="18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华文楷体" panose="0201060004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1"/>
          <p:cNvSpPr txBox="1">
            <a:spLocks noChangeArrowheads="1"/>
          </p:cNvSpPr>
          <p:nvPr/>
        </p:nvSpPr>
        <p:spPr bwMode="auto">
          <a:xfrm>
            <a:off x="1872000" y="900000"/>
            <a:ext cx="8904520" cy="45735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  <a:defRPr/>
            </a:pP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3. </a:t>
            </a: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中</a:t>
            </a:r>
            <a:r>
              <a:rPr lang="zh-CN" altLang="en-US" sz="2600" spc="6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国梦</a:t>
            </a:r>
            <a:r>
              <a:rPr lang="zh-CN" altLang="en-US" sz="2600" spc="60" dirty="0" smtClean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是国家的梦、民族</a:t>
            </a:r>
            <a:r>
              <a:rPr lang="zh-CN" altLang="en-US" sz="2600" spc="6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的梦，也是每个中国人的梦。因此</a:t>
            </a:r>
            <a:r>
              <a:rPr lang="zh-CN" altLang="en-US" sz="2600" spc="60" dirty="0" smtClean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，</a:t>
            </a:r>
            <a:r>
              <a:rPr lang="zh-CN" altLang="en-US" sz="2600" dirty="0" smtClean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我们</a:t>
            </a: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中学生要</a:t>
            </a:r>
            <a:r>
              <a:rPr lang="en-US" altLang="zh-CN" sz="26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26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   </a:t>
            </a:r>
            <a:r>
              <a:rPr lang="en-US" altLang="zh-CN" sz="26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endParaRPr sz="26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①两耳不闻窗外事，一心只读圣贤书</a:t>
            </a:r>
            <a:endParaRPr lang="zh-CN" altLang="en-US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②把“个人梦”与“中国梦”紧密结合起来</a:t>
            </a:r>
            <a:endParaRPr lang="zh-CN" altLang="en-US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③只关注自己的梦想，中国梦是有能力的人的责任</a:t>
            </a:r>
            <a:endParaRPr lang="zh-CN" altLang="en-US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④把握同祖国一起成长的机会，努力担当复兴大任</a:t>
            </a:r>
            <a:endParaRPr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A. ①②            B. ①③            C. ②④            D. ③④</a:t>
            </a:r>
            <a:endParaRPr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96" name="矩形 95"/>
          <p:cNvSpPr>
            <a:spLocks noChangeArrowheads="1"/>
          </p:cNvSpPr>
          <p:nvPr/>
        </p:nvSpPr>
        <p:spPr bwMode="auto">
          <a:xfrm>
            <a:off x="5807968" y="1691283"/>
            <a:ext cx="839713" cy="4914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zh-CN" sz="2600" dirty="0">
                <a:solidFill>
                  <a:srgbClr val="CC3300"/>
                </a:solidFill>
                <a:latin typeface="Times New Roman" panose="02020603050405020304" pitchFamily="18" charset="0"/>
                <a:ea typeface="华文楷体" panose="02010600040101010101" pitchFamily="2" charset="-122"/>
              </a:rPr>
              <a:t>C</a:t>
            </a:r>
            <a:endParaRPr lang="zh-CN" altLang="en-US" sz="2600" dirty="0">
              <a:solidFill>
                <a:srgbClr val="CC3300"/>
              </a:solidFill>
              <a:latin typeface="Times New Roman" panose="02020603050405020304" pitchFamily="18" charset="0"/>
              <a:ea typeface="华文楷体" panose="02010600040101010101" pitchFamily="2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1"/>
          <p:cNvSpPr txBox="1">
            <a:spLocks noChangeArrowheads="1"/>
          </p:cNvSpPr>
          <p:nvPr/>
        </p:nvSpPr>
        <p:spPr bwMode="auto">
          <a:xfrm>
            <a:off x="1872000" y="900000"/>
            <a:ext cx="9120544" cy="46993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  <a:defRPr/>
            </a:pPr>
            <a:r>
              <a: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4. </a:t>
            </a:r>
            <a:r>
              <a: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于敏是中国科技界的杰出人物，‌于敏成长于动荡不安的</a:t>
            </a:r>
            <a:endParaRPr lang="en-US" altLang="zh-CN" sz="24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r>
              <a:rPr lang="zh-CN" altLang="en-US" sz="2400" spc="2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年代，他亲眼‌目睹了国家的苦难和侵略者的肆虐，‌这让他从小</a:t>
            </a:r>
            <a:endParaRPr lang="en-US" altLang="zh-CN" sz="2400" spc="2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r>
              <a: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就树立了“科学救国”的志向。‌</a:t>
            </a: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1945 </a:t>
            </a:r>
            <a:r>
              <a: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年，‌他被美国在日本投放</a:t>
            </a:r>
            <a:endParaRPr lang="en-US" altLang="zh-CN" sz="24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r>
              <a:rPr lang="zh-CN" altLang="en-US" sz="2400" spc="2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原子弹的事件震惊，‌随后决定转入理论物理研究。‌他的科研生</a:t>
            </a:r>
            <a:endParaRPr lang="en-US" altLang="zh-CN" sz="2400" spc="2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r>
              <a:rPr lang="zh-CN" altLang="en-US" sz="2400" spc="7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涯中，‌经历了多次重要转向，‌包括参与原子弹和氢弹的研制，‌</a:t>
            </a:r>
            <a:endParaRPr lang="en-US" altLang="zh-CN" sz="2400" spc="7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r>
              <a:rPr lang="zh-CN" altLang="en-US" sz="2400" spc="3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这些工作在当时是高度保密的。为此，他隐姓埋名长达 </a:t>
            </a:r>
            <a:r>
              <a:rPr lang="en-US" altLang="zh-CN" sz="2400" spc="3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28 </a:t>
            </a:r>
            <a:r>
              <a:rPr lang="zh-CN" altLang="en-US" sz="2400" spc="3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年，</a:t>
            </a:r>
            <a:endParaRPr lang="en-US" altLang="zh-CN" sz="2400" spc="3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r>
              <a:rPr lang="zh-CN" altLang="en-US" sz="2400" spc="2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填补了中国原子核理论的空白，为氢弹突破作出卓越贡献。他</a:t>
            </a:r>
            <a:endParaRPr lang="en-US" altLang="zh-CN" sz="2400" spc="2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r>
              <a:rPr lang="zh-CN" altLang="en-US" sz="2400" spc="-4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荣获“两弹一星功勋奖章” 、国家最高科学技术奖等崇高荣誉。</a:t>
            </a:r>
            <a:endParaRPr lang="en-US" altLang="zh-CN" sz="2400" spc="-4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2019 </a:t>
            </a:r>
            <a:r>
              <a: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年 </a:t>
            </a: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9 </a:t>
            </a:r>
            <a:r>
              <a: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月，他被授予“共和国勋章”。</a:t>
            </a:r>
            <a:endParaRPr lang="zh-CN" altLang="en-US" sz="24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2225700" y="2889304"/>
            <a:ext cx="7740600" cy="3276000"/>
            <a:chOff x="1936750" y="1626167"/>
            <a:chExt cx="7740600" cy="3276000"/>
          </a:xfrm>
        </p:grpSpPr>
        <p:sp>
          <p:nvSpPr>
            <p:cNvPr id="6" name="圆角矩形 5"/>
            <p:cNvSpPr/>
            <p:nvPr/>
          </p:nvSpPr>
          <p:spPr>
            <a:xfrm>
              <a:off x="1936750" y="1626167"/>
              <a:ext cx="7740600" cy="3276000"/>
            </a:xfrm>
            <a:prstGeom prst="roundRect">
              <a:avLst>
                <a:gd name="adj" fmla="val 5115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sp>
          <p:nvSpPr>
            <p:cNvPr id="100" name="文本框 99"/>
            <p:cNvSpPr txBox="1"/>
            <p:nvPr/>
          </p:nvSpPr>
          <p:spPr>
            <a:xfrm>
              <a:off x="2116510" y="1718787"/>
              <a:ext cx="3744481" cy="279018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 indent="0">
                <a:lnSpc>
                  <a:spcPct val="110000"/>
                </a:lnSpc>
              </a:pPr>
              <a:r>
                <a:rPr lang="zh-CN" sz="1600" b="0" dirty="0">
                  <a:latin typeface="华文楷体" panose="02010600040101010101" pitchFamily="2" charset="-122"/>
                  <a:ea typeface="华文楷体" panose="02010600040101010101" pitchFamily="2" charset="-122"/>
                  <a:cs typeface="方正楷体简体" panose="03000509000000000000" pitchFamily="65" charset="-122"/>
                </a:rPr>
                <a:t>我为少男少女们歌唱。</a:t>
              </a:r>
              <a:endParaRPr lang="zh-CN" sz="1600" b="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endParaRPr>
            </a:p>
            <a:p>
              <a:pPr indent="0">
                <a:lnSpc>
                  <a:spcPct val="110000"/>
                </a:lnSpc>
              </a:pPr>
              <a:r>
                <a:rPr lang="zh-CN" sz="1600" b="0" dirty="0">
                  <a:latin typeface="华文楷体" panose="02010600040101010101" pitchFamily="2" charset="-122"/>
                  <a:ea typeface="华文楷体" panose="02010600040101010101" pitchFamily="2" charset="-122"/>
                  <a:cs typeface="方正楷体简体" panose="03000509000000000000" pitchFamily="65" charset="-122"/>
                </a:rPr>
                <a:t>我歌唱早晨</a:t>
              </a:r>
              <a:r>
                <a:rPr lang="en-US" sz="1600" b="0" dirty="0">
                  <a:latin typeface="华文楷体" panose="02010600040101010101" pitchFamily="2" charset="-122"/>
                  <a:ea typeface="华文楷体" panose="02010600040101010101" pitchFamily="2" charset="-122"/>
                  <a:cs typeface="方正楷体简体" panose="03000509000000000000" pitchFamily="65" charset="-122"/>
                </a:rPr>
                <a:t>，</a:t>
              </a:r>
              <a:endParaRPr lang="zh-CN" sz="1600" b="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endParaRPr>
            </a:p>
            <a:p>
              <a:pPr indent="0">
                <a:lnSpc>
                  <a:spcPct val="110000"/>
                </a:lnSpc>
              </a:pPr>
              <a:r>
                <a:rPr lang="zh-CN" sz="1600" b="0" dirty="0">
                  <a:latin typeface="华文楷体" panose="02010600040101010101" pitchFamily="2" charset="-122"/>
                  <a:ea typeface="华文楷体" panose="02010600040101010101" pitchFamily="2" charset="-122"/>
                  <a:cs typeface="方正楷体简体" panose="03000509000000000000" pitchFamily="65" charset="-122"/>
                </a:rPr>
                <a:t>我歌唱希望</a:t>
              </a:r>
              <a:r>
                <a:rPr lang="en-US" sz="1600" b="0" dirty="0">
                  <a:latin typeface="华文楷体" panose="02010600040101010101" pitchFamily="2" charset="-122"/>
                  <a:ea typeface="华文楷体" panose="02010600040101010101" pitchFamily="2" charset="-122"/>
                  <a:cs typeface="方正楷体简体" panose="03000509000000000000" pitchFamily="65" charset="-122"/>
                </a:rPr>
                <a:t>，</a:t>
              </a:r>
              <a:endParaRPr lang="zh-CN" sz="1600" b="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endParaRPr>
            </a:p>
            <a:p>
              <a:pPr indent="0">
                <a:lnSpc>
                  <a:spcPct val="110000"/>
                </a:lnSpc>
              </a:pPr>
              <a:r>
                <a:rPr lang="zh-CN" sz="1600" b="0" dirty="0">
                  <a:latin typeface="华文楷体" panose="02010600040101010101" pitchFamily="2" charset="-122"/>
                  <a:ea typeface="华文楷体" panose="02010600040101010101" pitchFamily="2" charset="-122"/>
                  <a:cs typeface="方正楷体简体" panose="03000509000000000000" pitchFamily="65" charset="-122"/>
                </a:rPr>
                <a:t>我歌唱那些属于未来的事物</a:t>
              </a:r>
              <a:r>
                <a:rPr lang="zh-CN" altLang="en-US" sz="1600" b="0" dirty="0">
                  <a:latin typeface="华文楷体" panose="02010600040101010101" pitchFamily="2" charset="-122"/>
                  <a:ea typeface="华文楷体" panose="02010600040101010101" pitchFamily="2" charset="-122"/>
                  <a:cs typeface="方正楷体简体" panose="03000509000000000000" pitchFamily="65" charset="-122"/>
                </a:rPr>
                <a:t>，</a:t>
              </a:r>
              <a:endParaRPr lang="zh-CN" sz="1600" b="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endParaRPr>
            </a:p>
            <a:p>
              <a:pPr indent="0">
                <a:lnSpc>
                  <a:spcPct val="110000"/>
                </a:lnSpc>
              </a:pPr>
              <a:r>
                <a:rPr lang="zh-CN" sz="1600" b="0" dirty="0">
                  <a:latin typeface="华文楷体" panose="02010600040101010101" pitchFamily="2" charset="-122"/>
                  <a:ea typeface="华文楷体" panose="02010600040101010101" pitchFamily="2" charset="-122"/>
                  <a:cs typeface="方正楷体简体" panose="03000509000000000000" pitchFamily="65" charset="-122"/>
                </a:rPr>
                <a:t>我歌唱正在生长的力量。</a:t>
              </a:r>
              <a:endParaRPr lang="zh-CN" sz="1600" b="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endParaRPr>
            </a:p>
            <a:p>
              <a:pPr indent="0">
                <a:lnSpc>
                  <a:spcPct val="110000"/>
                </a:lnSpc>
              </a:pPr>
              <a:endParaRPr lang="zh-CN" sz="1600" b="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endParaRPr>
            </a:p>
            <a:p>
              <a:pPr indent="0">
                <a:lnSpc>
                  <a:spcPct val="110000"/>
                </a:lnSpc>
              </a:pPr>
              <a:r>
                <a:rPr lang="zh-CN" sz="1600" b="0" dirty="0">
                  <a:latin typeface="华文楷体" panose="02010600040101010101" pitchFamily="2" charset="-122"/>
                  <a:ea typeface="华文楷体" panose="02010600040101010101" pitchFamily="2" charset="-122"/>
                  <a:cs typeface="方正楷体简体" panose="03000509000000000000" pitchFamily="65" charset="-122"/>
                </a:rPr>
                <a:t>我的歌啊</a:t>
              </a:r>
              <a:r>
                <a:rPr lang="en-US" sz="1600" b="0" dirty="0">
                  <a:latin typeface="华文楷体" panose="02010600040101010101" pitchFamily="2" charset="-122"/>
                  <a:ea typeface="华文楷体" panose="02010600040101010101" pitchFamily="2" charset="-122"/>
                  <a:cs typeface="方正楷体简体" panose="03000509000000000000" pitchFamily="65" charset="-122"/>
                </a:rPr>
                <a:t>，</a:t>
              </a:r>
              <a:endParaRPr lang="zh-CN" sz="1600" b="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endParaRPr>
            </a:p>
            <a:p>
              <a:pPr indent="0">
                <a:lnSpc>
                  <a:spcPct val="110000"/>
                </a:lnSpc>
              </a:pPr>
              <a:r>
                <a:rPr lang="zh-CN" sz="1600" b="0" dirty="0">
                  <a:latin typeface="华文楷体" panose="02010600040101010101" pitchFamily="2" charset="-122"/>
                  <a:ea typeface="华文楷体" panose="02010600040101010101" pitchFamily="2" charset="-122"/>
                  <a:cs typeface="方正楷体简体" panose="03000509000000000000" pitchFamily="65" charset="-122"/>
                </a:rPr>
                <a:t>你飞吧</a:t>
              </a:r>
              <a:r>
                <a:rPr lang="en-US" sz="1600" b="0" dirty="0">
                  <a:latin typeface="华文楷体" panose="02010600040101010101" pitchFamily="2" charset="-122"/>
                  <a:ea typeface="华文楷体" panose="02010600040101010101" pitchFamily="2" charset="-122"/>
                  <a:cs typeface="方正楷体简体" panose="03000509000000000000" pitchFamily="65" charset="-122"/>
                </a:rPr>
                <a:t>，</a:t>
              </a:r>
              <a:endParaRPr lang="zh-CN" sz="1600" b="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endParaRPr>
            </a:p>
            <a:p>
              <a:pPr indent="0">
                <a:lnSpc>
                  <a:spcPct val="110000"/>
                </a:lnSpc>
              </a:pPr>
              <a:r>
                <a:rPr lang="zh-CN" sz="1600" b="0" dirty="0">
                  <a:latin typeface="华文楷体" panose="02010600040101010101" pitchFamily="2" charset="-122"/>
                  <a:ea typeface="华文楷体" panose="02010600040101010101" pitchFamily="2" charset="-122"/>
                  <a:cs typeface="方正楷体简体" panose="03000509000000000000" pitchFamily="65" charset="-122"/>
                </a:rPr>
                <a:t>飞到年轻人的心中</a:t>
              </a:r>
              <a:r>
                <a:rPr lang="zh-CN" altLang="en-US" sz="1600" b="0" dirty="0">
                  <a:latin typeface="华文楷体" panose="02010600040101010101" pitchFamily="2" charset="-122"/>
                  <a:ea typeface="华文楷体" panose="02010600040101010101" pitchFamily="2" charset="-122"/>
                  <a:cs typeface="方正楷体简体" panose="03000509000000000000" pitchFamily="65" charset="-122"/>
                </a:rPr>
                <a:t>，</a:t>
              </a:r>
              <a:endParaRPr lang="zh-CN" sz="1600" b="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endParaRPr>
            </a:p>
            <a:p>
              <a:pPr indent="0">
                <a:lnSpc>
                  <a:spcPct val="110000"/>
                </a:lnSpc>
              </a:pPr>
              <a:r>
                <a:rPr lang="zh-CN" sz="1600" b="0" dirty="0">
                  <a:latin typeface="华文楷体" panose="02010600040101010101" pitchFamily="2" charset="-122"/>
                  <a:ea typeface="华文楷体" panose="02010600040101010101" pitchFamily="2" charset="-122"/>
                  <a:cs typeface="方正楷体简体" panose="03000509000000000000" pitchFamily="65" charset="-122"/>
                </a:rPr>
                <a:t>去找你停留的地方。</a:t>
              </a:r>
              <a:endParaRPr lang="zh-CN" altLang="en-US" sz="1600" b="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endParaRPr>
            </a:p>
          </p:txBody>
        </p:sp>
        <p:sp>
          <p:nvSpPr>
            <p:cNvPr id="2" name="文本框 1"/>
            <p:cNvSpPr txBox="1"/>
            <p:nvPr/>
          </p:nvSpPr>
          <p:spPr>
            <a:xfrm>
              <a:off x="5663952" y="1718787"/>
              <a:ext cx="3869382" cy="30610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 indent="0">
                <a:lnSpc>
                  <a:spcPct val="110000"/>
                </a:lnSpc>
              </a:pPr>
              <a:r>
                <a:rPr lang="zh-CN" sz="1600" b="0" dirty="0">
                  <a:latin typeface="华文楷体" panose="02010600040101010101" pitchFamily="2" charset="-122"/>
                  <a:ea typeface="华文楷体" panose="02010600040101010101" pitchFamily="2" charset="-122"/>
                  <a:cs typeface="方正楷体简体" panose="03000509000000000000" pitchFamily="65" charset="-122"/>
                </a:rPr>
                <a:t>所有使我像草一样颤抖过的</a:t>
              </a:r>
              <a:endParaRPr lang="zh-CN" sz="1600" b="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endParaRPr>
            </a:p>
            <a:p>
              <a:pPr indent="0">
                <a:lnSpc>
                  <a:spcPct val="110000"/>
                </a:lnSpc>
              </a:pPr>
              <a:r>
                <a:rPr lang="zh-CN" sz="1600" b="0" dirty="0">
                  <a:latin typeface="华文楷体" panose="02010600040101010101" pitchFamily="2" charset="-122"/>
                  <a:ea typeface="华文楷体" panose="02010600040101010101" pitchFamily="2" charset="-122"/>
                  <a:cs typeface="方正楷体简体" panose="03000509000000000000" pitchFamily="65" charset="-122"/>
                </a:rPr>
                <a:t>快乐或者好的思想</a:t>
              </a:r>
              <a:r>
                <a:rPr lang="zh-CN" altLang="en-US" sz="1600" b="0" dirty="0">
                  <a:latin typeface="华文楷体" panose="02010600040101010101" pitchFamily="2" charset="-122"/>
                  <a:ea typeface="华文楷体" panose="02010600040101010101" pitchFamily="2" charset="-122"/>
                  <a:cs typeface="方正楷体简体" panose="03000509000000000000" pitchFamily="65" charset="-122"/>
                </a:rPr>
                <a:t>，</a:t>
              </a:r>
              <a:endParaRPr lang="zh-CN" sz="1600" b="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endParaRPr>
            </a:p>
            <a:p>
              <a:pPr indent="0">
                <a:lnSpc>
                  <a:spcPct val="110000"/>
                </a:lnSpc>
              </a:pPr>
              <a:r>
                <a:rPr lang="zh-CN" sz="1600" b="0" dirty="0">
                  <a:latin typeface="华文楷体" panose="02010600040101010101" pitchFamily="2" charset="-122"/>
                  <a:ea typeface="华文楷体" panose="02010600040101010101" pitchFamily="2" charset="-122"/>
                  <a:cs typeface="方正楷体简体" panose="03000509000000000000" pitchFamily="65" charset="-122"/>
                </a:rPr>
                <a:t>都变成声音飞到四方八面去吧</a:t>
              </a:r>
              <a:r>
                <a:rPr lang="zh-CN" altLang="en-US" sz="1600" b="0" dirty="0">
                  <a:latin typeface="华文楷体" panose="02010600040101010101" pitchFamily="2" charset="-122"/>
                  <a:ea typeface="华文楷体" panose="02010600040101010101" pitchFamily="2" charset="-122"/>
                  <a:cs typeface="方正楷体简体" panose="03000509000000000000" pitchFamily="65" charset="-122"/>
                </a:rPr>
                <a:t>，</a:t>
              </a:r>
              <a:endParaRPr lang="zh-CN" sz="1600" b="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endParaRPr>
            </a:p>
            <a:p>
              <a:pPr indent="0">
                <a:lnSpc>
                  <a:spcPct val="110000"/>
                </a:lnSpc>
              </a:pPr>
              <a:r>
                <a:rPr lang="zh-CN" sz="1600" b="0" dirty="0">
                  <a:latin typeface="华文楷体" panose="02010600040101010101" pitchFamily="2" charset="-122"/>
                  <a:ea typeface="华文楷体" panose="02010600040101010101" pitchFamily="2" charset="-122"/>
                  <a:cs typeface="方正楷体简体" panose="03000509000000000000" pitchFamily="65" charset="-122"/>
                </a:rPr>
                <a:t>不管它像一阵微风</a:t>
              </a:r>
              <a:r>
                <a:rPr lang="zh-CN" altLang="en-US" sz="1600" b="0" dirty="0">
                  <a:latin typeface="华文楷体" panose="02010600040101010101" pitchFamily="2" charset="-122"/>
                  <a:ea typeface="华文楷体" panose="02010600040101010101" pitchFamily="2" charset="-122"/>
                  <a:cs typeface="方正楷体简体" panose="03000509000000000000" pitchFamily="65" charset="-122"/>
                </a:rPr>
                <a:t>，</a:t>
              </a:r>
              <a:endParaRPr lang="zh-CN" sz="1600" b="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endParaRPr>
            </a:p>
            <a:p>
              <a:pPr indent="0">
                <a:lnSpc>
                  <a:spcPct val="110000"/>
                </a:lnSpc>
              </a:pPr>
              <a:r>
                <a:rPr lang="zh-CN" sz="1600" b="0" dirty="0">
                  <a:latin typeface="华文楷体" panose="02010600040101010101" pitchFamily="2" charset="-122"/>
                  <a:ea typeface="华文楷体" panose="02010600040101010101" pitchFamily="2" charset="-122"/>
                  <a:cs typeface="方正楷体简体" panose="03000509000000000000" pitchFamily="65" charset="-122"/>
                </a:rPr>
                <a:t>或者一片阳光。</a:t>
              </a:r>
              <a:endParaRPr lang="en-US" sz="1600" b="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endParaRPr>
            </a:p>
            <a:p>
              <a:pPr indent="0">
                <a:lnSpc>
                  <a:spcPct val="110000"/>
                </a:lnSpc>
              </a:pPr>
              <a:r>
                <a:rPr lang="en-US" sz="1600" b="0" dirty="0">
                  <a:latin typeface="华文楷体" panose="02010600040101010101" pitchFamily="2" charset="-122"/>
                  <a:ea typeface="华文楷体" panose="02010600040101010101" pitchFamily="2" charset="-122"/>
                  <a:cs typeface="方正楷体简体" panose="03000509000000000000" pitchFamily="65" charset="-122"/>
                </a:rPr>
                <a:t> </a:t>
              </a:r>
              <a:endParaRPr lang="zh-CN" sz="1600" b="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endParaRPr>
            </a:p>
            <a:p>
              <a:pPr indent="0">
                <a:lnSpc>
                  <a:spcPct val="110000"/>
                </a:lnSpc>
              </a:pPr>
              <a:r>
                <a:rPr lang="zh-CN" sz="1600" b="0" dirty="0">
                  <a:latin typeface="华文楷体" panose="02010600040101010101" pitchFamily="2" charset="-122"/>
                  <a:ea typeface="华文楷体" panose="02010600040101010101" pitchFamily="2" charset="-122"/>
                  <a:cs typeface="方正楷体简体" panose="03000509000000000000" pitchFamily="65" charset="-122"/>
                </a:rPr>
                <a:t>轻轻地从我琴弦上</a:t>
              </a:r>
              <a:endParaRPr lang="zh-CN" sz="1600" b="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endParaRPr>
            </a:p>
            <a:p>
              <a:pPr indent="0">
                <a:lnSpc>
                  <a:spcPct val="110000"/>
                </a:lnSpc>
              </a:pPr>
              <a:r>
                <a:rPr lang="zh-CN" sz="1600" b="0" dirty="0">
                  <a:latin typeface="华文楷体" panose="02010600040101010101" pitchFamily="2" charset="-122"/>
                  <a:ea typeface="华文楷体" panose="02010600040101010101" pitchFamily="2" charset="-122"/>
                  <a:cs typeface="方正楷体简体" panose="03000509000000000000" pitchFamily="65" charset="-122"/>
                </a:rPr>
                <a:t>失掉了成年的忧伤</a:t>
              </a:r>
              <a:r>
                <a:rPr lang="zh-CN" altLang="en-US" sz="1600" b="0" dirty="0">
                  <a:latin typeface="华文楷体" panose="02010600040101010101" pitchFamily="2" charset="-122"/>
                  <a:ea typeface="华文楷体" panose="02010600040101010101" pitchFamily="2" charset="-122"/>
                  <a:cs typeface="方正楷体简体" panose="03000509000000000000" pitchFamily="65" charset="-122"/>
                </a:rPr>
                <a:t>，</a:t>
              </a:r>
              <a:endParaRPr lang="zh-CN" sz="1600" b="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endParaRPr>
            </a:p>
            <a:p>
              <a:pPr indent="0">
                <a:lnSpc>
                  <a:spcPct val="110000"/>
                </a:lnSpc>
              </a:pPr>
              <a:r>
                <a:rPr lang="zh-CN" sz="1600" b="0" dirty="0">
                  <a:latin typeface="华文楷体" panose="02010600040101010101" pitchFamily="2" charset="-122"/>
                  <a:ea typeface="华文楷体" panose="02010600040101010101" pitchFamily="2" charset="-122"/>
                  <a:cs typeface="方正楷体简体" panose="03000509000000000000" pitchFamily="65" charset="-122"/>
                </a:rPr>
                <a:t>我重新变得年轻了</a:t>
              </a:r>
              <a:r>
                <a:rPr lang="zh-CN" altLang="en-US" sz="1600" b="0" dirty="0">
                  <a:latin typeface="华文楷体" panose="02010600040101010101" pitchFamily="2" charset="-122"/>
                  <a:ea typeface="华文楷体" panose="02010600040101010101" pitchFamily="2" charset="-122"/>
                  <a:cs typeface="方正楷体简体" panose="03000509000000000000" pitchFamily="65" charset="-122"/>
                </a:rPr>
                <a:t>，</a:t>
              </a:r>
              <a:endParaRPr lang="zh-CN" sz="1600" b="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endParaRPr>
            </a:p>
            <a:p>
              <a:pPr indent="0">
                <a:lnSpc>
                  <a:spcPct val="110000"/>
                </a:lnSpc>
              </a:pPr>
              <a:r>
                <a:rPr lang="zh-CN" sz="1600" b="0" dirty="0">
                  <a:latin typeface="华文楷体" panose="02010600040101010101" pitchFamily="2" charset="-122"/>
                  <a:ea typeface="华文楷体" panose="02010600040101010101" pitchFamily="2" charset="-122"/>
                  <a:cs typeface="方正楷体简体" panose="03000509000000000000" pitchFamily="65" charset="-122"/>
                </a:rPr>
                <a:t>我的血流得很快</a:t>
              </a:r>
              <a:r>
                <a:rPr lang="zh-CN" altLang="en-US" sz="1600" b="0" dirty="0">
                  <a:latin typeface="华文楷体" panose="02010600040101010101" pitchFamily="2" charset="-122"/>
                  <a:ea typeface="华文楷体" panose="02010600040101010101" pitchFamily="2" charset="-122"/>
                  <a:cs typeface="方正楷体简体" panose="03000509000000000000" pitchFamily="65" charset="-122"/>
                </a:rPr>
                <a:t>，</a:t>
              </a:r>
              <a:endParaRPr lang="zh-CN" sz="1600" b="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endParaRPr>
            </a:p>
            <a:p>
              <a:pPr indent="0">
                <a:lnSpc>
                  <a:spcPct val="110000"/>
                </a:lnSpc>
              </a:pPr>
              <a:r>
                <a:rPr lang="zh-CN" sz="1600" b="0" dirty="0">
                  <a:latin typeface="华文楷体" panose="02010600040101010101" pitchFamily="2" charset="-122"/>
                  <a:ea typeface="华文楷体" panose="02010600040101010101" pitchFamily="2" charset="-122"/>
                  <a:cs typeface="方正楷体简体" panose="03000509000000000000" pitchFamily="65" charset="-122"/>
                </a:rPr>
                <a:t>对于生活我又充满了梦想</a:t>
              </a:r>
              <a:r>
                <a:rPr lang="zh-CN" altLang="en-US" sz="1600" b="0" dirty="0">
                  <a:latin typeface="华文楷体" panose="02010600040101010101" pitchFamily="2" charset="-122"/>
                  <a:ea typeface="华文楷体" panose="02010600040101010101" pitchFamily="2" charset="-122"/>
                  <a:cs typeface="方正楷体简体" panose="03000509000000000000" pitchFamily="65" charset="-122"/>
                </a:rPr>
                <a:t>，</a:t>
              </a:r>
              <a:r>
                <a:rPr lang="zh-CN" sz="1600" b="0" dirty="0">
                  <a:latin typeface="华文楷体" panose="02010600040101010101" pitchFamily="2" charset="-122"/>
                  <a:ea typeface="华文楷体" panose="02010600040101010101" pitchFamily="2" charset="-122"/>
                  <a:cs typeface="方正楷体简体" panose="03000509000000000000" pitchFamily="65" charset="-122"/>
                </a:rPr>
                <a:t>充满了渴望。</a:t>
              </a:r>
              <a:endParaRPr lang="zh-CN" altLang="en-US" sz="1600" b="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endParaRPr>
            </a:p>
          </p:txBody>
        </p:sp>
        <p:cxnSp>
          <p:nvCxnSpPr>
            <p:cNvPr id="3" name="直接连接符 2"/>
            <p:cNvCxnSpPr/>
            <p:nvPr/>
          </p:nvCxnSpPr>
          <p:spPr>
            <a:xfrm>
              <a:off x="5382179" y="1789188"/>
              <a:ext cx="0" cy="2969063"/>
            </a:xfrm>
            <a:prstGeom prst="line">
              <a:avLst/>
            </a:prstGeom>
            <a:ln w="22225" cmpd="sng">
              <a:solidFill>
                <a:schemeClr val="tx2"/>
              </a:solidFill>
              <a:prstDash val="dash"/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</p:grpSp>
      <p:sp>
        <p:nvSpPr>
          <p:cNvPr id="4" name="文本框 3"/>
          <p:cNvSpPr txBox="1"/>
          <p:nvPr/>
        </p:nvSpPr>
        <p:spPr>
          <a:xfrm>
            <a:off x="4543742" y="1980000"/>
            <a:ext cx="3104515" cy="81009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sz="2000" b="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我为少男少女们歌唱</a:t>
            </a:r>
            <a:endParaRPr lang="en-US" altLang="zh-CN" sz="2000" b="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ctr">
              <a:lnSpc>
                <a:spcPct val="120000"/>
              </a:lnSpc>
            </a:pPr>
            <a:r>
              <a:rPr lang="zh-CN" altLang="zh-CN" sz="2000" dirty="0"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pitchFamily="49" charset="-122"/>
              </a:rPr>
              <a:t>何其芳</a:t>
            </a:r>
            <a:endParaRPr lang="zh-CN" altLang="zh-CN" sz="2000" dirty="0">
              <a:latin typeface="华文楷体" panose="02010600040101010101" pitchFamily="2" charset="-122"/>
              <a:ea typeface="华文楷体" panose="02010600040101010101" pitchFamily="2" charset="-122"/>
              <a:cs typeface="楷体" panose="02010609060101010101" pitchFamily="49" charset="-122"/>
            </a:endParaRPr>
          </a:p>
        </p:txBody>
      </p:sp>
      <p:sp>
        <p:nvSpPr>
          <p:cNvPr id="15" name="标题 27"/>
          <p:cNvSpPr txBox="1"/>
          <p:nvPr/>
        </p:nvSpPr>
        <p:spPr>
          <a:xfrm>
            <a:off x="1991519" y="1145317"/>
            <a:ext cx="8208963" cy="57436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defRPr>
            </a:lvl1pPr>
          </a:lstStyle>
          <a:p>
            <a:r>
              <a:rPr lang="zh-CN" altLang="en-US" sz="3000" dirty="0"/>
              <a:t>新课导入</a:t>
            </a:r>
            <a:endParaRPr lang="zh-CN" altLang="en-US" sz="30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Box 7"/>
          <p:cNvSpPr txBox="1">
            <a:spLocks noChangeArrowheads="1"/>
          </p:cNvSpPr>
          <p:nvPr/>
        </p:nvSpPr>
        <p:spPr bwMode="auto">
          <a:xfrm>
            <a:off x="1872000" y="900000"/>
            <a:ext cx="9192552" cy="3866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3" tIns="45706" rIns="91413" bIns="4570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黑体" panose="02010609060101010101" pitchFamily="49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结合材料和所学，谈谈于敏的故事给了你什么启示。</a:t>
            </a:r>
            <a:endParaRPr kumimoji="1" lang="en-US" sz="2600" dirty="0">
              <a:solidFill>
                <a:schemeClr val="tx1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楷体" panose="02010609060101010101" pitchFamily="49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pitchFamily="49" charset="-122"/>
                <a:sym typeface="Times New Roman" panose="02020603050405020304" pitchFamily="18" charset="0"/>
              </a:rPr>
              <a:t>　</a:t>
            </a:r>
            <a:r>
              <a:rPr kumimoji="1" lang="zh-CN" altLang="en-US" sz="2600" dirty="0">
                <a:solidFill>
                  <a:srgbClr val="CC33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pitchFamily="49" charset="-122"/>
                <a:sym typeface="Times New Roman" panose="02020603050405020304" pitchFamily="18" charset="0"/>
              </a:rPr>
              <a:t>　梦想能不断激发我们对生命的热情和勇气，推动人类</a:t>
            </a:r>
            <a:endParaRPr kumimoji="1" lang="en-US" altLang="zh-CN" sz="2600" dirty="0">
              <a:solidFill>
                <a:srgbClr val="CC330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楷体" panose="02010609060101010101" pitchFamily="49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spc="-40" dirty="0">
                <a:solidFill>
                  <a:srgbClr val="CC33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pitchFamily="49" charset="-122"/>
                <a:sym typeface="Times New Roman" panose="02020603050405020304" pitchFamily="18" charset="0"/>
              </a:rPr>
              <a:t>社会的发展与进步。志向是人生的航标，是奋斗的原动力。</a:t>
            </a:r>
            <a:endParaRPr kumimoji="1" lang="zh-CN" altLang="en-US" sz="2600" spc="-40" dirty="0">
              <a:solidFill>
                <a:srgbClr val="CC330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楷体" panose="02010609060101010101" pitchFamily="49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solidFill>
                  <a:srgbClr val="CC33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pitchFamily="49" charset="-122"/>
                <a:sym typeface="Times New Roman" panose="02020603050405020304" pitchFamily="18" charset="0"/>
              </a:rPr>
              <a:t>　　我们要向于敏学习，做有梦想的少年。我们要树立远</a:t>
            </a:r>
            <a:endParaRPr kumimoji="1" lang="en-US" altLang="zh-CN" sz="2600" dirty="0">
              <a:solidFill>
                <a:srgbClr val="CC330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楷体" panose="02010609060101010101" pitchFamily="49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solidFill>
                  <a:srgbClr val="CC33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pitchFamily="49" charset="-122"/>
                <a:sym typeface="Times New Roman" panose="02020603050405020304" pitchFamily="18" charset="0"/>
              </a:rPr>
              <a:t>大志向，要早立志，立大志，立长志。我们要紧扣时代脉</a:t>
            </a:r>
            <a:endParaRPr kumimoji="1" lang="en-US" altLang="zh-CN" sz="2600" dirty="0">
              <a:solidFill>
                <a:srgbClr val="CC330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楷体" panose="02010609060101010101" pitchFamily="49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solidFill>
                  <a:srgbClr val="CC33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pitchFamily="49" charset="-122"/>
                <a:sym typeface="Times New Roman" panose="02020603050405020304" pitchFamily="18" charset="0"/>
              </a:rPr>
              <a:t>搏，努力成为担当民族复兴大任的时代新人。</a:t>
            </a:r>
            <a:endParaRPr kumimoji="1" lang="en-US" altLang="zh-CN" sz="2600" dirty="0">
              <a:solidFill>
                <a:srgbClr val="CC330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楷体" panose="02010609060101010101" pitchFamily="49" charset="-122"/>
              <a:sym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1872000" y="1980000"/>
            <a:ext cx="8904520" cy="1596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defTabSz="266700">
              <a:lnSpc>
                <a:spcPct val="140000"/>
              </a:lnSpc>
              <a:spcAft>
                <a:spcPct val="0"/>
              </a:spcAft>
            </a:pPr>
            <a:r>
              <a: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　　青少年时期是人生中的“拔节孕穗期”，我们的梦想往往</a:t>
            </a:r>
            <a:endParaRPr lang="en-US" altLang="zh-CN" sz="24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0" defTabSz="266700">
              <a:lnSpc>
                <a:spcPct val="140000"/>
              </a:lnSpc>
              <a:spcAft>
                <a:spcPct val="0"/>
              </a:spcAft>
            </a:pPr>
            <a:r>
              <a: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在这一时期开始形成，并对未来产生深远的影响。根据所学知</a:t>
            </a:r>
            <a:endParaRPr lang="en-US" altLang="zh-CN" sz="24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0" defTabSz="266700">
              <a:lnSpc>
                <a:spcPct val="140000"/>
              </a:lnSpc>
              <a:spcAft>
                <a:spcPct val="0"/>
              </a:spcAft>
            </a:pPr>
            <a:r>
              <a: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识，分析个人梦想。</a:t>
            </a:r>
            <a:endParaRPr lang="zh-CN" altLang="en-US" sz="24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21" name="表格 20"/>
          <p:cNvGraphicFramePr/>
          <p:nvPr>
            <p:custDataLst>
              <p:tags r:id="rId1"/>
            </p:custDataLst>
          </p:nvPr>
        </p:nvGraphicFramePr>
        <p:xfrm>
          <a:off x="2496000" y="3807203"/>
          <a:ext cx="7200000" cy="2124000"/>
        </p:xfrm>
        <a:graphic>
          <a:graphicData uri="http://schemas.openxmlformats.org/drawingml/2006/table">
            <a:tbl>
              <a:tblPr/>
              <a:tblGrid>
                <a:gridCol w="1440000"/>
                <a:gridCol w="1440000"/>
                <a:gridCol w="1440000"/>
                <a:gridCol w="1440000"/>
                <a:gridCol w="1440000"/>
              </a:tblGrid>
              <a:tr h="54000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200" dirty="0">
                          <a:solidFill>
                            <a:schemeClr val="accent6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梦想</a:t>
                      </a:r>
                      <a:endParaRPr lang="zh-CN" sz="2200" dirty="0">
                        <a:solidFill>
                          <a:schemeClr val="accent6"/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200" dirty="0">
                          <a:solidFill>
                            <a:schemeClr val="accent6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背景分析</a:t>
                      </a:r>
                      <a:endParaRPr lang="zh-CN" sz="2200" dirty="0">
                        <a:solidFill>
                          <a:schemeClr val="accent6"/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200" dirty="0">
                          <a:solidFill>
                            <a:schemeClr val="accent6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优势分析</a:t>
                      </a:r>
                      <a:endParaRPr lang="zh-CN" sz="2200" dirty="0">
                        <a:solidFill>
                          <a:schemeClr val="accent6"/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200" dirty="0">
                          <a:solidFill>
                            <a:schemeClr val="accent6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不足分析</a:t>
                      </a:r>
                      <a:endParaRPr lang="zh-CN" sz="2200" dirty="0">
                        <a:solidFill>
                          <a:schemeClr val="accent6"/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200" dirty="0">
                          <a:solidFill>
                            <a:schemeClr val="accent6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努力方向</a:t>
                      </a:r>
                      <a:endParaRPr lang="zh-CN" sz="2200" dirty="0">
                        <a:solidFill>
                          <a:schemeClr val="accent6"/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200" dirty="0">
                          <a:solidFill>
                            <a:srgbClr val="222222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 </a:t>
                      </a:r>
                      <a:endParaRPr lang="en-US" altLang="zh-CN" sz="2200" dirty="0">
                        <a:solidFill>
                          <a:srgbClr val="222222"/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200" dirty="0">
                          <a:solidFill>
                            <a:srgbClr val="222222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 </a:t>
                      </a:r>
                      <a:endParaRPr lang="en-US" altLang="zh-CN" sz="2200" dirty="0">
                        <a:solidFill>
                          <a:srgbClr val="222222"/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200" dirty="0">
                          <a:solidFill>
                            <a:srgbClr val="222222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 </a:t>
                      </a:r>
                      <a:endParaRPr lang="en-US" altLang="zh-CN" sz="2200" dirty="0">
                        <a:solidFill>
                          <a:srgbClr val="222222"/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200" dirty="0">
                          <a:solidFill>
                            <a:srgbClr val="222222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 </a:t>
                      </a:r>
                      <a:endParaRPr lang="en-US" altLang="zh-CN" sz="2200" dirty="0">
                        <a:solidFill>
                          <a:srgbClr val="222222"/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200" dirty="0">
                          <a:solidFill>
                            <a:srgbClr val="222222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 </a:t>
                      </a:r>
                      <a:endParaRPr lang="en-US" altLang="zh-CN" sz="2200" dirty="0">
                        <a:solidFill>
                          <a:srgbClr val="222222"/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2000">
                <a:tc gridSpan="5">
                  <a:txBody>
                    <a:bodyPr/>
                    <a:lstStyle/>
                    <a:p>
                      <a:pPr marL="0" indent="0" algn="just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2200" dirty="0" smtClean="0"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方正楷体简体" panose="03000509000000000000" pitchFamily="65" charset="-122"/>
                        </a:rPr>
                        <a:t>活动</a:t>
                      </a:r>
                      <a:r>
                        <a:rPr lang="zh-CN" sz="22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方正楷体简体" panose="03000509000000000000" pitchFamily="65" charset="-122"/>
                        </a:rPr>
                        <a:t>总结：</a:t>
                      </a:r>
                      <a:endParaRPr lang="zh-CN" sz="2200" dirty="0">
                        <a:latin typeface="华文楷体" panose="02010600040101010101" pitchFamily="2" charset="-122"/>
                        <a:ea typeface="华文楷体" panose="02010600040101010101" pitchFamily="2" charset="-122"/>
                        <a:cs typeface="方正楷体简体" panose="03000509000000000000" pitchFamily="65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标题 27"/>
          <p:cNvSpPr txBox="1"/>
          <p:nvPr/>
        </p:nvSpPr>
        <p:spPr>
          <a:xfrm>
            <a:off x="1991519" y="1145317"/>
            <a:ext cx="8208963" cy="57436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defRPr>
            </a:lvl1pPr>
          </a:lstStyle>
          <a:p>
            <a:pPr>
              <a:tabLst>
                <a:tab pos="1343025" algn="l"/>
              </a:tabLst>
            </a:pPr>
            <a:r>
              <a:rPr lang="zh-CN" altLang="en-US" sz="3000" dirty="0"/>
              <a:t>课后任务</a:t>
            </a:r>
            <a:endParaRPr lang="zh-CN" altLang="en-US" sz="30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105162" y="1944000"/>
            <a:ext cx="7981673" cy="163038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4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第一单元　少年有梦</a:t>
            </a:r>
            <a:endParaRPr lang="en-US" altLang="zh-CN" sz="4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  <a:defRPr/>
            </a:pPr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第三课　梦想始于当下（做有梦想的少年）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17665" y="4068000"/>
            <a:ext cx="10556671" cy="576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制作单位：</a:t>
            </a:r>
            <a:r>
              <a:rPr lang="zh-CN" altLang="zh-CN" sz="2800" b="1" dirty="0">
                <a:solidFill>
                  <a:schemeClr val="bg1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人民教育出版社</a:t>
            </a:r>
            <a:endParaRPr lang="zh-CN" altLang="zh-CN" sz="2800" b="1" dirty="0">
              <a:solidFill>
                <a:schemeClr val="bg1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11"/>
          <p:cNvSpPr txBox="1">
            <a:spLocks noChangeArrowheads="1"/>
          </p:cNvSpPr>
          <p:nvPr/>
        </p:nvSpPr>
        <p:spPr bwMode="auto">
          <a:xfrm>
            <a:off x="1872000" y="1980000"/>
            <a:ext cx="8976528" cy="397031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108775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108775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108775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108775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40000"/>
              </a:lnSpc>
              <a:defRPr/>
            </a:pPr>
            <a:r>
              <a:rPr lang="zh-CN" altLang="en-US" sz="20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微软雅黑" panose="020B0503020204020204" pitchFamily="34" charset="-122"/>
              </a:rPr>
              <a:t>　　一、梦想的作用</a:t>
            </a:r>
            <a:r>
              <a:rPr kumimoji="1" lang="zh-CN" altLang="en-US" sz="2000" dirty="0">
                <a:latin typeface="黑体" panose="02010609060101010101" pitchFamily="49" charset="-122"/>
                <a:ea typeface="华文楷体" panose="02010600040101010101" pitchFamily="2" charset="-122"/>
              </a:rPr>
              <a:t>　　</a:t>
            </a:r>
            <a:endParaRPr kumimoji="1" lang="en-US" altLang="zh-CN" sz="2000" dirty="0">
              <a:latin typeface="黑体" panose="02010609060101010101" pitchFamily="49" charset="-122"/>
              <a:ea typeface="华文楷体" panose="0201060004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00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　　生活观察</a:t>
            </a:r>
            <a:endParaRPr lang="en-US" altLang="zh-CN" sz="20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lang="zh-CN" altLang="en-US" sz="200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  <a:cs typeface="方正楷体简体" panose="03000509000000000000" pitchFamily="65" charset="-122"/>
                <a:sym typeface="Times New Roman" panose="02020603050405020304" pitchFamily="18" charset="0"/>
              </a:rPr>
              <a:t>　　</a:t>
            </a:r>
            <a:r>
              <a:rPr lang="zh-CN" altLang="zh-CN" sz="2000" dirty="0" smtClean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小</a:t>
            </a:r>
            <a:r>
              <a:rPr lang="zh-CN" altLang="zh-CN" sz="20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美：</a:t>
            </a:r>
            <a:r>
              <a:rPr lang="zh-CN" altLang="zh-CN" sz="2000" spc="3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我堂哥回乡创业</a:t>
            </a:r>
            <a:r>
              <a:rPr lang="zh-CN" altLang="en-US" sz="2000" spc="3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，</a:t>
            </a:r>
            <a:r>
              <a:rPr lang="zh-CN" altLang="zh-CN" sz="2000" spc="3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承包了蔬菜大棚</a:t>
            </a:r>
            <a:r>
              <a:rPr lang="zh-CN" altLang="en-US" sz="2000" spc="3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，</a:t>
            </a:r>
            <a:r>
              <a:rPr lang="zh-CN" altLang="zh-CN" sz="2000" spc="3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引进了现代</a:t>
            </a:r>
            <a:r>
              <a:rPr lang="zh-CN" altLang="en-US" sz="2000" spc="3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科技。</a:t>
            </a:r>
            <a:r>
              <a:rPr lang="zh-CN" altLang="zh-CN" sz="2000" spc="3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我要好</a:t>
            </a:r>
            <a:endParaRPr lang="en-US" altLang="zh-CN" sz="2000" spc="3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方正楷体简体" panose="03000509000000000000" pitchFamily="65" charset="-122"/>
            </a:endParaRPr>
          </a:p>
          <a:p>
            <a:pPr>
              <a:lnSpc>
                <a:spcPct val="140000"/>
              </a:lnSpc>
            </a:pPr>
            <a:r>
              <a:rPr lang="zh-CN" altLang="zh-CN" sz="20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好学习</a:t>
            </a:r>
            <a:r>
              <a:rPr lang="zh-CN" altLang="en-US" sz="20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，</a:t>
            </a:r>
            <a:r>
              <a:rPr lang="zh-CN" altLang="zh-CN" sz="20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将来和堂哥一起助力乡村振兴。</a:t>
            </a:r>
            <a:endParaRPr lang="zh-CN" altLang="zh-CN" sz="20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方正楷体简体" panose="03000509000000000000" pitchFamily="65" charset="-122"/>
            </a:endParaRPr>
          </a:p>
          <a:p>
            <a:pPr marL="133350">
              <a:lnSpc>
                <a:spcPct val="140000"/>
              </a:lnSpc>
            </a:pPr>
            <a:r>
              <a:rPr lang="zh-CN" altLang="en-US" sz="20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　</a:t>
            </a:r>
            <a:r>
              <a:rPr lang="zh-CN" altLang="en-US" sz="2000" dirty="0" smtClean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 </a:t>
            </a:r>
            <a:r>
              <a:rPr lang="zh-CN" altLang="zh-CN" sz="2000" dirty="0" smtClean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小</a:t>
            </a:r>
            <a:r>
              <a:rPr lang="zh-CN" altLang="zh-CN" sz="20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胜：我要成为一名工程师</a:t>
            </a:r>
            <a:r>
              <a:rPr lang="zh-CN" altLang="en-US" sz="20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，</a:t>
            </a:r>
            <a:r>
              <a:rPr lang="zh-CN" altLang="zh-CN" sz="20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制造出世界上最先进的芯片。</a:t>
            </a:r>
            <a:endParaRPr lang="zh-CN" altLang="zh-CN" sz="20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方正楷体简体" panose="03000509000000000000" pitchFamily="65" charset="-122"/>
            </a:endParaRPr>
          </a:p>
          <a:p>
            <a:pPr marL="133350">
              <a:lnSpc>
                <a:spcPct val="140000"/>
              </a:lnSpc>
            </a:pPr>
            <a:r>
              <a:rPr lang="zh-CN" altLang="en-US" sz="20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　</a:t>
            </a:r>
            <a:r>
              <a:rPr lang="zh-CN" altLang="en-US" sz="2000" dirty="0" smtClean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 </a:t>
            </a:r>
            <a:r>
              <a:rPr lang="zh-CN" altLang="zh-CN" sz="2000" dirty="0" smtClean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小</a:t>
            </a:r>
            <a:r>
              <a:rPr lang="zh-CN" altLang="zh-CN" sz="20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芸：大国工匠很厉害</a:t>
            </a:r>
            <a:r>
              <a:rPr lang="zh-CN" altLang="en-US" sz="20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，</a:t>
            </a:r>
            <a:r>
              <a:rPr lang="zh-CN" altLang="zh-CN" sz="20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我想学习一门技术</a:t>
            </a:r>
            <a:r>
              <a:rPr lang="zh-CN" altLang="en-US" sz="20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，</a:t>
            </a:r>
            <a:r>
              <a:rPr lang="zh-CN" altLang="zh-CN" sz="20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成为他们中的一员。</a:t>
            </a:r>
            <a:endParaRPr lang="zh-CN" altLang="zh-CN" sz="20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方正楷体简体" panose="03000509000000000000" pitchFamily="65" charset="-122"/>
            </a:endParaRPr>
          </a:p>
          <a:p>
            <a:pPr marL="133350">
              <a:lnSpc>
                <a:spcPct val="140000"/>
              </a:lnSpc>
            </a:pPr>
            <a:r>
              <a:rPr lang="zh-CN" altLang="en-US" sz="20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　</a:t>
            </a:r>
            <a:r>
              <a:rPr lang="zh-CN" altLang="en-US" sz="2000" dirty="0" smtClean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 </a:t>
            </a:r>
            <a:r>
              <a:rPr lang="zh-CN" altLang="zh-CN" sz="2000" dirty="0" smtClean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小</a:t>
            </a:r>
            <a:r>
              <a:rPr lang="zh-CN" altLang="zh-CN" sz="20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君：军人很伟大</a:t>
            </a:r>
            <a:r>
              <a:rPr lang="zh-CN" altLang="en-US" sz="20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，</a:t>
            </a:r>
            <a:r>
              <a:rPr lang="zh-CN" altLang="zh-CN" sz="20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我想成为一名军人</a:t>
            </a:r>
            <a:r>
              <a:rPr lang="zh-CN" altLang="en-US" sz="20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，</a:t>
            </a:r>
            <a:r>
              <a:rPr lang="zh-CN" altLang="zh-CN" sz="20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保家卫国。</a:t>
            </a:r>
            <a:endParaRPr lang="zh-CN" altLang="zh-CN" sz="20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方正楷体简体" panose="03000509000000000000" pitchFamily="65" charset="-122"/>
            </a:endParaRPr>
          </a:p>
          <a:p>
            <a:pPr marL="133350">
              <a:lnSpc>
                <a:spcPct val="140000"/>
              </a:lnSpc>
            </a:pPr>
            <a:r>
              <a:rPr lang="zh-CN" altLang="en-US" sz="20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　</a:t>
            </a:r>
            <a:r>
              <a:rPr lang="zh-CN" altLang="en-US" sz="2000" dirty="0" smtClean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 </a:t>
            </a:r>
            <a:r>
              <a:rPr lang="zh-CN" altLang="zh-CN" sz="2000" dirty="0" smtClean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小</a:t>
            </a:r>
            <a:r>
              <a:rPr lang="zh-CN" altLang="zh-CN" sz="20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文：我的梦想是拥有七彩人生——我想去周游世界</a:t>
            </a:r>
            <a:r>
              <a:rPr lang="zh-CN" altLang="en-US" sz="20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，</a:t>
            </a:r>
            <a:r>
              <a:rPr lang="zh-CN" altLang="zh-CN" sz="20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我想做环保志</a:t>
            </a:r>
            <a:endParaRPr lang="en-US" altLang="zh-CN" sz="20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方正楷体简体" panose="03000509000000000000" pitchFamily="65" charset="-122"/>
            </a:endParaRPr>
          </a:p>
          <a:p>
            <a:pPr marL="133350">
              <a:lnSpc>
                <a:spcPct val="140000"/>
              </a:lnSpc>
            </a:pPr>
            <a:r>
              <a:rPr lang="zh-CN" altLang="zh-CN" sz="20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愿者</a:t>
            </a:r>
            <a:r>
              <a:rPr lang="zh-CN" altLang="en-US" sz="20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，我</a:t>
            </a:r>
            <a:r>
              <a:rPr lang="zh-CN" altLang="zh-CN" sz="20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还想</a:t>
            </a:r>
            <a:r>
              <a:rPr lang="en-US" altLang="zh-CN" sz="20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……</a:t>
            </a:r>
            <a:endParaRPr lang="zh-CN" altLang="en-US" sz="2000" dirty="0">
              <a:solidFill>
                <a:schemeClr val="tx2"/>
              </a:solidFill>
              <a:latin typeface="Times New Roman" panose="02020603050405020304" pitchFamily="18" charset="0"/>
              <a:ea typeface="黑体" panose="02010609060101010101" pitchFamily="49" charset="-122"/>
              <a:cs typeface="Arial" panose="020B0604020202020204" pitchFamily="34" charset="0"/>
              <a:sym typeface="Times New Roman" panose="02020603050405020304" pitchFamily="18" charset="0"/>
            </a:endParaRPr>
          </a:p>
        </p:txBody>
      </p:sp>
      <p:sp>
        <p:nvSpPr>
          <p:cNvPr id="11" name="标题 27"/>
          <p:cNvSpPr txBox="1"/>
          <p:nvPr/>
        </p:nvSpPr>
        <p:spPr>
          <a:xfrm>
            <a:off x="1991519" y="1145317"/>
            <a:ext cx="8208963" cy="57436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defRPr>
            </a:lvl1pPr>
          </a:lstStyle>
          <a:p>
            <a:r>
              <a:rPr lang="zh-CN" altLang="en-US" sz="3000" dirty="0"/>
              <a:t>新知探究</a:t>
            </a:r>
            <a:endParaRPr lang="zh-CN" altLang="en-US" sz="30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Box 7"/>
          <p:cNvSpPr txBox="1">
            <a:spLocks noChangeArrowheads="1"/>
          </p:cNvSpPr>
          <p:nvPr/>
        </p:nvSpPr>
        <p:spPr bwMode="auto">
          <a:xfrm>
            <a:off x="1872000" y="900000"/>
            <a:ext cx="8832512" cy="321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3" tIns="45706" rIns="91413" bIns="4570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kumimoji="1"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1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)</a:t>
            </a:r>
            <a:r>
              <a:rPr kumimoji="1" lang="zh-CN" alt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  <a:sym typeface="Times New Roman" panose="02020603050405020304" pitchFamily="18" charset="0"/>
              </a:rPr>
              <a:t>你的梦想是什么？</a:t>
            </a:r>
            <a:endParaRPr kumimoji="1" lang="zh-CN" altLang="en-US" sz="2600" dirty="0">
              <a:solidFill>
                <a:schemeClr val="tx1">
                  <a:lumMod val="95000"/>
                  <a:lumOff val="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  <a:cs typeface="方正楷体简体" panose="03000509000000000000" pitchFamily="65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  <a:sym typeface="Times New Roman" panose="02020603050405020304" pitchFamily="18" charset="0"/>
              </a:rPr>
              <a:t>　　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kumimoji="1"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2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)</a:t>
            </a:r>
            <a:r>
              <a:rPr kumimoji="1" lang="zh-CN" alt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  <a:sym typeface="Times New Roman" panose="02020603050405020304" pitchFamily="18" charset="0"/>
              </a:rPr>
              <a:t>如果说梦想是一粒种子，它是从什么时候在你心</a:t>
            </a:r>
            <a:endParaRPr kumimoji="1" lang="en-US" altLang="zh-CN" sz="2600" dirty="0">
              <a:solidFill>
                <a:schemeClr val="tx1">
                  <a:lumMod val="95000"/>
                  <a:lumOff val="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  <a:cs typeface="方正楷体简体" panose="03000509000000000000" pitchFamily="65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  <a:sym typeface="Times New Roman" panose="02020603050405020304" pitchFamily="18" charset="0"/>
              </a:rPr>
              <a:t>中开始萌发的呢？</a:t>
            </a:r>
            <a:endParaRPr kumimoji="1" lang="zh-CN" altLang="en-US" sz="2600" dirty="0">
              <a:solidFill>
                <a:schemeClr val="tx1">
                  <a:lumMod val="95000"/>
                  <a:lumOff val="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  <a:cs typeface="方正楷体简体" panose="03000509000000000000" pitchFamily="65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  <a:sym typeface="Times New Roman" panose="02020603050405020304" pitchFamily="18" charset="0"/>
              </a:rPr>
              <a:t>　　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kumimoji="1"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3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)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  <a:sym typeface="Times New Roman" panose="02020603050405020304" pitchFamily="18" charset="0"/>
              </a:rPr>
              <a:t>这粒梦想的种子，是如何伴你一路成长的呢？</a:t>
            </a:r>
            <a:endParaRPr kumimoji="1" lang="zh-CN" altLang="en-US" sz="2600" b="1" dirty="0">
              <a:solidFill>
                <a:schemeClr val="tx2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方正楷体简体" panose="03000509000000000000" pitchFamily="65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  <a:sym typeface="Times New Roman" panose="02020603050405020304" pitchFamily="18" charset="0"/>
              </a:rPr>
              <a:t>　　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kumimoji="1"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4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)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  <a:sym typeface="Times New Roman" panose="02020603050405020304" pitchFamily="18" charset="0"/>
              </a:rPr>
              <a:t>如果这些梦想不能实现，那这些梦想还有意义吗？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cs typeface="方正楷体简体" panose="03000509000000000000" pitchFamily="65" charset="-122"/>
              <a:sym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Box 7"/>
          <p:cNvSpPr txBox="1">
            <a:spLocks noChangeArrowheads="1"/>
          </p:cNvSpPr>
          <p:nvPr/>
        </p:nvSpPr>
        <p:spPr bwMode="auto">
          <a:xfrm>
            <a:off x="1872000" y="900000"/>
            <a:ext cx="8976528" cy="1305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3" tIns="45706" rIns="91413" bIns="4570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  <a:sym typeface="Times New Roman" panose="02020603050405020304" pitchFamily="18" charset="0"/>
              </a:rPr>
              <a:t>　　梦想能不断激发我们对生命的热情和勇气，让生活更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cs typeface="方正楷体简体" panose="03000509000000000000" pitchFamily="65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  <a:sym typeface="Times New Roman" panose="02020603050405020304" pitchFamily="18" charset="0"/>
              </a:rPr>
              <a:t>有色彩。有梦想，就会有希望。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cs typeface="方正楷体简体" panose="03000509000000000000" pitchFamily="65" charset="-122"/>
              <a:sym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Box 7"/>
          <p:cNvSpPr txBox="1">
            <a:spLocks noChangeArrowheads="1"/>
          </p:cNvSpPr>
          <p:nvPr/>
        </p:nvSpPr>
        <p:spPr bwMode="auto">
          <a:xfrm>
            <a:off x="1872000" y="900000"/>
            <a:ext cx="9120544" cy="4506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3" tIns="45706" rIns="91413" bIns="4570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60000"/>
              </a:lnSpc>
            </a:pPr>
            <a:r>
              <a:rPr lang="zh-CN" altLang="en-US" sz="2600" dirty="0">
                <a:solidFill>
                  <a:schemeClr val="tx2"/>
                </a:solidFill>
                <a:ea typeface="黑体" panose="02010609060101010101" pitchFamily="49" charset="-122"/>
                <a:cs typeface="Arial" panose="020B0604020202020204" pitchFamily="34" charset="0"/>
                <a:sym typeface="Times New Roman" panose="02020603050405020304" pitchFamily="18" charset="0"/>
              </a:rPr>
              <a:t>　　阅读感悟</a:t>
            </a:r>
            <a:endParaRPr lang="zh-CN" altLang="en-US" sz="2600" dirty="0">
              <a:solidFill>
                <a:schemeClr val="tx2"/>
              </a:solidFill>
              <a:ea typeface="黑体" panose="02010609060101010101" pitchFamily="49" charset="-122"/>
              <a:cs typeface="Arial" panose="020B0604020202020204" pitchFamily="34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  <a:sym typeface="Times New Roman" panose="02020603050405020304" pitchFamily="18" charset="0"/>
              </a:rPr>
              <a:t>　　袁隆平，被誉为“杂交水稻之父”，是中国著名的杂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cs typeface="方正楷体简体" panose="03000509000000000000" pitchFamily="65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spc="5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  <a:sym typeface="Times New Roman" panose="02020603050405020304" pitchFamily="18" charset="0"/>
              </a:rPr>
              <a:t>交水稻育种专家。他一生致力于杂交水稻的研究与推广，</a:t>
            </a:r>
            <a:endParaRPr kumimoji="1" lang="en-US" altLang="zh-CN" sz="2600" spc="50" dirty="0">
              <a:latin typeface="华文楷体" panose="02010600040101010101" pitchFamily="2" charset="-122"/>
              <a:ea typeface="华文楷体" panose="02010600040101010101" pitchFamily="2" charset="-122"/>
              <a:cs typeface="方正楷体简体" panose="03000509000000000000" pitchFamily="65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spc="5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  <a:sym typeface="Times New Roman" panose="02020603050405020304" pitchFamily="18" charset="0"/>
              </a:rPr>
              <a:t>为解决世界粮食问题作出了巨大贡献。袁隆平有两个梦，</a:t>
            </a:r>
            <a:endParaRPr kumimoji="1" lang="en-US" altLang="zh-CN" sz="2600" spc="50" dirty="0">
              <a:latin typeface="华文楷体" panose="02010600040101010101" pitchFamily="2" charset="-122"/>
              <a:ea typeface="华文楷体" panose="02010600040101010101" pitchFamily="2" charset="-122"/>
              <a:cs typeface="方正楷体简体" panose="03000509000000000000" pitchFamily="65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spc="-6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  <a:sym typeface="Times New Roman" panose="02020603050405020304" pitchFamily="18" charset="0"/>
              </a:rPr>
              <a:t>一个是“禾下乘凉梦”，一个是“杂交水稻覆盖全球梦”。</a:t>
            </a:r>
            <a:endParaRPr kumimoji="1" lang="en-US" altLang="zh-CN" sz="2600" spc="-60" dirty="0">
              <a:latin typeface="华文楷体" panose="02010600040101010101" pitchFamily="2" charset="-122"/>
              <a:ea typeface="华文楷体" panose="02010600040101010101" pitchFamily="2" charset="-122"/>
              <a:cs typeface="方正楷体简体" panose="03000509000000000000" pitchFamily="65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lang="zh-CN" altLang="en-US" sz="2600" dirty="0">
                <a:solidFill>
                  <a:schemeClr val="tx2"/>
                </a:solidFill>
                <a:ea typeface="黑体" panose="02010609060101010101" pitchFamily="49" charset="-122"/>
                <a:cs typeface="Arial" panose="020B0604020202020204" pitchFamily="34" charset="0"/>
                <a:sym typeface="Times New Roman" panose="02020603050405020304" pitchFamily="18" charset="0"/>
              </a:rPr>
              <a:t>　　思考</a:t>
            </a:r>
            <a:endParaRPr lang="zh-CN" altLang="en-US" sz="2600" dirty="0">
              <a:solidFill>
                <a:schemeClr val="tx2"/>
              </a:solidFill>
              <a:ea typeface="黑体" panose="02010609060101010101" pitchFamily="49" charset="-122"/>
              <a:cs typeface="Arial" panose="020B0604020202020204" pitchFamily="34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pitchFamily="49" charset="-122"/>
                <a:sym typeface="Times New Roman" panose="02020603050405020304" pitchFamily="18" charset="0"/>
              </a:rPr>
              <a:t>　　袁隆平的“两个梦”有什么意义？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cs typeface="楷体" panose="02010609060101010101" pitchFamily="49" charset="-122"/>
              <a:sym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Box 7"/>
          <p:cNvSpPr txBox="1">
            <a:spLocks noChangeArrowheads="1"/>
          </p:cNvSpPr>
          <p:nvPr/>
        </p:nvSpPr>
        <p:spPr bwMode="auto">
          <a:xfrm>
            <a:off x="1872000" y="900000"/>
            <a:ext cx="9048536" cy="1297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3" tIns="45706" rIns="91413" bIns="4570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黑体" panose="02010609060101010101" pitchFamily="49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人类需要有梦想，因为有了梦想，人类社会才能不断</a:t>
            </a:r>
            <a:endParaRPr kumimoji="1" lang="en-US" altLang="zh-CN" sz="2600" dirty="0">
              <a:latin typeface="黑体" panose="02010609060101010101" pitchFamily="49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黑体" panose="02010609060101010101" pitchFamily="49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发展和进步。</a:t>
            </a:r>
            <a:endParaRPr kumimoji="1" lang="zh-CN" altLang="en-US" sz="2600" dirty="0">
              <a:latin typeface="黑体" panose="02010609060101010101" pitchFamily="49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11"/>
          <p:cNvSpPr txBox="1">
            <a:spLocks noChangeArrowheads="1"/>
          </p:cNvSpPr>
          <p:nvPr/>
        </p:nvSpPr>
        <p:spPr bwMode="auto">
          <a:xfrm>
            <a:off x="1872000" y="900000"/>
            <a:ext cx="8832512" cy="444705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108775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108775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108775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108775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60000"/>
              </a:lnSpc>
              <a:defRPr/>
            </a:pPr>
            <a:r>
              <a:rPr lang="zh-CN" altLang="en-US" sz="22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微软雅黑" panose="020B0503020204020204" pitchFamily="34" charset="-122"/>
              </a:rPr>
              <a:t>　　二、树立梦想</a:t>
            </a:r>
            <a:endParaRPr lang="en-US" altLang="zh-CN" sz="22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微软雅黑" panose="020B0503020204020204" pitchFamily="34" charset="-122"/>
            </a:endParaRPr>
          </a:p>
          <a:p>
            <a:pPr>
              <a:lnSpc>
                <a:spcPct val="160000"/>
              </a:lnSpc>
            </a:pPr>
            <a:r>
              <a:rPr lang="zh-CN" altLang="en-US" sz="220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　　探究与分享</a:t>
            </a:r>
            <a:endParaRPr lang="en-US" altLang="zh-CN" sz="2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lang="zh-CN" altLang="en-US" sz="22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　　</a:t>
            </a:r>
            <a:r>
              <a:rPr lang="zh-CN" altLang="en-US" sz="2200" spc="-4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袁隆平少年立志，一生追梦。袁隆平的童年是在动荡的战争年代</a:t>
            </a:r>
            <a:endParaRPr lang="en-US" altLang="zh-CN" sz="2200" spc="-4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方正楷体简体" panose="03000509000000000000" pitchFamily="65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200" spc="-4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度过的，在颠沛流离中，他亲眼见到路边的饿殍，十分痛心。让大家</a:t>
            </a:r>
            <a:endParaRPr lang="en-US" altLang="zh-CN" sz="2200" spc="-4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方正楷体简体" panose="03000509000000000000" pitchFamily="65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200" spc="-4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吃饱饭，成了袁隆平的人生志向。考大学时，他说服父母：</a:t>
            </a:r>
            <a:r>
              <a:rPr lang="en-US" altLang="zh-CN" sz="2200" spc="-4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“</a:t>
            </a:r>
            <a:r>
              <a:rPr lang="zh-CN" altLang="en-US" sz="2200" spc="-4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吃饭是</a:t>
            </a:r>
            <a:endParaRPr lang="en-US" altLang="zh-CN" sz="2200" spc="-4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方正楷体简体" panose="03000509000000000000" pitchFamily="65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200" spc="-4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第一件大事，没有农民种田，就不能生存</a:t>
            </a:r>
            <a:r>
              <a:rPr lang="en-US" altLang="zh-CN" sz="2200" spc="-4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……”</a:t>
            </a:r>
            <a:r>
              <a:rPr lang="zh-CN" altLang="en-US" sz="2200" spc="-4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最终，他如愿进入农</a:t>
            </a:r>
            <a:endParaRPr lang="en-US" altLang="zh-CN" sz="2200" spc="-4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方正楷体简体" panose="03000509000000000000" pitchFamily="65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200" spc="-4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艺系。在大学学习期间，他决心要改造农村，为农民做点实事。就这</a:t>
            </a:r>
            <a:endParaRPr lang="en-US" altLang="zh-CN" sz="2200" spc="-4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方正楷体简体" panose="03000509000000000000" pitchFamily="65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200" spc="-4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样，袁隆平选择了与农业相伴一生，把</a:t>
            </a:r>
            <a:r>
              <a:rPr lang="en-US" altLang="zh-CN" sz="2200" spc="-4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“</a:t>
            </a:r>
            <a:r>
              <a:rPr lang="zh-CN" altLang="en-US" sz="2200" spc="-4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发展杂交水稻，造福世界人</a:t>
            </a:r>
            <a:endParaRPr lang="en-US" altLang="zh-CN" sz="2200" spc="-4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方正楷体简体" panose="03000509000000000000" pitchFamily="65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2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民</a:t>
            </a:r>
            <a:r>
              <a:rPr lang="en-US" altLang="zh-CN" sz="22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”</a:t>
            </a:r>
            <a:r>
              <a:rPr lang="zh-CN" altLang="en-US" sz="22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</a:rPr>
              <a:t>作为毕生事业，为中国人端稳自己的饭碗作出了杰出贡献。</a:t>
            </a:r>
            <a:r>
              <a:rPr kumimoji="1" lang="zh-CN" altLang="en-US" sz="2200" dirty="0">
                <a:latin typeface="黑体" panose="02010609060101010101" pitchFamily="49" charset="-122"/>
                <a:ea typeface="华文楷体" panose="02010600040101010101" pitchFamily="2" charset="-122"/>
              </a:rPr>
              <a:t>　　</a:t>
            </a:r>
            <a:endParaRPr kumimoji="1" lang="zh-CN" altLang="en-US" sz="2200" dirty="0">
              <a:latin typeface="黑体" panose="02010609060101010101" pitchFamily="49" charset="-122"/>
              <a:ea typeface="华文楷体" panose="02010600040101010101" pitchFamily="2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Box 7"/>
          <p:cNvSpPr txBox="1">
            <a:spLocks noChangeArrowheads="1"/>
          </p:cNvSpPr>
          <p:nvPr/>
        </p:nvSpPr>
        <p:spPr bwMode="auto">
          <a:xfrm>
            <a:off x="1872000" y="900000"/>
            <a:ext cx="8904520" cy="1295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3" tIns="45706" rIns="91413" bIns="4570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60000"/>
              </a:lnSpc>
            </a:pPr>
            <a:r>
              <a:rPr kumimoji="1" lang="zh-CN" altLang="en-US" sz="26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  <a:sym typeface="Times New Roman" panose="02020603050405020304" pitchFamily="18" charset="0"/>
              </a:rPr>
              <a:t>　　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kumimoji="1"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1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)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  <a:sym typeface="Times New Roman" panose="02020603050405020304" pitchFamily="18" charset="0"/>
              </a:rPr>
              <a:t>袁隆平的志向对他的人生发展产生了怎样的影响？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cs typeface="方正楷体简体" panose="03000509000000000000" pitchFamily="65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  <a:sym typeface="Times New Roman" panose="02020603050405020304" pitchFamily="18" charset="0"/>
              </a:rPr>
              <a:t>　　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kumimoji="1"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2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)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cs typeface="方正楷体简体" panose="03000509000000000000" pitchFamily="65" charset="-122"/>
                <a:sym typeface="Times New Roman" panose="02020603050405020304" pitchFamily="18" charset="0"/>
              </a:rPr>
              <a:t>袁隆平的故事给了你什么启示？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cs typeface="方正楷体简体" panose="03000509000000000000" pitchFamily="65" charset="-122"/>
              <a:sym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tags/tag1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0187308"/>
  <p:tag name="KSO_WM_TEMPLATE_THUMBS_INDEX" val="1、2、3、6、8、10、11、12、15"/>
</p:tagLst>
</file>

<file path=ppt/tags/tag2.xml><?xml version="1.0" encoding="utf-8"?>
<p:tagLst xmlns:p="http://schemas.openxmlformats.org/presentationml/2006/main">
  <p:tag name="TABLE_ENDDRAG_ORIGIN_RECT" val="687*128"/>
  <p:tag name="TABLE_ENDDRAG_RECT" val="117*179*687*128"/>
</p:tagLst>
</file>

<file path=ppt/tags/tag3.xml><?xml version="1.0" encoding="utf-8"?>
<p:tagLst xmlns:p="http://schemas.openxmlformats.org/presentationml/2006/main">
  <p:tag name="TABLE_ENDDRAG_ORIGIN_RECT" val="712*308"/>
  <p:tag name="TABLE_ENDDRAG_RECT" val="127*171*712*308"/>
</p:tagLst>
</file>

<file path=ppt/tags/tag4.xml><?xml version="1.0" encoding="utf-8"?>
<p:tagLst xmlns:p="http://schemas.openxmlformats.org/presentationml/2006/main">
  <p:tag name="ISPRING_RESOURCE_PATHS_HASH_2" val="64da24ac5be06484c9195393a72554dbb3e6fa2"/>
</p:tagLst>
</file>

<file path=ppt/theme/theme1.xml><?xml version="1.0" encoding="utf-8"?>
<a:theme xmlns:a="http://schemas.openxmlformats.org/drawingml/2006/main" name="1_Office 主题​​">
  <a:themeElements>
    <a:clrScheme name="政治 七上">
      <a:dk1>
        <a:sysClr val="windowText" lastClr="000000"/>
      </a:dk1>
      <a:lt1>
        <a:srgbClr val="FFFFFF"/>
      </a:lt1>
      <a:dk2>
        <a:srgbClr val="B371AF"/>
      </a:dk2>
      <a:lt2>
        <a:srgbClr val="FFFFFF"/>
      </a:lt2>
      <a:accent1>
        <a:srgbClr val="FBF7FB"/>
      </a:accent1>
      <a:accent2>
        <a:srgbClr val="F5EEF5"/>
      </a:accent2>
      <a:accent3>
        <a:srgbClr val="EFE5EF"/>
      </a:accent3>
      <a:accent4>
        <a:srgbClr val="E4D4E4"/>
      </a:accent4>
      <a:accent5>
        <a:srgbClr val="DBC7DB"/>
      </a:accent5>
      <a:accent6>
        <a:srgbClr val="8E4C8A"/>
      </a:accent6>
      <a:hlink>
        <a:srgbClr val="B371AF"/>
      </a:hlink>
      <a:folHlink>
        <a:srgbClr val="000000"/>
      </a:folHlink>
    </a:clrScheme>
    <a:fontScheme name="自定义 2">
      <a:majorFont>
        <a:latin typeface="Arial"/>
        <a:ea typeface="黑体"/>
        <a:cs typeface=""/>
      </a:majorFont>
      <a:minorFont>
        <a:latin typeface="Times New Roman"/>
        <a:ea typeface="楷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10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11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12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13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14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15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16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17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18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19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2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20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3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4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5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6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7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8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9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3178</Words>
  <Application>WPS 演示</Application>
  <PresentationFormat>宽屏</PresentationFormat>
  <Paragraphs>242</Paragraphs>
  <Slides>22</Slides>
  <Notes>22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4" baseType="lpstr">
      <vt:lpstr>Arial</vt:lpstr>
      <vt:lpstr>宋体</vt:lpstr>
      <vt:lpstr>Wingdings</vt:lpstr>
      <vt:lpstr>Times New Roman</vt:lpstr>
      <vt:lpstr>华文楷体</vt:lpstr>
      <vt:lpstr>微软雅黑</vt:lpstr>
      <vt:lpstr>黑体</vt:lpstr>
      <vt:lpstr>方正楷体简体</vt:lpstr>
      <vt:lpstr>楷体</vt:lpstr>
      <vt:lpstr>Calibri</vt:lpstr>
      <vt:lpstr>Arial Unicode MS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lixf</cp:lastModifiedBy>
  <cp:revision>2</cp:revision>
  <dcterms:created xsi:type="dcterms:W3CDTF">2024-04-28T01:41:00Z</dcterms:created>
  <dcterms:modified xsi:type="dcterms:W3CDTF">2024-11-29T09:01:40Z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5664A0E176934D0E83278722CFE2C3DF_12</vt:lpwstr>
  </property>
  <property fmtid="{D5CDD505-2E9C-101B-9397-08002B2CF9AE}" pid="3" name="KSOProductBuildVer">
    <vt:lpwstr>2052-12.1.0.18912</vt:lpwstr>
  </property>
</Properties>
</file>