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sldIdLst>
    <p:sldId id="805" r:id="rId3"/>
    <p:sldId id="345" r:id="rId4"/>
    <p:sldId id="806" r:id="rId6"/>
    <p:sldId id="803" r:id="rId7"/>
    <p:sldId id="712" r:id="rId8"/>
    <p:sldId id="713" r:id="rId9"/>
    <p:sldId id="804" r:id="rId10"/>
    <p:sldId id="714" r:id="rId11"/>
    <p:sldId id="715" r:id="rId12"/>
    <p:sldId id="716" r:id="rId13"/>
    <p:sldId id="810" r:id="rId14"/>
    <p:sldId id="718" r:id="rId15"/>
    <p:sldId id="801" r:id="rId16"/>
    <p:sldId id="811" r:id="rId17"/>
    <p:sldId id="721" r:id="rId18"/>
    <p:sldId id="722" r:id="rId19"/>
    <p:sldId id="723" r:id="rId20"/>
    <p:sldId id="802" r:id="rId21"/>
    <p:sldId id="762" r:id="rId22"/>
    <p:sldId id="807" r:id="rId23"/>
    <p:sldId id="763" r:id="rId24"/>
    <p:sldId id="764" r:id="rId25"/>
    <p:sldId id="796" r:id="rId26"/>
    <p:sldId id="809" r:id="rId27"/>
    <p:sldId id="760" r:id="rId28"/>
  </p:sldIdLst>
  <p:sldSz cx="12192000" cy="6858000"/>
  <p:notesSz cx="6858000" cy="9144000"/>
  <p:embeddedFontLst>
    <p:embeddedFont>
      <p:font typeface="华文楷体" panose="02010600040101010101" pitchFamily="2" charset="-122"/>
      <p:regular r:id="rId33"/>
    </p:embeddedFont>
    <p:embeddedFont>
      <p:font typeface="微软雅黑" panose="020B0503020204020204" pitchFamily="34" charset="-122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黑体" panose="02010609060101010101" pitchFamily="49" charset="-122"/>
      <p:regular r:id="rId39"/>
    </p:embeddedFont>
    <p:embeddedFont>
      <p:font typeface="DongTian" panose="02020603050405020304" pitchFamily="18" charset="0"/>
      <p:regular r:id="rId40"/>
      <p:bold r:id="rId41"/>
      <p:italic r:id="rId42"/>
      <p:boldItalic r:id="rId43"/>
    </p:embeddedFont>
    <p:embeddedFont>
      <p:font typeface="等线" panose="02010600030101010101" charset="-122"/>
      <p:regular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1232" userDrawn="1">
          <p15:clr>
            <a:srgbClr val="A4A3A4"/>
          </p15:clr>
        </p15:guide>
        <p15:guide id="4" pos="6448" userDrawn="1">
          <p15:clr>
            <a:srgbClr val="A4A3A4"/>
          </p15:clr>
        </p15:guide>
        <p15:guide id="7" orient="horz" pos="39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EBD42"/>
    <a:srgbClr val="D59E3B"/>
    <a:srgbClr val="D5BF3B"/>
    <a:srgbClr val="58B08C"/>
    <a:srgbClr val="599DCB"/>
    <a:srgbClr val="D16357"/>
    <a:srgbClr val="C47264"/>
    <a:srgbClr val="7474B4"/>
    <a:srgbClr val="D3A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6592" autoAdjust="0"/>
  </p:normalViewPr>
  <p:slideViewPr>
    <p:cSldViewPr showGuides="1">
      <p:cViewPr varScale="1">
        <p:scale>
          <a:sx n="110" d="100"/>
          <a:sy n="110" d="100"/>
        </p:scale>
        <p:origin x="-672" y="-84"/>
      </p:cViewPr>
      <p:guideLst>
        <p:guide pos="3840"/>
        <p:guide pos="1232"/>
        <p:guide pos="6448"/>
        <p:guide orient="horz"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5" Type="http://schemas.openxmlformats.org/officeDocument/2006/relationships/tags" Target="tags/tag33.xml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C9927A-CE19-4235-8D2A-6C66713068E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华文楷体" panose="02010600040101010101" pitchFamily="2" charset="-122"/>
        <a:ea typeface="华文楷体" panose="0201060004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制作说明：不加图标的正文页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zh-CN" altLang="en-US" b="0" dirty="0">
                <a:solidFill>
                  <a:srgbClr val="FF0000"/>
                </a:solidFill>
              </a:rPr>
              <a:t>制作区域参考线：上</a:t>
            </a:r>
            <a:r>
              <a:rPr lang="en-US" altLang="zh-CN" b="0" dirty="0">
                <a:solidFill>
                  <a:srgbClr val="FF0000"/>
                </a:solidFill>
              </a:rPr>
              <a:t>7</a:t>
            </a:r>
            <a:r>
              <a:rPr lang="zh-CN" altLang="en-US" b="0" dirty="0">
                <a:solidFill>
                  <a:srgbClr val="FF0000"/>
                </a:solidFill>
              </a:rPr>
              <a:t>，下</a:t>
            </a:r>
            <a:r>
              <a:rPr lang="en-US" altLang="zh-CN" b="0" dirty="0">
                <a:solidFill>
                  <a:srgbClr val="FF0000"/>
                </a:solidFill>
              </a:rPr>
              <a:t>8</a:t>
            </a:r>
            <a:r>
              <a:rPr lang="zh-CN" altLang="en-US" b="0" dirty="0">
                <a:solidFill>
                  <a:srgbClr val="FF0000"/>
                </a:solidFill>
              </a:rPr>
              <a:t>，左右</a:t>
            </a:r>
            <a:r>
              <a:rPr lang="en-US" altLang="zh-CN" b="0" dirty="0">
                <a:solidFill>
                  <a:srgbClr val="FF0000"/>
                </a:solidFill>
              </a:rPr>
              <a:t>15</a:t>
            </a:r>
            <a:endParaRPr lang="en-US" altLang="zh-CN" b="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en-US" altLang="zh-CN" b="0" dirty="0">
              <a:solidFill>
                <a:srgbClr val="FF0000"/>
              </a:solidFill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2C5A6-B816-4A6B-AB04-BDEB99057DE7}" type="slidenum">
              <a:rPr kumimoji="1" lang="en-US" altLang="zh-CN" smtClean="0">
                <a:latin typeface="Times New Roman" panose="02020603050405020304" pitchFamily="18" charset="0"/>
              </a:rPr>
            </a:fld>
            <a:endParaRPr kumimoji="1"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FBC293-0E2A-4BF0-B3F4-AA2F29B36CF2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3151413" y="1396657"/>
            <a:ext cx="5889175" cy="469613"/>
            <a:chOff x="2588815" y="1375875"/>
            <a:chExt cx="5889175" cy="469613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3077990" y="1634472"/>
              <a:ext cx="5400000" cy="0"/>
            </a:xfrm>
            <a:prstGeom prst="line">
              <a:avLst/>
            </a:prstGeom>
            <a:ln w="12700">
              <a:solidFill>
                <a:srgbClr val="014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2588815" y="1375875"/>
              <a:ext cx="445481" cy="469613"/>
              <a:chOff x="1914053" y="1511588"/>
              <a:chExt cx="445481" cy="46961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914053" y="1511588"/>
                <a:ext cx="363415" cy="363415"/>
              </a:xfrm>
              <a:prstGeom prst="rect">
                <a:avLst/>
              </a:prstGeom>
              <a:solidFill>
                <a:srgbClr val="0143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113351" y="1735018"/>
                <a:ext cx="246183" cy="246183"/>
              </a:xfrm>
              <a:prstGeom prst="rect">
                <a:avLst/>
              </a:prstGeom>
              <a:solidFill>
                <a:srgbClr val="016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848412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6306532"/>
              <a:ext cx="12192000" cy="551468"/>
            </a:xfrm>
            <a:prstGeom prst="rect">
              <a:avLst/>
            </a:prstGeom>
            <a:solidFill>
              <a:srgbClr val="3B56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0" Type="http://schemas.openxmlformats.org/officeDocument/2006/relationships/notesSlide" Target="../notesSlides/notesSlide9.xml"/><Relationship Id="rId3" Type="http://schemas.openxmlformats.org/officeDocument/2006/relationships/tags" Target="../tags/tag3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520" y="1413140"/>
            <a:ext cx="9369556" cy="227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第一单元　少年有梦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第二课　正确认识自我（做更好的自己）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130000"/>
              </a:lnSpc>
            </a:pP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0567" y="4068000"/>
            <a:ext cx="10556671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年    级：七年级                     学    科：道德与法治（统编版）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主讲人：张　丽                     学    校：中国人民大学附属中学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朝阳学校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8940524" cy="38629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学会接纳自己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接纳自己需要接纳自己的全部，既接纳优点又接纳不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足，既接纳现在又接纳过去，既接纳自己满意的部分也接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纳自己不满意的部分。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接纳自己需要我们以乐观、勇气和智慧面对现实，努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力向更好的方向发展。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06738" y="1759807"/>
            <a:ext cx="5578524" cy="3338387"/>
            <a:chOff x="3306738" y="1759807"/>
            <a:chExt cx="5578524" cy="333838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306738" y="1759807"/>
              <a:ext cx="5578524" cy="3338387"/>
            </a:xfrm>
            <a:prstGeom prst="rect">
              <a:avLst/>
            </a:prstGeom>
          </p:spPr>
        </p:pic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5267908" y="2031259"/>
              <a:ext cx="1188132" cy="46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小浩</a:t>
              </a:r>
              <a:endPara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TextBox 7"/>
            <p:cNvSpPr txBox="1">
              <a:spLocks noChangeArrowheads="1"/>
            </p:cNvSpPr>
            <p:nvPr/>
          </p:nvSpPr>
          <p:spPr bwMode="auto">
            <a:xfrm>
              <a:off x="4079776" y="2941376"/>
              <a:ext cx="3848980" cy="94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　　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我完全接纳了自己，还</a:t>
              </a:r>
              <a:endPara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怎么进步呢？</a:t>
              </a:r>
              <a:endPara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37257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不断完善自己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我们要善于发挥自己的优点和长处，并及时主动改正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spc="-5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自己的缺点，弥补自己的不足。我们还要善于向他人学习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spc="-15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向书本学习、向社会学习，利用一切</a:t>
            </a:r>
            <a:r>
              <a:rPr lang="zh-CN" altLang="en-US" sz="2600" spc="-15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机会丰富</a:t>
            </a:r>
            <a:r>
              <a:rPr lang="zh-CN" altLang="en-US" sz="2600" spc="-15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和发展自己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1872001" y="899795"/>
            <a:ext cx="8580484" cy="122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chemeClr val="tx2"/>
                </a:solidFill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方法与技能</a:t>
            </a:r>
            <a:endParaRPr lang="en-US" altLang="zh-CN" sz="2600" dirty="0">
              <a:solidFill>
                <a:schemeClr val="tx2"/>
              </a:solidFill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　　　　　　　　 改正缺点的方法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419800" y="2168860"/>
            <a:ext cx="7352400" cy="468000"/>
            <a:chOff x="1250482" y="2673021"/>
            <a:chExt cx="7352400" cy="468000"/>
          </a:xfrm>
        </p:grpSpPr>
        <p:sp>
          <p:nvSpPr>
            <p:cNvPr id="78" name="矩形 77"/>
            <p:cNvSpPr/>
            <p:nvPr>
              <p:custDataLst>
                <p:tags r:id="rId1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2"/>
              </p:custDataLst>
            </p:nvPr>
          </p:nvSpPr>
          <p:spPr>
            <a:xfrm>
              <a:off x="1847528" y="2691578"/>
              <a:ext cx="639149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通过自我反思和他人的评价及时发现自己的缺点。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82" name="椭圆 81"/>
              <p:cNvSpPr/>
              <p:nvPr>
                <p:custDataLst>
                  <p:tags r:id="rId3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89" name="文本框 8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1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2419800" y="2762926"/>
            <a:ext cx="7352400" cy="468000"/>
            <a:chOff x="1250482" y="2673021"/>
            <a:chExt cx="7352400" cy="468000"/>
          </a:xfrm>
        </p:grpSpPr>
        <p:sp>
          <p:nvSpPr>
            <p:cNvPr id="91" name="矩形 90"/>
            <p:cNvSpPr/>
            <p:nvPr>
              <p:custDataLst>
                <p:tags r:id="rId5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6"/>
              </p:custDataLst>
            </p:nvPr>
          </p:nvSpPr>
          <p:spPr>
            <a:xfrm>
              <a:off x="1847528" y="2691578"/>
              <a:ext cx="30059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具体描述自己的缺点。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94" name="椭圆 93"/>
              <p:cNvSpPr/>
              <p:nvPr>
                <p:custDataLst>
                  <p:tags r:id="rId7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95" name="文本框 9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2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2419800" y="3356992"/>
            <a:ext cx="7352400" cy="468000"/>
            <a:chOff x="1250482" y="2673021"/>
            <a:chExt cx="7352400" cy="468000"/>
          </a:xfrm>
        </p:grpSpPr>
        <p:sp>
          <p:nvSpPr>
            <p:cNvPr id="97" name="矩形 96"/>
            <p:cNvSpPr/>
            <p:nvPr>
              <p:custDataLst>
                <p:tags r:id="rId9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10"/>
              </p:custDataLst>
            </p:nvPr>
          </p:nvSpPr>
          <p:spPr>
            <a:xfrm>
              <a:off x="1847528" y="2691578"/>
              <a:ext cx="35702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从最容易改正的缺点开始。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101" name="椭圆 100"/>
              <p:cNvSpPr/>
              <p:nvPr>
                <p:custDataLst>
                  <p:tags r:id="rId11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2" name="文本框 10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3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2419800" y="3951058"/>
            <a:ext cx="7352400" cy="468000"/>
            <a:chOff x="1250482" y="2673021"/>
            <a:chExt cx="7352400" cy="468000"/>
          </a:xfrm>
        </p:grpSpPr>
        <p:sp>
          <p:nvSpPr>
            <p:cNvPr id="105" name="矩形 104"/>
            <p:cNvSpPr/>
            <p:nvPr>
              <p:custDataLst>
                <p:tags r:id="rId13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06" name="文本框 105"/>
            <p:cNvSpPr txBox="1"/>
            <p:nvPr>
              <p:custDataLst>
                <p:tags r:id="rId14"/>
              </p:custDataLst>
            </p:nvPr>
          </p:nvSpPr>
          <p:spPr>
            <a:xfrm>
              <a:off x="1847528" y="2691578"/>
              <a:ext cx="61093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及时肯定或奖励自己为改正缺点</a:t>
              </a:r>
              <a:r>
                <a:rPr lang="zh-CN" altLang="en-US" sz="2200" kern="0" dirty="0" smtClean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所付出的</a:t>
              </a: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努力。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108" name="椭圆 107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9" name="文本框 108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4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2419800" y="4545124"/>
            <a:ext cx="7352400" cy="468000"/>
            <a:chOff x="1250482" y="2673021"/>
            <a:chExt cx="7352400" cy="468000"/>
          </a:xfrm>
        </p:grpSpPr>
        <p:sp>
          <p:nvSpPr>
            <p:cNvPr id="111" name="矩形 110"/>
            <p:cNvSpPr/>
            <p:nvPr>
              <p:custDataLst>
                <p:tags r:id="rId17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12" name="文本框 111"/>
            <p:cNvSpPr txBox="1"/>
            <p:nvPr>
              <p:custDataLst>
                <p:tags r:id="rId18"/>
              </p:custDataLst>
            </p:nvPr>
          </p:nvSpPr>
          <p:spPr>
            <a:xfrm>
              <a:off x="1847528" y="2691578"/>
              <a:ext cx="32880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请自己信任的人来协助。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114" name="椭圆 113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15" name="文本框 11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5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2419800" y="5139190"/>
            <a:ext cx="7352400" cy="468000"/>
            <a:chOff x="1250482" y="2673021"/>
            <a:chExt cx="7352400" cy="468000"/>
          </a:xfrm>
        </p:grpSpPr>
        <p:sp>
          <p:nvSpPr>
            <p:cNvPr id="119" name="矩形 118"/>
            <p:cNvSpPr/>
            <p:nvPr>
              <p:custDataLst>
                <p:tags r:id="rId21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0" name="文本框 119"/>
            <p:cNvSpPr txBox="1"/>
            <p:nvPr>
              <p:custDataLst>
                <p:tags r:id="rId22"/>
              </p:custDataLst>
            </p:nvPr>
          </p:nvSpPr>
          <p:spPr>
            <a:xfrm>
              <a:off x="1847528" y="2691578"/>
              <a:ext cx="35702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作出改正缺点的公开承诺。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122" name="椭圆 121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23" name="文本框 12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6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2419800" y="5733256"/>
            <a:ext cx="7352400" cy="468000"/>
            <a:chOff x="1250482" y="2673021"/>
            <a:chExt cx="7352400" cy="468000"/>
          </a:xfrm>
        </p:grpSpPr>
        <p:sp>
          <p:nvSpPr>
            <p:cNvPr id="125" name="矩形 124"/>
            <p:cNvSpPr/>
            <p:nvPr>
              <p:custDataLst>
                <p:tags r:id="rId25"/>
              </p:custDataLst>
            </p:nvPr>
          </p:nvSpPr>
          <p:spPr>
            <a:xfrm>
              <a:off x="1402882" y="2673021"/>
              <a:ext cx="7200000" cy="468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endParaRPr lang="zh-CN" altLang="en-US" kern="0" dirty="0">
                <a:solidFill>
                  <a:srgbClr val="FFFFFF"/>
                </a:solidFill>
                <a:latin typeface="Calibri" panose="020F0502020204030204" pitchFamily="34" charset="0"/>
                <a:ea typeface="华文楷体" panose="02010600040101010101" pitchFamily="2" charset="-122"/>
              </a:endParaRPr>
            </a:p>
          </p:txBody>
        </p:sp>
        <p:sp>
          <p:nvSpPr>
            <p:cNvPr id="126" name="文本框 125"/>
            <p:cNvSpPr txBox="1"/>
            <p:nvPr>
              <p:custDataLst>
                <p:tags r:id="rId26"/>
              </p:custDataLst>
            </p:nvPr>
          </p:nvSpPr>
          <p:spPr>
            <a:xfrm>
              <a:off x="1847528" y="2691578"/>
              <a:ext cx="41344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>
                <a:defRPr/>
              </a:pPr>
              <a:r>
                <a:rPr lang="zh-CN" altLang="en-US" sz="2200" kern="0" dirty="0">
                  <a:solidFill>
                    <a:prstClr val="black"/>
                  </a:solidFill>
                  <a:latin typeface="Calibri" panose="020F0502020204030204" pitchFamily="34" charset="0"/>
                  <a:ea typeface="华文楷体" panose="02010600040101010101" pitchFamily="2" charset="-122"/>
                  <a:cs typeface="+mn-ea"/>
                  <a:sym typeface="+mn-ea"/>
                </a:rPr>
                <a:t>运用自己改正缺点的成功经验。</a:t>
              </a:r>
              <a:endParaRPr lang="zh-CN" altLang="en-US" sz="2200" kern="0" dirty="0">
                <a:solidFill>
                  <a:prstClr val="black"/>
                </a:solidFill>
                <a:latin typeface="Calibri" panose="020F0502020204030204" pitchFamily="34" charset="0"/>
                <a:ea typeface="华文楷体" panose="02010600040101010101" pitchFamily="2" charset="-122"/>
                <a:cs typeface="+mn-ea"/>
                <a:sym typeface="DongTian" panose="02020603050405020304" pitchFamily="18" charset="0"/>
              </a:endParaRPr>
            </a:p>
          </p:txBody>
        </p:sp>
        <p:grpSp>
          <p:nvGrpSpPr>
            <p:cNvPr id="127" name="组合 126"/>
            <p:cNvGrpSpPr/>
            <p:nvPr/>
          </p:nvGrpSpPr>
          <p:grpSpPr>
            <a:xfrm>
              <a:off x="1250482" y="2673021"/>
              <a:ext cx="468000" cy="468000"/>
              <a:chOff x="1250482" y="2680716"/>
              <a:chExt cx="468000" cy="468000"/>
            </a:xfrm>
          </p:grpSpPr>
          <p:sp>
            <p:nvSpPr>
              <p:cNvPr id="128" name="椭圆 127"/>
              <p:cNvSpPr/>
              <p:nvPr>
                <p:custDataLst>
                  <p:tags r:id="rId27"/>
                </p:custDataLst>
              </p:nvPr>
            </p:nvSpPr>
            <p:spPr>
              <a:xfrm>
                <a:off x="1250482" y="2680716"/>
                <a:ext cx="468000" cy="468000"/>
              </a:xfrm>
              <a:prstGeom prst="ellipse">
                <a:avLst/>
              </a:prstGeom>
              <a:solidFill>
                <a:schemeClr val="bg1"/>
              </a:solidFill>
              <a:ln w="22225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57200">
                  <a:defRPr/>
                </a:pPr>
                <a:endParaRPr lang="zh-CN" altLang="en-US" kern="0" dirty="0">
                  <a:solidFill>
                    <a:srgbClr val="FFFFFF"/>
                  </a:solidFill>
                  <a:latin typeface="Calibri" panose="020F0502020204030204" pitchFamily="34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29" name="文本框 12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314403" y="26838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altLang="zh-CN" sz="2400" kern="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  <a:sym typeface="DongTian" panose="02020603050405020304" pitchFamily="18" charset="0"/>
                  </a:rPr>
                  <a:t>7</a:t>
                </a:r>
                <a:endParaRPr lang="zh-CN" altLang="en-US" sz="2400" kern="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090" y="2205355"/>
            <a:ext cx="11513820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797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10286" y="2019476"/>
            <a:ext cx="6371429" cy="2819048"/>
            <a:chOff x="2910285" y="2019476"/>
            <a:chExt cx="6371429" cy="281904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910285" y="2019476"/>
              <a:ext cx="6371429" cy="2819048"/>
            </a:xfrm>
            <a:prstGeom prst="rect">
              <a:avLst/>
            </a:prstGeom>
          </p:spPr>
        </p:pic>
        <p:sp>
          <p:nvSpPr>
            <p:cNvPr id="25" name="TextBox 7"/>
            <p:cNvSpPr txBox="1">
              <a:spLocks noChangeArrowheads="1"/>
            </p:cNvSpPr>
            <p:nvPr/>
          </p:nvSpPr>
          <p:spPr bwMode="auto">
            <a:xfrm>
              <a:off x="3035660" y="2780928"/>
              <a:ext cx="1188132" cy="46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小露</a:t>
              </a:r>
              <a:endPara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4403812" y="2816932"/>
              <a:ext cx="3848980" cy="94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6" rIns="91413" bIns="4570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　　</a:t>
              </a:r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俗话说：从小看大，三</a:t>
              </a:r>
              <a:endParaRPr lang="en-US" altLang="zh-CN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400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岁看老。我还能改变吗？</a:t>
              </a:r>
              <a:endParaRPr kumimoji="1"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228556" cy="32227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不断发掘自己的潜能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我们可以通过学习，发现自己的兴趣爱好，找到自己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喜爱的领域；通过参与多方面的活动，了解国家和社会的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需要，寻求适合自己发展的空间；通过与他人合作，不断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提升自己的能力。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120544" cy="25825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雷锋精神的核心是为人民服务。“雷锋”二字，已成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为人们心目中热心公益、乐于助人、扶贫济困、见义勇为、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善待他人、奉献社会的代名词。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思考：雷锋精神启示我们如何做更好的自己？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048536" cy="19423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做更好的自己，是在为他人、为社会服务中实现的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做更好的自己，不仅是初中阶段的成长要求，而且是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值得我们用一生去探寻的人生课题。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左大括号 24"/>
          <p:cNvSpPr/>
          <p:nvPr/>
        </p:nvSpPr>
        <p:spPr>
          <a:xfrm>
            <a:off x="5557129" y="2420952"/>
            <a:ext cx="360315" cy="3168352"/>
          </a:xfrm>
          <a:prstGeom prst="leftBrace">
            <a:avLst>
              <a:gd name="adj1" fmla="val 0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</a:ln>
          <a:effectLst/>
        </p:spPr>
        <p:txBody>
          <a:bodyPr anchor="ctr"/>
          <a:lstStyle/>
          <a:p>
            <a:pPr algn="ctr" defTabSz="12192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kern="0" dirty="0">
              <a:ln>
                <a:solidFill>
                  <a:srgbClr val="FEA402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912908" y="5301272"/>
            <a:ext cx="3240000" cy="576000"/>
            <a:chOff x="6701903" y="5107995"/>
            <a:chExt cx="3240000" cy="576000"/>
          </a:xfrm>
        </p:grpSpPr>
        <p:sp>
          <p:nvSpPr>
            <p:cNvPr id="54" name="圆角矩形 40"/>
            <p:cNvSpPr/>
            <p:nvPr/>
          </p:nvSpPr>
          <p:spPr>
            <a:xfrm>
              <a:off x="6701903" y="5107995"/>
              <a:ext cx="3240000" cy="5760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5" name="矩形 32"/>
            <p:cNvSpPr>
              <a:spLocks noChangeArrowheads="1"/>
            </p:cNvSpPr>
            <p:nvPr/>
          </p:nvSpPr>
          <p:spPr bwMode="auto">
            <a:xfrm>
              <a:off x="6855791" y="5144740"/>
              <a:ext cx="295465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为他人、为社会服务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29568" y="3717128"/>
            <a:ext cx="2520000" cy="576000"/>
            <a:chOff x="3814693" y="1815224"/>
            <a:chExt cx="2520000" cy="576000"/>
          </a:xfrm>
        </p:grpSpPr>
        <p:sp>
          <p:nvSpPr>
            <p:cNvPr id="50" name="圆角矩形 46"/>
            <p:cNvSpPr/>
            <p:nvPr/>
          </p:nvSpPr>
          <p:spPr>
            <a:xfrm>
              <a:off x="3814693" y="1815224"/>
              <a:ext cx="2520000" cy="576000"/>
            </a:xfrm>
            <a:prstGeom prst="round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51" name="矩形 32"/>
            <p:cNvSpPr>
              <a:spLocks noChangeArrowheads="1"/>
            </p:cNvSpPr>
            <p:nvPr/>
          </p:nvSpPr>
          <p:spPr bwMode="auto">
            <a:xfrm>
              <a:off x="4059030" y="1843920"/>
              <a:ext cx="2031325" cy="508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latin typeface="Times New Roman" panose="02020603050405020304" pitchFamily="18" charset="0"/>
                  <a:ea typeface="华文楷体" panose="02010600040101010101" pitchFamily="2" charset="-122"/>
                </a:rPr>
                <a:t>做更好的自己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12908" y="4501172"/>
            <a:ext cx="3240000" cy="576000"/>
            <a:chOff x="6701903" y="5107995"/>
            <a:chExt cx="3240000" cy="576000"/>
          </a:xfrm>
        </p:grpSpPr>
        <p:sp>
          <p:nvSpPr>
            <p:cNvPr id="61" name="圆角矩形 40"/>
            <p:cNvSpPr/>
            <p:nvPr/>
          </p:nvSpPr>
          <p:spPr>
            <a:xfrm>
              <a:off x="6701903" y="5107995"/>
              <a:ext cx="3240000" cy="5760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2" name="矩形 32"/>
            <p:cNvSpPr>
              <a:spLocks noChangeArrowheads="1"/>
            </p:cNvSpPr>
            <p:nvPr/>
          </p:nvSpPr>
          <p:spPr bwMode="auto">
            <a:xfrm>
              <a:off x="6855791" y="5144740"/>
              <a:ext cx="295465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不断发掘自己的潜能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12908" y="3701072"/>
            <a:ext cx="3240000" cy="576000"/>
            <a:chOff x="6701903" y="5107995"/>
            <a:chExt cx="3240000" cy="576000"/>
          </a:xfrm>
        </p:grpSpPr>
        <p:sp>
          <p:nvSpPr>
            <p:cNvPr id="64" name="圆角矩形 40"/>
            <p:cNvSpPr/>
            <p:nvPr/>
          </p:nvSpPr>
          <p:spPr>
            <a:xfrm>
              <a:off x="6701903" y="5107995"/>
              <a:ext cx="3240000" cy="5760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5" name="矩形 32"/>
            <p:cNvSpPr>
              <a:spLocks noChangeArrowheads="1"/>
            </p:cNvSpPr>
            <p:nvPr/>
          </p:nvSpPr>
          <p:spPr bwMode="auto">
            <a:xfrm>
              <a:off x="6855791" y="5144740"/>
              <a:ext cx="203132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不断完善自己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12908" y="2900972"/>
            <a:ext cx="3240000" cy="576000"/>
            <a:chOff x="6701903" y="5107995"/>
            <a:chExt cx="3240000" cy="576000"/>
          </a:xfrm>
        </p:grpSpPr>
        <p:sp>
          <p:nvSpPr>
            <p:cNvPr id="67" name="圆角矩形 40"/>
            <p:cNvSpPr/>
            <p:nvPr/>
          </p:nvSpPr>
          <p:spPr>
            <a:xfrm>
              <a:off x="6701903" y="5107995"/>
              <a:ext cx="3240000" cy="5760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68" name="矩形 32"/>
            <p:cNvSpPr>
              <a:spLocks noChangeArrowheads="1"/>
            </p:cNvSpPr>
            <p:nvPr/>
          </p:nvSpPr>
          <p:spPr bwMode="auto">
            <a:xfrm>
              <a:off x="6855791" y="5144740"/>
              <a:ext cx="203132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学会接纳自己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12908" y="2100872"/>
            <a:ext cx="3240000" cy="576000"/>
            <a:chOff x="6701903" y="5107995"/>
            <a:chExt cx="3240000" cy="576000"/>
          </a:xfrm>
        </p:grpSpPr>
        <p:sp>
          <p:nvSpPr>
            <p:cNvPr id="70" name="圆角矩形 40"/>
            <p:cNvSpPr/>
            <p:nvPr/>
          </p:nvSpPr>
          <p:spPr>
            <a:xfrm>
              <a:off x="6701903" y="5107995"/>
              <a:ext cx="3240000" cy="57600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2500" b="1" kern="0" noProof="1"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71" name="矩形 32"/>
            <p:cNvSpPr>
              <a:spLocks noChangeArrowheads="1"/>
            </p:cNvSpPr>
            <p:nvPr/>
          </p:nvSpPr>
          <p:spPr bwMode="auto">
            <a:xfrm>
              <a:off x="6855791" y="5144740"/>
              <a:ext cx="2031325" cy="510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kumimoji="1" lang="zh-CN" altLang="en-US" sz="24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学会欣赏自己</a:t>
              </a:r>
              <a:endParaRPr kumimoji="1"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课堂小结</a:t>
            </a:r>
            <a:endParaRPr lang="zh-CN" altLang="en-US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872000" y="1800000"/>
            <a:ext cx="9264560" cy="19423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一个不会欣赏自己的人，永远都不会有所作为；只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有能够欣赏自己的人，才算是一个真正完整的人。作为一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个人，不要管别人怎样评价你，首先要学会欣赏自己。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课堂练习</a:t>
            </a:r>
            <a:endParaRPr lang="zh-CN" altLang="en-US" sz="3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0001" y="5661248"/>
            <a:ext cx="10447450" cy="6400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如何做更好的自己？</a:t>
            </a:r>
            <a:endParaRPr lang="zh-CN" altLang="en-US" sz="2600" dirty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8" name="文本框 53"/>
          <p:cNvSpPr txBox="1"/>
          <p:nvPr/>
        </p:nvSpPr>
        <p:spPr>
          <a:xfrm>
            <a:off x="1872000" y="1800000"/>
            <a:ext cx="11507575" cy="622561"/>
          </a:xfrm>
          <a:prstGeom prst="rect">
            <a:avLst/>
          </a:prstGeom>
          <a:noFill/>
        </p:spPr>
        <p:txBody>
          <a:bodyPr wrap="square" lIns="91458" tIns="45729" rIns="91458" bIns="45729" rtlCol="0">
            <a:spAutoFit/>
          </a:bodyPr>
          <a:lstStyle>
            <a:defPPr>
              <a:defRPr lang="zh-CN"/>
            </a:defPPr>
            <a:lvl1pPr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09600" indent="-152400"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19200" indent="-304800"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828800" indent="-457200"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438400" indent="-609600" algn="l" defTabSz="1219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　　温故知新</a:t>
            </a:r>
            <a:endParaRPr lang="en-US" altLang="zh-CN" sz="2600" dirty="0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4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新课导入</a:t>
            </a:r>
            <a:endParaRPr lang="zh-CN" altLang="en-US" sz="3000" dirty="0"/>
          </a:p>
        </p:txBody>
      </p:sp>
      <p:grpSp>
        <p:nvGrpSpPr>
          <p:cNvPr id="82" name="组合 81"/>
          <p:cNvGrpSpPr/>
          <p:nvPr/>
        </p:nvGrpSpPr>
        <p:grpSpPr>
          <a:xfrm>
            <a:off x="2489850" y="1949320"/>
            <a:ext cx="7212300" cy="3855944"/>
            <a:chOff x="2567608" y="1952836"/>
            <a:chExt cx="7288401" cy="3896630"/>
          </a:xfrm>
        </p:grpSpPr>
        <p:sp>
          <p:nvSpPr>
            <p:cNvPr id="83" name="左大括号 82"/>
            <p:cNvSpPr/>
            <p:nvPr/>
          </p:nvSpPr>
          <p:spPr>
            <a:xfrm>
              <a:off x="6245549" y="3917553"/>
              <a:ext cx="297917" cy="1087425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22655">
                <a:defRPr/>
              </a:pPr>
              <a:endParaRPr lang="zh-CN" altLang="en-US" sz="2015" kern="0" dirty="0">
                <a:ln>
                  <a:solidFill>
                    <a:srgbClr val="FEA402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84" name="左大括号 83"/>
            <p:cNvSpPr/>
            <p:nvPr/>
          </p:nvSpPr>
          <p:spPr>
            <a:xfrm>
              <a:off x="6245549" y="2233563"/>
              <a:ext cx="297917" cy="1051421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22655">
                <a:defRPr/>
              </a:pPr>
              <a:endParaRPr lang="zh-CN" altLang="en-US" sz="2015" kern="0" dirty="0">
                <a:ln>
                  <a:solidFill>
                    <a:srgbClr val="FEA402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85" name="左大括号 84"/>
            <p:cNvSpPr/>
            <p:nvPr/>
          </p:nvSpPr>
          <p:spPr>
            <a:xfrm>
              <a:off x="3880937" y="2761813"/>
              <a:ext cx="297693" cy="1675299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22225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22655">
                <a:defRPr/>
              </a:pPr>
              <a:endParaRPr lang="zh-CN" altLang="en-US" sz="2015" kern="0" dirty="0">
                <a:ln>
                  <a:solidFill>
                    <a:srgbClr val="FEA402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华文楷体" panose="02010600040101010101" pitchFamily="2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539714" y="4204692"/>
              <a:ext cx="2760641" cy="476250"/>
              <a:chOff x="6664650" y="4331861"/>
              <a:chExt cx="3338855" cy="576000"/>
            </a:xfrm>
          </p:grpSpPr>
          <p:sp>
            <p:nvSpPr>
              <p:cNvPr id="114" name="圆角矩形 30"/>
              <p:cNvSpPr/>
              <p:nvPr/>
            </p:nvSpPr>
            <p:spPr>
              <a:xfrm>
                <a:off x="6664650" y="4331861"/>
                <a:ext cx="3338855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15" name="矩形 32"/>
              <p:cNvSpPr>
                <a:spLocks noChangeArrowheads="1"/>
              </p:cNvSpPr>
              <p:nvPr/>
            </p:nvSpPr>
            <p:spPr bwMode="auto">
              <a:xfrm>
                <a:off x="6664650" y="4368606"/>
                <a:ext cx="1892193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他人的评价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6539715" y="1952836"/>
              <a:ext cx="3300701" cy="476250"/>
              <a:chOff x="6581883" y="1004621"/>
              <a:chExt cx="3992029" cy="576000"/>
            </a:xfrm>
          </p:grpSpPr>
          <p:sp>
            <p:nvSpPr>
              <p:cNvPr id="112" name="圆角矩形 37"/>
              <p:cNvSpPr/>
              <p:nvPr/>
            </p:nvSpPr>
            <p:spPr>
              <a:xfrm>
                <a:off x="6581883" y="1004621"/>
                <a:ext cx="3960000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13" name="矩形 32"/>
              <p:cNvSpPr>
                <a:spLocks noChangeArrowheads="1"/>
              </p:cNvSpPr>
              <p:nvPr/>
            </p:nvSpPr>
            <p:spPr bwMode="auto">
              <a:xfrm>
                <a:off x="6581883" y="1026081"/>
                <a:ext cx="3992029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增强自信、促进自我发展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6491101" y="4752950"/>
              <a:ext cx="2809257" cy="476250"/>
              <a:chOff x="6605853" y="5107995"/>
              <a:chExt cx="3397653" cy="576000"/>
            </a:xfrm>
          </p:grpSpPr>
          <p:sp>
            <p:nvSpPr>
              <p:cNvPr id="110" name="圆角矩形 40"/>
              <p:cNvSpPr/>
              <p:nvPr/>
            </p:nvSpPr>
            <p:spPr>
              <a:xfrm>
                <a:off x="6664650" y="5107995"/>
                <a:ext cx="3338856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11" name="矩形 110"/>
              <p:cNvSpPr>
                <a:spLocks noChangeArrowheads="1"/>
              </p:cNvSpPr>
              <p:nvPr/>
            </p:nvSpPr>
            <p:spPr bwMode="auto">
              <a:xfrm>
                <a:off x="6605853" y="5144740"/>
                <a:ext cx="3380026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在生活实践中认识自己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4086148" y="4223140"/>
              <a:ext cx="2268562" cy="476250"/>
              <a:chOff x="3846894" y="4127412"/>
              <a:chExt cx="2743709" cy="576000"/>
            </a:xfrm>
          </p:grpSpPr>
          <p:sp>
            <p:nvSpPr>
              <p:cNvPr id="108" name="圆角矩形 43"/>
              <p:cNvSpPr/>
              <p:nvPr/>
            </p:nvSpPr>
            <p:spPr>
              <a:xfrm>
                <a:off x="3958747" y="4127412"/>
                <a:ext cx="2520000" cy="576000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9" name="矩形 32"/>
              <p:cNvSpPr>
                <a:spLocks noChangeArrowheads="1"/>
              </p:cNvSpPr>
              <p:nvPr/>
            </p:nvSpPr>
            <p:spPr bwMode="auto">
              <a:xfrm>
                <a:off x="3846894" y="4154231"/>
                <a:ext cx="2743709" cy="5223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2015" dirty="0">
                    <a:latin typeface="Times New Roman" panose="02020603050405020304" pitchFamily="18" charset="0"/>
                    <a:ea typeface="华文楷体" panose="02010600040101010101" pitchFamily="2" charset="-122"/>
                  </a:rPr>
                  <a:t> </a:t>
                </a:r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认识自己的途径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4178630" y="2521148"/>
              <a:ext cx="2083594" cy="476250"/>
              <a:chOff x="3814693" y="1815224"/>
              <a:chExt cx="2520000" cy="576000"/>
            </a:xfrm>
          </p:grpSpPr>
          <p:sp>
            <p:nvSpPr>
              <p:cNvPr id="106" name="圆角矩形 46"/>
              <p:cNvSpPr/>
              <p:nvPr/>
            </p:nvSpPr>
            <p:spPr>
              <a:xfrm>
                <a:off x="3814693" y="1815224"/>
                <a:ext cx="2520000" cy="576000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7" name="矩形 32"/>
              <p:cNvSpPr>
                <a:spLocks noChangeArrowheads="1"/>
              </p:cNvSpPr>
              <p:nvPr/>
            </p:nvSpPr>
            <p:spPr bwMode="auto">
              <a:xfrm>
                <a:off x="3818644" y="1852545"/>
                <a:ext cx="2512096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2015" dirty="0">
                    <a:latin typeface="Times New Roman" panose="02020603050405020304" pitchFamily="18" charset="0"/>
                    <a:ea typeface="华文楷体" panose="02010600040101010101" pitchFamily="2" charset="-122"/>
                  </a:rPr>
                  <a:t> </a:t>
                </a:r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认识自己的意义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2567608" y="3361337"/>
              <a:ext cx="1309687" cy="476250"/>
              <a:chOff x="943027" y="2980136"/>
              <a:chExt cx="1584000" cy="576000"/>
            </a:xfrm>
          </p:grpSpPr>
          <p:sp>
            <p:nvSpPr>
              <p:cNvPr id="104" name="圆角矩形 50"/>
              <p:cNvSpPr/>
              <p:nvPr/>
            </p:nvSpPr>
            <p:spPr>
              <a:xfrm>
                <a:off x="943027" y="2980136"/>
                <a:ext cx="1584000" cy="576000"/>
              </a:xfrm>
              <a:prstGeom prst="round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5" name="矩形 32"/>
              <p:cNvSpPr>
                <a:spLocks noChangeArrowheads="1"/>
              </p:cNvSpPr>
              <p:nvPr/>
            </p:nvSpPr>
            <p:spPr bwMode="auto">
              <a:xfrm>
                <a:off x="1027140" y="3016881"/>
                <a:ext cx="1487431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认识自己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6539715" y="2492896"/>
              <a:ext cx="3274218" cy="476250"/>
              <a:chOff x="6581883" y="1955251"/>
              <a:chExt cx="3960000" cy="576000"/>
            </a:xfrm>
          </p:grpSpPr>
          <p:sp>
            <p:nvSpPr>
              <p:cNvPr id="102" name="圆角矩形 13"/>
              <p:cNvSpPr/>
              <p:nvPr/>
            </p:nvSpPr>
            <p:spPr>
              <a:xfrm>
                <a:off x="6581883" y="1955251"/>
                <a:ext cx="3960000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3" name="矩形 32"/>
              <p:cNvSpPr>
                <a:spLocks noChangeArrowheads="1"/>
              </p:cNvSpPr>
              <p:nvPr/>
            </p:nvSpPr>
            <p:spPr bwMode="auto">
              <a:xfrm>
                <a:off x="6581883" y="1978341"/>
                <a:ext cx="3016673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促进与他人的交往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6539714" y="3639748"/>
              <a:ext cx="2724637" cy="476250"/>
              <a:chOff x="6664650" y="3519520"/>
              <a:chExt cx="3295310" cy="576000"/>
            </a:xfrm>
          </p:grpSpPr>
          <p:sp>
            <p:nvSpPr>
              <p:cNvPr id="100" name="圆角矩形 16"/>
              <p:cNvSpPr/>
              <p:nvPr/>
            </p:nvSpPr>
            <p:spPr>
              <a:xfrm>
                <a:off x="6664650" y="3519520"/>
                <a:ext cx="3295310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101" name="矩形 32"/>
              <p:cNvSpPr>
                <a:spLocks noChangeArrowheads="1"/>
              </p:cNvSpPr>
              <p:nvPr/>
            </p:nvSpPr>
            <p:spPr bwMode="auto">
              <a:xfrm>
                <a:off x="6664650" y="3556265"/>
                <a:ext cx="2749160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对自我的全面分析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6539715" y="3043983"/>
              <a:ext cx="3316294" cy="476250"/>
              <a:chOff x="6581883" y="2775525"/>
              <a:chExt cx="4010889" cy="576000"/>
            </a:xfrm>
          </p:grpSpPr>
          <p:sp>
            <p:nvSpPr>
              <p:cNvPr id="98" name="圆角矩形 19"/>
              <p:cNvSpPr/>
              <p:nvPr/>
            </p:nvSpPr>
            <p:spPr>
              <a:xfrm>
                <a:off x="6581883" y="2775525"/>
                <a:ext cx="3960000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99" name="矩形 32"/>
              <p:cNvSpPr>
                <a:spLocks noChangeArrowheads="1"/>
              </p:cNvSpPr>
              <p:nvPr/>
            </p:nvSpPr>
            <p:spPr bwMode="auto">
              <a:xfrm>
                <a:off x="6581883" y="2812270"/>
                <a:ext cx="4010889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更好地认识和改造外部世界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4160445" y="5373216"/>
              <a:ext cx="3868324" cy="476250"/>
              <a:chOff x="2744974" y="5777448"/>
              <a:chExt cx="4678540" cy="576000"/>
            </a:xfrm>
          </p:grpSpPr>
          <p:sp>
            <p:nvSpPr>
              <p:cNvPr id="96" name="圆角矩形 4"/>
              <p:cNvSpPr/>
              <p:nvPr/>
            </p:nvSpPr>
            <p:spPr>
              <a:xfrm>
                <a:off x="2847678" y="5777448"/>
                <a:ext cx="4473132" cy="576000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015" b="1" kern="0" noProof="1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华文楷体" panose="02010600040101010101" pitchFamily="2" charset="-122"/>
                </a:endParaRPr>
              </a:p>
            </p:txBody>
          </p:sp>
          <p:sp>
            <p:nvSpPr>
              <p:cNvPr id="97" name="矩形 32"/>
              <p:cNvSpPr>
                <a:spLocks noChangeArrowheads="1"/>
              </p:cNvSpPr>
              <p:nvPr/>
            </p:nvSpPr>
            <p:spPr bwMode="auto">
              <a:xfrm>
                <a:off x="2744974" y="5814193"/>
                <a:ext cx="4678540" cy="49168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zh-CN" altLang="en-US" sz="2015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在认识自己的过程中不断成长</a:t>
                </a:r>
                <a:endParaRPr kumimoji="1" lang="zh-CN" altLang="en-US" sz="2015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872000" y="900000"/>
            <a:ext cx="9153222" cy="55338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以下关于欣赏自己的说法中正确的是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①欣赏自己是认清自己后的欣喜，接纳自己后的庆贺，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是对自己由衷的肯定和珍惜　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②欣赏自己的人，会展示自己的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风采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只能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看到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自己</a:t>
            </a:r>
            <a:endParaRPr lang="en-US" altLang="zh-CN" sz="26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的景致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③欣赏自己的人，即使得不到别人的称赞，也会对自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己充满信心　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④欣赏自己的人，就是骄傲自大和目中无人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①②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③④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①③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②④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>
            <p:custDataLst>
              <p:tags r:id="rId1"/>
            </p:custDataLst>
          </p:nvPr>
        </p:nvSpPr>
        <p:spPr>
          <a:xfrm>
            <a:off x="8292244" y="1064349"/>
            <a:ext cx="407484" cy="492443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C</a:t>
            </a:r>
            <a:endParaRPr lang="en-US" altLang="zh-CN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33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438974" cy="39333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关于“金无足赤，人无完人”“天生我材必有用”，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下列说法不正确的是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每个人都是不完美的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接纳自己，只需要接纳自己的优点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接纳自己，需要乐观的心态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要能欣赏自己的独特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5117030" y="1690929"/>
            <a:ext cx="83411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B</a:t>
            </a:r>
            <a:endParaRPr lang="en-US" altLang="zh-CN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33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438974" cy="48197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人的潜能好像一座巨大的金矿，发现自己的潜能是取得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成功的一个重要条件。激发自己的潜能，我们可以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①珍视自己的兴趣爱好，专注自己喜爱的领域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②广泛参与多方面的活动，发现他人和社会对自己的需要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③积极合作，与他人共同完成任务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④在生活中，要做惊天动地的大事情，小事情根本就不用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考虑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 ①②③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B. ①②④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    　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C. ②③④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D. ①③④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9003864" y="1637426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A</a:t>
            </a:r>
            <a:endParaRPr lang="en-US" altLang="zh-CN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33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804620" cy="52137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600" spc="-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芝芝性格开朗，学习认真，在课堂上能够积极举手发</a:t>
            </a:r>
            <a:endParaRPr lang="en-US" altLang="zh-CN" sz="2600" spc="-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言，</a:t>
            </a:r>
            <a:r>
              <a:rPr lang="zh-CN" altLang="en-US" sz="2600" spc="-1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在和同学交往中她脸上始终挂着甜美的笑容，得到大家</a:t>
            </a:r>
            <a:endParaRPr lang="en-US" altLang="zh-CN" sz="2600" spc="-1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的喜欢，班级同学向她讨要“秘籍”，芝芝会说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①接纳自己的优点，也接纳自己的不完美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②注重外表比内在更重要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③只欣赏自己的努力和优点，在心态上有优越感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④欣赏自己的独特，也为他人的优秀喝彩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②③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①②　　 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①③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8976320" y="2330128"/>
            <a:ext cx="98897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600" dirty="0">
                <a:solidFill>
                  <a:srgbClr val="CC33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A</a:t>
            </a:r>
            <a:endParaRPr lang="en-US" altLang="zh-CN" sz="115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C330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课后任务</a:t>
            </a:r>
            <a:endParaRPr lang="zh-CN" altLang="en-US" sz="30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55800" y="2232888"/>
          <a:ext cx="8316000" cy="335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/>
                <a:gridCol w="2772000"/>
                <a:gridCol w="2772000"/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任务一</a:t>
                      </a:r>
                      <a:endParaRPr lang="zh-CN" altLang="en-US" sz="24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任务二</a:t>
                      </a:r>
                      <a:endParaRPr lang="zh-CN" altLang="en-US" sz="24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任务三</a:t>
                      </a:r>
                      <a:endParaRPr lang="zh-CN" altLang="en-US" sz="2400" b="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1600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　　以自己的长处或优点为内容，给自己设计一句格言，然后在小组内进行交流分享。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　　以自己的不足为内容，为自己设计并制作一个警示小书签，完成后在小组内交流分享。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　　为自己设计颁奖词，制作并颁发奖状。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00"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三选一完成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1220" y="1944000"/>
            <a:ext cx="9369556" cy="2270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第一单元　少年有梦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第二课　正确认识自我（做更好的自己）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130000"/>
              </a:lnSpc>
            </a:pP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7665" y="4068000"/>
            <a:ext cx="10556671" cy="57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制作单位：</a:t>
            </a:r>
            <a:r>
              <a:rPr lang="zh-C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人民教育出版社</a:t>
            </a:r>
            <a:endParaRPr lang="zh-CN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7"/>
          <p:cNvSpPr txBox="1"/>
          <p:nvPr/>
        </p:nvSpPr>
        <p:spPr>
          <a:xfrm>
            <a:off x="1991519" y="1145317"/>
            <a:ext cx="8208963" cy="57436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tabLst>
                <a:tab pos="1343025" algn="l"/>
              </a:tabLst>
            </a:pPr>
            <a:r>
              <a:rPr lang="zh-CN" altLang="en-US" sz="3000" dirty="0"/>
              <a:t>探究新知</a:t>
            </a:r>
            <a:endParaRPr lang="zh-CN" altLang="en-US" sz="3000" dirty="0"/>
          </a:p>
        </p:txBody>
      </p:sp>
      <p:sp>
        <p:nvSpPr>
          <p:cNvPr id="5" name="文本框 4"/>
          <p:cNvSpPr txBox="1"/>
          <p:nvPr/>
        </p:nvSpPr>
        <p:spPr>
          <a:xfrm>
            <a:off x="1872000" y="1800000"/>
            <a:ext cx="8868516" cy="4163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进入初中以后，小蓉总是会不自觉地拿自己和别人进行比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较。有时候，她为自己感到骄傲：学习勤奋，做事认真，考虑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周到，关心别人，在音乐方面有些天赋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但有时候，她又羡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慕别人：别人能把平淡无奇的事情讲得津津有味，别人能轻松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解决棘手的问题，别人谈论的很多话题她都没关注过，她甚至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觉得自己与同学相比有些“孤陋寡闻”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有时候，她会学着</a:t>
            </a:r>
            <a:endParaRPr lang="en-US" altLang="zh-CN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别人的样子说话、做事，但这又让她觉得很累。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776" y="2145700"/>
            <a:ext cx="4369700" cy="244827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872000" y="4797152"/>
            <a:ext cx="6924300" cy="12977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你怎么看待小蓉的“累”？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如果你是小蓉，你会怎么做？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87437" y="1013036"/>
            <a:ext cx="4545087" cy="1528708"/>
            <a:chOff x="-222250" y="2004142"/>
            <a:chExt cx="4545087" cy="1528708"/>
          </a:xfrm>
        </p:grpSpPr>
        <p:sp>
          <p:nvSpPr>
            <p:cNvPr id="25" name="等腰三角形 24"/>
            <p:cNvSpPr/>
            <p:nvPr/>
          </p:nvSpPr>
          <p:spPr bwMode="auto">
            <a:xfrm rot="10800000" flipH="1">
              <a:off x="3157078" y="2812570"/>
              <a:ext cx="331015" cy="7202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23" name="圆角矩形 7"/>
            <p:cNvSpPr/>
            <p:nvPr/>
          </p:nvSpPr>
          <p:spPr bwMode="auto">
            <a:xfrm>
              <a:off x="-222250" y="2004142"/>
              <a:ext cx="4530571" cy="100800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4400" noProof="1"/>
            </a:p>
          </p:txBody>
        </p:sp>
        <p:sp>
          <p:nvSpPr>
            <p:cNvPr id="24" name="矩形 23"/>
            <p:cNvSpPr/>
            <p:nvPr/>
          </p:nvSpPr>
          <p:spPr bwMode="auto">
            <a:xfrm>
              <a:off x="-222250" y="2022987"/>
              <a:ext cx="4545087" cy="945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　　她说话总是那么吸引人！我</a:t>
              </a:r>
              <a:endParaRPr kumimoji="1" lang="en-US" altLang="zh-CN" sz="24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kumimoji="1" lang="zh-CN" altLang="en-US" sz="2400" dirty="0">
                  <a:latin typeface="黑体" panose="02010609060101010101" pitchFamily="49" charset="-122"/>
                  <a:ea typeface="华文楷体" panose="02010600040101010101" pitchFamily="2" charset="-122"/>
                  <a:sym typeface="Times New Roman" panose="02020603050405020304" pitchFamily="18" charset="0"/>
                </a:rPr>
                <a:t>什么时候也能像她那样呢？ </a:t>
              </a:r>
              <a:endParaRPr kumimoji="1" lang="zh-CN" altLang="en-US" sz="2400" dirty="0">
                <a:latin typeface="黑体" panose="02010609060101010101" pitchFamily="49" charset="-122"/>
                <a:ea typeface="华文楷体" panose="02010600040101010101" pitchFamily="2" charset="-122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264560" cy="1302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我们要尊重和接受个体的差异，并根据自身特点和社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会需要发展自己，做更好的自己。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0" y="2922555"/>
            <a:ext cx="7874000" cy="3208500"/>
          </a:xfrm>
          <a:prstGeom prst="rect">
            <a:avLst/>
          </a:prstGeom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872000" y="899795"/>
            <a:ext cx="11327765" cy="183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chemeClr val="tx2"/>
                </a:solidFill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探究与分享</a:t>
            </a:r>
            <a:endParaRPr lang="en-US" altLang="zh-CN" sz="2600" dirty="0">
              <a:solidFill>
                <a:schemeClr val="tx2"/>
              </a:solidFill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　　“天生我材必有用。”每个人都有值得欣赏的方面。</a:t>
            </a:r>
            <a:endParaRPr kumimoji="1" lang="en-US" altLang="zh-CN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dirty="0">
                <a:latin typeface="华文楷体" panose="02010600040101010101" pitchFamily="2" charset="-122"/>
                <a:ea typeface="华文楷体" panose="02010600040101010101" pitchFamily="2" charset="-122"/>
                <a:sym typeface="Times New Roman" panose="02020603050405020304" pitchFamily="18" charset="0"/>
              </a:rPr>
              <a:t>你最欣赏自己的哪些方面？选择其一写一封自荐信。</a:t>
            </a:r>
            <a:endParaRPr kumimoji="1" lang="zh-CN" altLang="en-US" sz="26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5352326" y="3291399"/>
            <a:ext cx="1487349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自荐信</a:t>
            </a:r>
            <a:endParaRPr kumimoji="1"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72000" y="899021"/>
            <a:ext cx="8976528" cy="20128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通过写自荐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信，请同学们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谈谈自己的收获</a:t>
            </a:r>
            <a:r>
              <a:rPr lang="zh-CN" altLang="en-US" sz="26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或感受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有人说：“自荐就是一味放大自己的优点，夸大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自己的长处。”你怎么看？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872000" y="899021"/>
            <a:ext cx="9120544" cy="32227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学会欣赏自己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欣赏自己，不是孤芳自赏、骄傲自大，而是欣赏自己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的长处和优势。欣赏自己认真做事的态度、善于合作的品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质、坚持不懈的精神等，激励自己在成长的道路上不断奋</a:t>
            </a:r>
            <a:endParaRPr lang="en-US" altLang="zh-CN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勇前进。</a:t>
            </a:r>
            <a:endParaRPr lang="zh-CN" altLang="en-US" sz="26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872001" y="899795"/>
            <a:ext cx="7248336" cy="61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　　</a:t>
            </a:r>
            <a:r>
              <a:rPr lang="zh-CN" altLang="en-US" sz="2600" dirty="0">
                <a:solidFill>
                  <a:schemeClr val="tx2"/>
                </a:solidFill>
                <a:ea typeface="黑体" panose="02010609060101010101" pitchFamily="49" charset="-122"/>
                <a:cs typeface="Arial" panose="020B0604020202020204" pitchFamily="34" charset="0"/>
                <a:sym typeface="Times New Roman" panose="02020603050405020304" pitchFamily="18" charset="0"/>
              </a:rPr>
              <a:t>探究与分享</a:t>
            </a:r>
            <a:endParaRPr lang="en-US" altLang="zh-CN" sz="2600" dirty="0">
              <a:solidFill>
                <a:schemeClr val="tx2"/>
              </a:solidFill>
              <a:ea typeface="黑体" panose="02010609060101010101" pitchFamily="49" charset="-122"/>
              <a:cs typeface="Arial" panose="020B0604020202020204" pitchFamily="34" charset="0"/>
              <a:sym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571" y="1844824"/>
            <a:ext cx="5742857" cy="3742857"/>
          </a:xfrm>
          <a:prstGeom prst="rect">
            <a:avLst/>
          </a:prstGeom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3359696" y="2610033"/>
            <a:ext cx="1188132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小莎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4403812" y="2941376"/>
            <a:ext cx="3848980" cy="13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3" tIns="45706" rIns="91413" bIns="4570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　　我不断努力，可就是达不到心目中的要求。我该怎么办呢？</a:t>
            </a:r>
            <a:endParaRPr kumimoji="1"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0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1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2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3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4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5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6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7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8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19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0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1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2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3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4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5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6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7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8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29.xml><?xml version="1.0" encoding="utf-8"?>
<p:tagLst xmlns:p="http://schemas.openxmlformats.org/presentationml/2006/main">
  <p:tag name="AS_UNIQUEID" val="244"/>
  <p:tag name="KSO_WM_FULL_TEXT_BEAUTIFY_COPY_ID" val="3"/>
</p:tagLst>
</file>

<file path=ppt/tags/tag3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30.xml><?xml version="1.0" encoding="utf-8"?>
<p:tagLst xmlns:p="http://schemas.openxmlformats.org/presentationml/2006/main">
  <p:tag name="AS_UNIQUEID" val="244"/>
  <p:tag name="KSO_WM_FULL_TEXT_BEAUTIFY_COPY_ID" val="3"/>
</p:tagLst>
</file>

<file path=ppt/tags/tag31.xml><?xml version="1.0" encoding="utf-8"?>
<p:tagLst xmlns:p="http://schemas.openxmlformats.org/presentationml/2006/main">
  <p:tag name="AS_UNIQUEID" val="244"/>
  <p:tag name="KSO_WM_FULL_TEXT_BEAUTIFY_COPY_ID" val="3"/>
</p:tagLst>
</file>

<file path=ppt/tags/tag32.xml><?xml version="1.0" encoding="utf-8"?>
<p:tagLst xmlns:p="http://schemas.openxmlformats.org/presentationml/2006/main">
  <p:tag name="AS_UNIQUEID" val="244"/>
  <p:tag name="KSO_WM_FULL_TEXT_BEAUTIFY_COPY_ID" val="3"/>
</p:tagLst>
</file>

<file path=ppt/tags/tag33.xml><?xml version="1.0" encoding="utf-8"?>
<p:tagLst xmlns:p="http://schemas.openxmlformats.org/presentationml/2006/main">
  <p:tag name="RESOURCE_RECORD_KEY" val="{&quot;29&quot;:[20498738,20742480]}"/>
  <p:tag name="COMMONDATA" val="eyJoZGlkIjoiMmMwY2I0NmRhYWEyMGFlZDAwMjliZTVjNDc4ZDNlOGQifQ==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ISPRING_RESOURCE_PATHS_HASH_2" val="1a64f1f1cd118a78f6410728f26202628ad56d0"/>
</p:tagLst>
</file>

<file path=ppt/tags/tag4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5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6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7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8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ags/tag9.xml><?xml version="1.0" encoding="utf-8"?>
<p:tagLst xmlns:p="http://schemas.openxmlformats.org/presentationml/2006/main">
  <p:tag name="KSO_WM_DIAGRAM_VIRTUALLY_FRAME" val="{&quot;height&quot;:367.85826771653547,&quot;left&quot;:160.99999999999994,&quot;top&quot;:119.99992125984252,&quot;width&quot;:818.1313385826772}"/>
</p:tagLst>
</file>

<file path=ppt/theme/theme1.xml><?xml version="1.0" encoding="utf-8"?>
<a:theme xmlns:a="http://schemas.openxmlformats.org/drawingml/2006/main" name="Office 主题​​">
  <a:themeElements>
    <a:clrScheme name="政治初中12">
      <a:dk1>
        <a:sysClr val="windowText" lastClr="000000"/>
      </a:dk1>
      <a:lt1>
        <a:srgbClr val="FFFFFF"/>
      </a:lt1>
      <a:dk2>
        <a:srgbClr val="B371AF"/>
      </a:dk2>
      <a:lt2>
        <a:srgbClr val="FFFFFF"/>
      </a:lt2>
      <a:accent1>
        <a:srgbClr val="FBF7FB"/>
      </a:accent1>
      <a:accent2>
        <a:srgbClr val="F5EEF5"/>
      </a:accent2>
      <a:accent3>
        <a:srgbClr val="EFE5EF"/>
      </a:accent3>
      <a:accent4>
        <a:srgbClr val="E4D4E4"/>
      </a:accent4>
      <a:accent5>
        <a:srgbClr val="DBC7DB"/>
      </a:accent5>
      <a:accent6>
        <a:srgbClr val="8E4C8A"/>
      </a:accent6>
      <a:hlink>
        <a:srgbClr val="B371AF"/>
      </a:hlink>
      <a:folHlink>
        <a:srgbClr val="00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2437</Words>
  <Application>WPS 演示</Application>
  <PresentationFormat>自定义</PresentationFormat>
  <Paragraphs>234</Paragraphs>
  <Slides>25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华文楷体</vt:lpstr>
      <vt:lpstr>微软雅黑</vt:lpstr>
      <vt:lpstr>Times New Roman</vt:lpstr>
      <vt:lpstr>Calibri</vt:lpstr>
      <vt:lpstr>黑体</vt:lpstr>
      <vt:lpstr>Arial Unicode MS</vt:lpstr>
      <vt:lpstr>DongTian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糖宝儿</cp:lastModifiedBy>
  <cp:revision>24</cp:revision>
  <dcterms:created xsi:type="dcterms:W3CDTF">2024-04-28T01:41:00Z</dcterms:created>
  <dcterms:modified xsi:type="dcterms:W3CDTF">2024-11-29T08:35:13Z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827CE49D72C14B2484BCAAA27CC8454A_13</vt:lpwstr>
  </property>
  <property fmtid="{D5CDD505-2E9C-101B-9397-08002B2CF9AE}" pid="3" name="KSOProductBuildVer">
    <vt:lpwstr>2052-12.1.0.18912</vt:lpwstr>
  </property>
</Properties>
</file>