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5"/>
  </p:notesMasterIdLst>
  <p:handoutMasterIdLst>
    <p:handoutMasterId r:id="rId27"/>
  </p:handoutMasterIdLst>
  <p:sldIdLst>
    <p:sldId id="775" r:id="rId3"/>
    <p:sldId id="345" r:id="rId4"/>
    <p:sldId id="713" r:id="rId6"/>
    <p:sldId id="711" r:id="rId7"/>
    <p:sldId id="681" r:id="rId8"/>
    <p:sldId id="716" r:id="rId9"/>
    <p:sldId id="714" r:id="rId10"/>
    <p:sldId id="715" r:id="rId11"/>
    <p:sldId id="772" r:id="rId12"/>
    <p:sldId id="773" r:id="rId13"/>
    <p:sldId id="682" r:id="rId14"/>
    <p:sldId id="683" r:id="rId15"/>
    <p:sldId id="684" r:id="rId16"/>
    <p:sldId id="712" r:id="rId17"/>
    <p:sldId id="774" r:id="rId18"/>
    <p:sldId id="718" r:id="rId19"/>
    <p:sldId id="719" r:id="rId20"/>
    <p:sldId id="720" r:id="rId21"/>
    <p:sldId id="776" r:id="rId22"/>
    <p:sldId id="670" r:id="rId23"/>
    <p:sldId id="700" r:id="rId24"/>
    <p:sldId id="679" r:id="rId25"/>
    <p:sldId id="546" r:id="rId26"/>
  </p:sldIdLst>
  <p:sldSz cx="12192000" cy="6858000"/>
  <p:notesSz cx="6858000" cy="9144000"/>
  <p:embeddedFontLst>
    <p:embeddedFont>
      <p:font typeface="微软雅黑" panose="020B0503020204020204" pitchFamily="34" charset="-122"/>
      <p:regular r:id="rId31"/>
    </p:embeddedFont>
    <p:embeddedFont>
      <p:font typeface="华文楷体" panose="02010600040101010101" pitchFamily="2" charset="-122"/>
      <p:regular r:id="rId32"/>
    </p:embeddedFont>
    <p:embeddedFont>
      <p:font typeface="黑体" panose="02010609060101010101" pitchFamily="49" charset="-122"/>
      <p:regular r:id="rId33"/>
    </p:embeddedFont>
    <p:embeddedFont>
      <p:font typeface="等线" panose="02010600030101010101" charset="-122"/>
      <p:regular r:id="rId34"/>
    </p:embeddedFont>
  </p:embeddedFontLst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2976" userDrawn="1">
          <p15:clr>
            <a:srgbClr val="A4A3A4"/>
          </p15:clr>
        </p15:guide>
        <p15:guide id="7" pos="6448" userDrawn="1">
          <p15:clr>
            <a:srgbClr val="A4A3A4"/>
          </p15:clr>
        </p15:guide>
        <p15:guide id="8" pos="1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BD42"/>
    <a:srgbClr val="D59E3B"/>
    <a:srgbClr val="D5BF3B"/>
    <a:srgbClr val="58B08C"/>
    <a:srgbClr val="599DCB"/>
    <a:srgbClr val="D16357"/>
    <a:srgbClr val="C47264"/>
    <a:srgbClr val="7474B4"/>
    <a:srgbClr val="D3AC3D"/>
    <a:srgbClr val="D6D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36" autoAdjust="0"/>
    <p:restoredTop sz="95182" autoAdjust="0"/>
  </p:normalViewPr>
  <p:slideViewPr>
    <p:cSldViewPr showGuides="1">
      <p:cViewPr varScale="1">
        <p:scale>
          <a:sx n="108" d="100"/>
          <a:sy n="108" d="100"/>
        </p:scale>
        <p:origin x="-750" y="-90"/>
      </p:cViewPr>
      <p:guideLst>
        <p:guide orient="horz" pos="2976"/>
        <p:guide pos="6448"/>
        <p:guide pos="12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4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5" Type="http://schemas.openxmlformats.org/officeDocument/2006/relationships/tags" Target="tags/tag17.xml"/><Relationship Id="rId34" Type="http://schemas.openxmlformats.org/officeDocument/2006/relationships/font" Target="fonts/font4.fntdata"/><Relationship Id="rId33" Type="http://schemas.openxmlformats.org/officeDocument/2006/relationships/font" Target="fonts/font3.fntdata"/><Relationship Id="rId32" Type="http://schemas.openxmlformats.org/officeDocument/2006/relationships/font" Target="fonts/font2.fntdata"/><Relationship Id="rId31" Type="http://schemas.openxmlformats.org/officeDocument/2006/relationships/font" Target="fonts/font1.fntdata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Times New Roman" panose="02020603050405020304" pitchFamily="18" charset="0"/>
                <a:ea typeface="华文楷体" panose="0201060004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Times New Roman" panose="02020603050405020304" pitchFamily="18" charset="0"/>
                <a:ea typeface="华文楷体" panose="0201060004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C9927A-CE19-4235-8D2A-6C66713068E1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制作说明：不加图标的正文页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b="0" dirty="0">
                <a:solidFill>
                  <a:srgbClr val="FF0000"/>
                </a:solidFill>
              </a:rPr>
              <a:t>制作区域参考线：上</a:t>
            </a:r>
            <a:r>
              <a:rPr lang="en-US" altLang="zh-CN" b="0" dirty="0">
                <a:solidFill>
                  <a:srgbClr val="FF0000"/>
                </a:solidFill>
              </a:rPr>
              <a:t>7</a:t>
            </a:r>
            <a:r>
              <a:rPr lang="zh-CN" altLang="en-US" b="0" dirty="0">
                <a:solidFill>
                  <a:srgbClr val="FF0000"/>
                </a:solidFill>
              </a:rPr>
              <a:t>，下</a:t>
            </a:r>
            <a:r>
              <a:rPr lang="en-US" altLang="zh-CN" b="0" dirty="0">
                <a:solidFill>
                  <a:srgbClr val="FF0000"/>
                </a:solidFill>
              </a:rPr>
              <a:t>8</a:t>
            </a:r>
            <a:r>
              <a:rPr lang="zh-CN" altLang="en-US" b="0" dirty="0">
                <a:solidFill>
                  <a:srgbClr val="FF0000"/>
                </a:solidFill>
              </a:rPr>
              <a:t>，左右</a:t>
            </a:r>
            <a:r>
              <a:rPr lang="en-US" altLang="zh-CN" b="0" dirty="0">
                <a:solidFill>
                  <a:srgbClr val="FF0000"/>
                </a:solidFill>
              </a:rPr>
              <a:t>15</a:t>
            </a:r>
            <a:endParaRPr lang="en-US" altLang="zh-CN" b="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FE89FC46-4EC0-4C10-AFBB-118935020C0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0" name="组合 9"/>
          <p:cNvGrpSpPr/>
          <p:nvPr userDrawn="1"/>
        </p:nvGrpSpPr>
        <p:grpSpPr>
          <a:xfrm>
            <a:off x="3151413" y="1396657"/>
            <a:ext cx="5889175" cy="469613"/>
            <a:chOff x="2588815" y="1375875"/>
            <a:chExt cx="5889175" cy="469613"/>
          </a:xfrm>
        </p:grpSpPr>
        <p:cxnSp>
          <p:nvCxnSpPr>
            <p:cNvPr id="11" name="直接连接符 1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4" Type="http://schemas.openxmlformats.org/officeDocument/2006/relationships/notesSlide" Target="../notesSlides/notesSlide2.x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27961" y="4068000"/>
            <a:ext cx="10556671" cy="161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年    级：七年级                     学    科：道德与法治（统编版）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主讲人：戈佩玉                     学    校：中国人民大学附属中学</a:t>
            </a:r>
            <a:endParaRPr lang="en-US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朝阳学校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20715" y="1944000"/>
            <a:ext cx="6750566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第一单元　少年有梦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第二课　正确认识自我（认识自己）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53"/>
          <p:cNvSpPr txBox="1"/>
          <p:nvPr/>
        </p:nvSpPr>
        <p:spPr>
          <a:xfrm>
            <a:off x="1872000" y="900000"/>
            <a:ext cx="8832512" cy="194240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我们可以通过</a:t>
            </a:r>
            <a:r>
              <a:rPr kumimoji="1"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他人的评价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来认识自己。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他人的评价是我们认识自己的一面镜子，有助于我们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形成对自己更为客观、完整、清晰的认识。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1" y="899795"/>
            <a:ext cx="9624600" cy="423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探究与分享</a:t>
            </a:r>
            <a:endParaRPr kumimoji="1"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华文楷体" panose="02010600040101010101" pitchFamily="2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华文楷体" panose="02010600040101010101" pitchFamily="2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在不同人的眼里，我有所不同。数学老师说我是个思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维敏捷的学生，语文老师认为我学习很用功；有同学说我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性格内向，也有同学说我性格外向；在邻居眼里我勤快又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礼貌，在家人眼里我却有点小懒惰，还有些小脾气；爸爸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说我已经长大，妈妈却说我还小。在这么多的评价里，我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无法确定哪个才是真正的“我”。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696608" cy="246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帮助她解决困惑：</a:t>
            </a:r>
            <a:endParaRPr kumimoji="1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不</a:t>
            </a:r>
            <a:r>
              <a:rPr kumimoji="1" lang="zh-CN" altLang="en-US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同的人对“我”的评价各不相同，究竟哪一个才</a:t>
            </a:r>
            <a:endParaRPr kumimoji="1" lang="en-US" altLang="zh-CN" sz="2600" spc="-1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是真正的</a:t>
            </a:r>
            <a:r>
              <a:rPr kumimoji="1" lang="en-US" altLang="zh-CN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“</a:t>
            </a:r>
            <a:r>
              <a:rPr kumimoji="1" lang="zh-CN" altLang="en-US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我</a:t>
            </a:r>
            <a:r>
              <a:rPr kumimoji="1" lang="en-US" altLang="zh-CN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”</a:t>
            </a:r>
            <a:r>
              <a:rPr kumimoji="1" lang="zh-CN" altLang="en-US" sz="2600" spc="-1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？</a:t>
            </a:r>
            <a:endParaRPr kumimoji="1" lang="zh-CN" altLang="en-US" sz="2600" spc="-1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“我”该如何对待这些评价？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840624" cy="130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正确对待他人的评价是走向成熟的表现。我们要客观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冷静地对待他人的评价，既不盲从也不轻视。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7"/>
          <p:cNvSpPr txBox="1">
            <a:spLocks noChangeArrowheads="1"/>
          </p:cNvSpPr>
          <p:nvPr/>
        </p:nvSpPr>
        <p:spPr bwMode="auto">
          <a:xfrm>
            <a:off x="1872001" y="899795"/>
            <a:ext cx="8364200" cy="122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方法与技能</a:t>
            </a:r>
            <a:endParaRPr lang="en-US" altLang="zh-CN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　　　　   如何正确对待他人的评价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990533" y="2132856"/>
            <a:ext cx="8245667" cy="2016224"/>
            <a:chOff x="955100" y="2234772"/>
            <a:chExt cx="8245667" cy="2016224"/>
          </a:xfrm>
        </p:grpSpPr>
        <p:sp>
          <p:nvSpPr>
            <p:cNvPr id="56" name="圆角矩形 55"/>
            <p:cNvSpPr/>
            <p:nvPr>
              <p:custDataLst>
                <p:tags r:id="rId1"/>
              </p:custDataLst>
            </p:nvPr>
          </p:nvSpPr>
          <p:spPr>
            <a:xfrm>
              <a:off x="1171519" y="2234772"/>
              <a:ext cx="8029248" cy="2016224"/>
            </a:xfrm>
            <a:prstGeom prst="roundRect">
              <a:avLst>
                <a:gd name="adj" fmla="val 7596"/>
              </a:avLst>
            </a:prstGeom>
          </p:spPr>
          <p:style>
            <a:lnRef idx="0">
              <a:srgbClr val="FFFFFF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371332" y="2306780"/>
              <a:ext cx="7721684" cy="1837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用心聆听</a:t>
              </a:r>
              <a:endParaRPr lang="zh-CN" alt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心怀感激之情，感谢他人帮助我们更清楚地认识自己；悉心听取他人对自己的看法，重视他人的评价，不过早下结论。</a:t>
              </a:r>
              <a:endParaRPr lang="zh-CN" altLang="en-US" sz="2400" spc="-5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955100" y="2358648"/>
              <a:ext cx="468000" cy="468000"/>
              <a:chOff x="1620696" y="5022565"/>
              <a:chExt cx="468000" cy="468000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1620696" y="5022565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686220" y="5025733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990533" y="4221088"/>
            <a:ext cx="8245667" cy="2016224"/>
            <a:chOff x="955100" y="2234772"/>
            <a:chExt cx="8245667" cy="2016224"/>
          </a:xfrm>
        </p:grpSpPr>
        <p:sp>
          <p:nvSpPr>
            <p:cNvPr id="3" name="圆角矩形 55"/>
            <p:cNvSpPr/>
            <p:nvPr>
              <p:custDataLst>
                <p:tags r:id="rId2"/>
              </p:custDataLst>
            </p:nvPr>
          </p:nvSpPr>
          <p:spPr>
            <a:xfrm>
              <a:off x="1171519" y="2234772"/>
              <a:ext cx="8029248" cy="2016224"/>
            </a:xfrm>
            <a:prstGeom prst="roundRect">
              <a:avLst>
                <a:gd name="adj" fmla="val 7596"/>
              </a:avLst>
            </a:prstGeom>
          </p:spPr>
          <p:style>
            <a:lnRef idx="0">
              <a:srgbClr val="FFFFFF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371332" y="2306780"/>
              <a:ext cx="7721684" cy="1837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注重沟通</a:t>
              </a:r>
              <a:endParaRPr lang="zh-CN" alt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当他人的评价与自我评价不同时，我们可以主动与对方沟通交流，了解他们评价的缘由，从而更好地理解他人的评价，全面地认识自己。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55100" y="2358648"/>
              <a:ext cx="468000" cy="468000"/>
              <a:chOff x="1620696" y="5022565"/>
              <a:chExt cx="468000" cy="468000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1620696" y="5022565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1686220" y="5025733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872001" y="899795"/>
            <a:ext cx="8364200" cy="122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方法与技能</a:t>
            </a:r>
            <a:endParaRPr lang="en-US" altLang="zh-CN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　　　　   如何正确对待他人的评价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0533" y="2132856"/>
            <a:ext cx="8245667" cy="2016224"/>
            <a:chOff x="955100" y="2234772"/>
            <a:chExt cx="8245667" cy="2016224"/>
          </a:xfrm>
        </p:grpSpPr>
        <p:sp>
          <p:nvSpPr>
            <p:cNvPr id="4" name="圆角矩形 55"/>
            <p:cNvSpPr/>
            <p:nvPr>
              <p:custDataLst>
                <p:tags r:id="rId1"/>
              </p:custDataLst>
            </p:nvPr>
          </p:nvSpPr>
          <p:spPr>
            <a:xfrm>
              <a:off x="1171519" y="2234772"/>
              <a:ext cx="8029248" cy="2016224"/>
            </a:xfrm>
            <a:prstGeom prst="roundRect">
              <a:avLst>
                <a:gd name="adj" fmla="val 7596"/>
              </a:avLst>
            </a:prstGeom>
          </p:spPr>
          <p:style>
            <a:lnRef idx="0">
              <a:srgbClr val="FFFFFF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371331" y="2306780"/>
              <a:ext cx="7829435" cy="1837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勇于面对</a:t>
              </a:r>
              <a:endParaRPr lang="zh-CN" alt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有些客观、中肯的评价，可能是我们不愿意听到的，但当我们有足够的勇气面对这些评价时，不仅能更好地</a:t>
              </a:r>
              <a:endPara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看清自己，而且可以不断地提升自己。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955100" y="2358648"/>
              <a:ext cx="468000" cy="468000"/>
              <a:chOff x="1620696" y="5022565"/>
              <a:chExt cx="468000" cy="468000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1620696" y="5022565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686220" y="5025733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1990533" y="4221088"/>
            <a:ext cx="8245667" cy="2016224"/>
            <a:chOff x="955100" y="2234772"/>
            <a:chExt cx="8245667" cy="2016224"/>
          </a:xfrm>
        </p:grpSpPr>
        <p:sp>
          <p:nvSpPr>
            <p:cNvPr id="10" name="圆角矩形 55"/>
            <p:cNvSpPr/>
            <p:nvPr>
              <p:custDataLst>
                <p:tags r:id="rId2"/>
              </p:custDataLst>
            </p:nvPr>
          </p:nvSpPr>
          <p:spPr>
            <a:xfrm>
              <a:off x="1171519" y="2234772"/>
              <a:ext cx="8029248" cy="2016224"/>
            </a:xfrm>
            <a:prstGeom prst="roundRect">
              <a:avLst>
                <a:gd name="adj" fmla="val 7596"/>
              </a:avLst>
            </a:prstGeom>
          </p:spPr>
          <p:style>
            <a:lnRef idx="0">
              <a:srgbClr val="FFFFFF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71332" y="2306780"/>
              <a:ext cx="7721684" cy="1837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理性应对</a:t>
              </a:r>
              <a:endParaRPr lang="zh-CN" alt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　　对于他人不客观的评价，如吹捧或贬损，我们可以经过理性思考后选择忽略或者平静地拒绝，不让这样的评价影响自己。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955100" y="2358648"/>
              <a:ext cx="468000" cy="468000"/>
              <a:chOff x="1620696" y="5022565"/>
              <a:chExt cx="468000" cy="4680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1620696" y="5022565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686220" y="5025733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336568" cy="373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“不断成长的我”</a:t>
            </a:r>
            <a:endParaRPr kumimoji="1" lang="zh-CN" altLang="en-US" sz="26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开学以来，你的中学生活过得怎么样？请在与新朋友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的交往、班级活动、社团活动、外出实践活动等场景中任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选一个镜头，描述你的中学生活，谈谈自己的变化和成长。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在以上场景中，我们是</a:t>
            </a:r>
            <a:r>
              <a:rPr kumimoji="1" lang="zh-CN" altLang="en-US" sz="26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通过</a:t>
            </a:r>
            <a:r>
              <a:rPr kumimoji="1" lang="zh-CN" altLang="en-US" sz="260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什么来认识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自己的？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“我”是一成不变的吗？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445288" cy="258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3. 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我们可以在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生活实践中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认识自己。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学习、劳动、人际交往等生活实践，能够让我们更加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了解自己的优势和不足，不断证明自己、检视自己，对自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己的认识更加准确，自我形象也更加清晰。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445288" cy="194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认识自己是一个过程。随着年龄的增长、知识的积累、</a:t>
            </a:r>
            <a:endParaRPr kumimoji="1" lang="en-US" altLang="zh-CN" sz="2600" spc="-4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视野的开阔，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我们对自己的认识逐步深入。在这个过程中，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我们不断发展自己、完善自己。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拓展提升</a:t>
            </a:r>
            <a:endParaRPr lang="zh-CN" altLang="en-US" sz="3000" dirty="0"/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1872000" y="1800000"/>
            <a:ext cx="7752392" cy="6633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</a:t>
            </a:r>
            <a:r>
              <a:rPr kumimoji="1" lang="zh-CN" altLang="en-US" sz="26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“认识自己的窗口”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7748" y="2613194"/>
            <a:ext cx="4620596" cy="348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组合 87"/>
          <p:cNvGrpSpPr/>
          <p:nvPr/>
        </p:nvGrpSpPr>
        <p:grpSpPr>
          <a:xfrm>
            <a:off x="2651760" y="2313432"/>
            <a:ext cx="6933896" cy="1483304"/>
            <a:chOff x="2788620" y="876758"/>
            <a:chExt cx="6982221" cy="1483304"/>
          </a:xfrm>
        </p:grpSpPr>
        <p:sp>
          <p:nvSpPr>
            <p:cNvPr id="89" name="圆角矩形 88"/>
            <p:cNvSpPr/>
            <p:nvPr/>
          </p:nvSpPr>
          <p:spPr>
            <a:xfrm>
              <a:off x="2788620" y="876758"/>
              <a:ext cx="6982221" cy="1483304"/>
            </a:xfrm>
            <a:prstGeom prst="roundRect">
              <a:avLst>
                <a:gd name="adj" fmla="val 1784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2944794" y="1145556"/>
              <a:ext cx="6669873" cy="945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　　知人者智，自知者明。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                       　　　　　　　——《道德经》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13" name="文本框 53"/>
          <p:cNvSpPr txBox="1"/>
          <p:nvPr/>
        </p:nvSpPr>
        <p:spPr>
          <a:xfrm>
            <a:off x="1872001" y="4005064"/>
            <a:ext cx="8832512" cy="129562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“知人”和“自知”哪个更重要？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你是否“自知”？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新课导入</a:t>
            </a:r>
            <a:endParaRPr lang="zh-CN" altLang="en-US" sz="3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04520" cy="13726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借助“认识自己的窗口”这一工具，人的内心世界被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分为四个区域：公开区、秘密区、盲目区、未知区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2596" y="2447839"/>
            <a:ext cx="4620596" cy="348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矩形 3"/>
          <p:cNvSpPr/>
          <p:nvPr/>
        </p:nvSpPr>
        <p:spPr>
          <a:xfrm>
            <a:off x="6796114" y="2633354"/>
            <a:ext cx="3976694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　　四个区域不是静止</a:t>
            </a:r>
            <a:endParaRPr kumimoji="1" lang="en-US" altLang="zh-CN" sz="26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的而是动态的，我们可</a:t>
            </a:r>
            <a:endParaRPr kumimoji="1" lang="en-US" altLang="zh-CN" sz="26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以通过内、外部的努力</a:t>
            </a:r>
            <a:endParaRPr kumimoji="1" lang="en-US" altLang="zh-CN" sz="2600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改变四个区域的分布。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课堂小结</a:t>
            </a:r>
            <a:endParaRPr lang="zh-CN" altLang="en-US" sz="3000" dirty="0"/>
          </a:p>
        </p:txBody>
      </p:sp>
      <p:grpSp>
        <p:nvGrpSpPr>
          <p:cNvPr id="19473" name="组合 19472"/>
          <p:cNvGrpSpPr/>
          <p:nvPr/>
        </p:nvGrpSpPr>
        <p:grpSpPr>
          <a:xfrm>
            <a:off x="2163865" y="1916832"/>
            <a:ext cx="7864270" cy="4212468"/>
            <a:chOff x="2567608" y="1952836"/>
            <a:chExt cx="7274631" cy="3896630"/>
          </a:xfrm>
        </p:grpSpPr>
        <p:sp>
          <p:nvSpPr>
            <p:cNvPr id="19474" name="左大括号 19473"/>
            <p:cNvSpPr/>
            <p:nvPr/>
          </p:nvSpPr>
          <p:spPr>
            <a:xfrm>
              <a:off x="6245549" y="3917553"/>
              <a:ext cx="297917" cy="1087425"/>
            </a:xfrm>
            <a:prstGeom prst="leftBrace">
              <a:avLst>
                <a:gd name="adj1" fmla="val 0"/>
                <a:gd name="adj2" fmla="val 50000"/>
              </a:avLst>
            </a:prstGeom>
            <a:noFill/>
            <a:ln w="22225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007745">
                <a:defRPr/>
              </a:pPr>
              <a:endParaRPr lang="zh-CN" altLang="en-US" sz="2200" kern="0" dirty="0">
                <a:ln>
                  <a:solidFill>
                    <a:srgbClr val="FEA402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19475" name="左大括号 19474"/>
            <p:cNvSpPr/>
            <p:nvPr/>
          </p:nvSpPr>
          <p:spPr>
            <a:xfrm>
              <a:off x="6245549" y="2233563"/>
              <a:ext cx="297917" cy="1051421"/>
            </a:xfrm>
            <a:prstGeom prst="leftBrace">
              <a:avLst>
                <a:gd name="adj1" fmla="val 0"/>
                <a:gd name="adj2" fmla="val 50000"/>
              </a:avLst>
            </a:prstGeom>
            <a:noFill/>
            <a:ln w="22225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007745">
                <a:defRPr/>
              </a:pPr>
              <a:endParaRPr lang="zh-CN" altLang="en-US" sz="2200" kern="0" dirty="0">
                <a:ln>
                  <a:solidFill>
                    <a:srgbClr val="FEA402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19476" name="左大括号 19475"/>
            <p:cNvSpPr/>
            <p:nvPr/>
          </p:nvSpPr>
          <p:spPr>
            <a:xfrm>
              <a:off x="3880937" y="2761813"/>
              <a:ext cx="297693" cy="1675299"/>
            </a:xfrm>
            <a:prstGeom prst="leftBrace">
              <a:avLst>
                <a:gd name="adj1" fmla="val 0"/>
                <a:gd name="adj2" fmla="val 50000"/>
              </a:avLst>
            </a:prstGeom>
            <a:noFill/>
            <a:ln w="22225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007745">
                <a:defRPr/>
              </a:pPr>
              <a:endParaRPr lang="zh-CN" altLang="en-US" sz="2200" kern="0" dirty="0">
                <a:ln>
                  <a:solidFill>
                    <a:srgbClr val="FEA402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grpSp>
          <p:nvGrpSpPr>
            <p:cNvPr id="19477" name="组合 19476"/>
            <p:cNvGrpSpPr/>
            <p:nvPr/>
          </p:nvGrpSpPr>
          <p:grpSpPr>
            <a:xfrm>
              <a:off x="6539714" y="4204692"/>
              <a:ext cx="2760641" cy="476250"/>
              <a:chOff x="6664650" y="4331861"/>
              <a:chExt cx="3338855" cy="576000"/>
            </a:xfrm>
          </p:grpSpPr>
          <p:sp>
            <p:nvSpPr>
              <p:cNvPr id="19505" name="圆角矩形 30"/>
              <p:cNvSpPr/>
              <p:nvPr/>
            </p:nvSpPr>
            <p:spPr>
              <a:xfrm>
                <a:off x="6664650" y="4331861"/>
                <a:ext cx="3338855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506" name="矩形 32"/>
              <p:cNvSpPr>
                <a:spLocks noChangeArrowheads="1"/>
              </p:cNvSpPr>
              <p:nvPr/>
            </p:nvSpPr>
            <p:spPr bwMode="auto">
              <a:xfrm>
                <a:off x="6664650" y="4368606"/>
                <a:ext cx="1892193" cy="48391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他人的评价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78" name="组合 19477"/>
            <p:cNvGrpSpPr/>
            <p:nvPr/>
          </p:nvGrpSpPr>
          <p:grpSpPr>
            <a:xfrm>
              <a:off x="6539715" y="1952836"/>
              <a:ext cx="3300701" cy="476250"/>
              <a:chOff x="6581883" y="1004621"/>
              <a:chExt cx="3992029" cy="576000"/>
            </a:xfrm>
          </p:grpSpPr>
          <p:sp>
            <p:nvSpPr>
              <p:cNvPr id="19503" name="圆角矩形 37"/>
              <p:cNvSpPr/>
              <p:nvPr/>
            </p:nvSpPr>
            <p:spPr>
              <a:xfrm>
                <a:off x="6581883" y="1004621"/>
                <a:ext cx="3960000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504" name="矩形 32"/>
              <p:cNvSpPr>
                <a:spLocks noChangeArrowheads="1"/>
              </p:cNvSpPr>
              <p:nvPr/>
            </p:nvSpPr>
            <p:spPr bwMode="auto">
              <a:xfrm>
                <a:off x="6581883" y="1026081"/>
                <a:ext cx="3992029" cy="48391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增强自信、促进自我发展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79" name="组合 19478"/>
            <p:cNvGrpSpPr/>
            <p:nvPr/>
          </p:nvGrpSpPr>
          <p:grpSpPr>
            <a:xfrm>
              <a:off x="6498154" y="4752950"/>
              <a:ext cx="2802203" cy="476250"/>
              <a:chOff x="6614384" y="5107995"/>
              <a:chExt cx="3389122" cy="576000"/>
            </a:xfrm>
          </p:grpSpPr>
          <p:sp>
            <p:nvSpPr>
              <p:cNvPr id="19501" name="圆角矩形 40"/>
              <p:cNvSpPr/>
              <p:nvPr/>
            </p:nvSpPr>
            <p:spPr>
              <a:xfrm>
                <a:off x="6664650" y="5107995"/>
                <a:ext cx="3338856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502" name="矩形 32"/>
              <p:cNvSpPr>
                <a:spLocks noChangeArrowheads="1"/>
              </p:cNvSpPr>
              <p:nvPr/>
            </p:nvSpPr>
            <p:spPr bwMode="auto">
              <a:xfrm>
                <a:off x="6614384" y="5144740"/>
                <a:ext cx="3362964" cy="4820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在生活实践中认识自己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0" name="组合 19479"/>
            <p:cNvGrpSpPr/>
            <p:nvPr/>
          </p:nvGrpSpPr>
          <p:grpSpPr>
            <a:xfrm>
              <a:off x="4086148" y="4223140"/>
              <a:ext cx="2268562" cy="476250"/>
              <a:chOff x="3846894" y="4127412"/>
              <a:chExt cx="2743709" cy="576000"/>
            </a:xfrm>
          </p:grpSpPr>
          <p:sp>
            <p:nvSpPr>
              <p:cNvPr id="19499" name="圆角矩形 43"/>
              <p:cNvSpPr/>
              <p:nvPr/>
            </p:nvSpPr>
            <p:spPr>
              <a:xfrm>
                <a:off x="3958747" y="4127412"/>
                <a:ext cx="2520000" cy="576000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500" name="矩形 32"/>
              <p:cNvSpPr>
                <a:spLocks noChangeArrowheads="1"/>
              </p:cNvSpPr>
              <p:nvPr/>
            </p:nvSpPr>
            <p:spPr bwMode="auto">
              <a:xfrm>
                <a:off x="3846894" y="4154231"/>
                <a:ext cx="2743709" cy="5223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noAutofit/>
              </a:bodyPr>
              <a:lstStyle/>
              <a:p>
                <a:pPr algn="ctr"/>
                <a:r>
                  <a:rPr lang="zh-CN" altLang="en-US" sz="2200" dirty="0">
                    <a:latin typeface="Times New Roman" panose="02020603050405020304" pitchFamily="18" charset="0"/>
                    <a:ea typeface="华文楷体" panose="02010600040101010101" pitchFamily="2" charset="-122"/>
                  </a:rPr>
                  <a:t> </a:t>
                </a:r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认识自己的途径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1" name="组合 19480"/>
            <p:cNvGrpSpPr/>
            <p:nvPr/>
          </p:nvGrpSpPr>
          <p:grpSpPr>
            <a:xfrm>
              <a:off x="4178630" y="2521148"/>
              <a:ext cx="2083594" cy="476250"/>
              <a:chOff x="3814693" y="1815224"/>
              <a:chExt cx="2520000" cy="576000"/>
            </a:xfrm>
          </p:grpSpPr>
          <p:sp>
            <p:nvSpPr>
              <p:cNvPr id="19497" name="圆角矩形 46"/>
              <p:cNvSpPr/>
              <p:nvPr/>
            </p:nvSpPr>
            <p:spPr>
              <a:xfrm>
                <a:off x="3814693" y="1815224"/>
                <a:ext cx="2520000" cy="576000"/>
              </a:xfrm>
              <a:prstGeom prst="round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98" name="矩形 32"/>
              <p:cNvSpPr>
                <a:spLocks noChangeArrowheads="1"/>
              </p:cNvSpPr>
              <p:nvPr/>
            </p:nvSpPr>
            <p:spPr bwMode="auto">
              <a:xfrm>
                <a:off x="3838546" y="1852546"/>
                <a:ext cx="2472293" cy="48391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CN" altLang="en-US" sz="2200" dirty="0">
                    <a:latin typeface="Times New Roman" panose="02020603050405020304" pitchFamily="18" charset="0"/>
                    <a:ea typeface="华文楷体" panose="02010600040101010101" pitchFamily="2" charset="-122"/>
                  </a:rPr>
                  <a:t> </a:t>
                </a:r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认识自己的意义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2" name="组合 19481"/>
            <p:cNvGrpSpPr/>
            <p:nvPr/>
          </p:nvGrpSpPr>
          <p:grpSpPr>
            <a:xfrm>
              <a:off x="2567608" y="3361337"/>
              <a:ext cx="1309687" cy="476250"/>
              <a:chOff x="943027" y="2980136"/>
              <a:chExt cx="1584000" cy="576000"/>
            </a:xfrm>
          </p:grpSpPr>
          <p:sp>
            <p:nvSpPr>
              <p:cNvPr id="19495" name="圆角矩形 50"/>
              <p:cNvSpPr/>
              <p:nvPr/>
            </p:nvSpPr>
            <p:spPr>
              <a:xfrm>
                <a:off x="943027" y="2980136"/>
                <a:ext cx="1584000" cy="576000"/>
              </a:xfrm>
              <a:prstGeom prst="roundRect">
                <a:avLst/>
              </a:prstGeom>
              <a:solidFill>
                <a:schemeClr val="accent4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96" name="矩形 32"/>
              <p:cNvSpPr>
                <a:spLocks noChangeArrowheads="1"/>
              </p:cNvSpPr>
              <p:nvPr/>
            </p:nvSpPr>
            <p:spPr bwMode="auto">
              <a:xfrm>
                <a:off x="1027141" y="3016881"/>
                <a:ext cx="1464145" cy="48391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认识自己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3" name="组合 19482"/>
            <p:cNvGrpSpPr/>
            <p:nvPr/>
          </p:nvGrpSpPr>
          <p:grpSpPr>
            <a:xfrm>
              <a:off x="6539715" y="2492896"/>
              <a:ext cx="3274218" cy="476250"/>
              <a:chOff x="6581883" y="1955251"/>
              <a:chExt cx="3960000" cy="576000"/>
            </a:xfrm>
          </p:grpSpPr>
          <p:sp>
            <p:nvSpPr>
              <p:cNvPr id="19493" name="圆角矩形 13"/>
              <p:cNvSpPr/>
              <p:nvPr/>
            </p:nvSpPr>
            <p:spPr>
              <a:xfrm>
                <a:off x="6581883" y="1955251"/>
                <a:ext cx="3960000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94" name="矩形 32"/>
              <p:cNvSpPr>
                <a:spLocks noChangeArrowheads="1"/>
              </p:cNvSpPr>
              <p:nvPr/>
            </p:nvSpPr>
            <p:spPr bwMode="auto">
              <a:xfrm>
                <a:off x="6581883" y="1978341"/>
                <a:ext cx="3016674" cy="48391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促进与他人的交往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4" name="组合 19483"/>
            <p:cNvGrpSpPr/>
            <p:nvPr/>
          </p:nvGrpSpPr>
          <p:grpSpPr>
            <a:xfrm>
              <a:off x="6539714" y="3639748"/>
              <a:ext cx="2724637" cy="476250"/>
              <a:chOff x="6664650" y="3519520"/>
              <a:chExt cx="3295310" cy="576000"/>
            </a:xfrm>
          </p:grpSpPr>
          <p:sp>
            <p:nvSpPr>
              <p:cNvPr id="19491" name="圆角矩形 16"/>
              <p:cNvSpPr/>
              <p:nvPr/>
            </p:nvSpPr>
            <p:spPr>
              <a:xfrm>
                <a:off x="6664650" y="3519520"/>
                <a:ext cx="3295310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92" name="矩形 32"/>
              <p:cNvSpPr>
                <a:spLocks noChangeArrowheads="1"/>
              </p:cNvSpPr>
              <p:nvPr/>
            </p:nvSpPr>
            <p:spPr bwMode="auto">
              <a:xfrm>
                <a:off x="6664650" y="3556265"/>
                <a:ext cx="2731690" cy="4820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对自我的全面分析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5" name="组合 19484"/>
            <p:cNvGrpSpPr/>
            <p:nvPr/>
          </p:nvGrpSpPr>
          <p:grpSpPr>
            <a:xfrm>
              <a:off x="6539715" y="3043983"/>
              <a:ext cx="3302524" cy="476250"/>
              <a:chOff x="6581883" y="2775525"/>
              <a:chExt cx="3994235" cy="576000"/>
            </a:xfrm>
          </p:grpSpPr>
          <p:sp>
            <p:nvSpPr>
              <p:cNvPr id="19489" name="圆角矩形 19"/>
              <p:cNvSpPr/>
              <p:nvPr/>
            </p:nvSpPr>
            <p:spPr>
              <a:xfrm>
                <a:off x="6581883" y="2775525"/>
                <a:ext cx="3960000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90" name="矩形 32"/>
              <p:cNvSpPr>
                <a:spLocks noChangeArrowheads="1"/>
              </p:cNvSpPr>
              <p:nvPr/>
            </p:nvSpPr>
            <p:spPr bwMode="auto">
              <a:xfrm>
                <a:off x="6581883" y="2812270"/>
                <a:ext cx="3994235" cy="4820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更好地认识和改造外部世界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grpSp>
          <p:nvGrpSpPr>
            <p:cNvPr id="19486" name="组合 19485"/>
            <p:cNvGrpSpPr/>
            <p:nvPr/>
          </p:nvGrpSpPr>
          <p:grpSpPr>
            <a:xfrm>
              <a:off x="4160445" y="5373216"/>
              <a:ext cx="3868324" cy="476250"/>
              <a:chOff x="2744974" y="5777448"/>
              <a:chExt cx="4678540" cy="576000"/>
            </a:xfrm>
          </p:grpSpPr>
          <p:sp>
            <p:nvSpPr>
              <p:cNvPr id="19487" name="圆角矩形 4"/>
              <p:cNvSpPr/>
              <p:nvPr/>
            </p:nvSpPr>
            <p:spPr>
              <a:xfrm>
                <a:off x="2847678" y="5777448"/>
                <a:ext cx="4473132" cy="576000"/>
              </a:xfrm>
              <a:prstGeom prst="round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2200" b="1" kern="0" noProof="1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9488" name="矩形 32"/>
              <p:cNvSpPr>
                <a:spLocks noChangeArrowheads="1"/>
              </p:cNvSpPr>
              <p:nvPr/>
            </p:nvSpPr>
            <p:spPr bwMode="auto">
              <a:xfrm>
                <a:off x="2744974" y="5814193"/>
                <a:ext cx="4678540" cy="4820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zh-CN" altLang="en-US" sz="22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在认识自己的过程中不断成长</a:t>
                </a:r>
                <a:endParaRPr kumimoji="1"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1872001" y="1800000"/>
            <a:ext cx="9264560" cy="322607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请家人、老师、同学和朋友分别谈谈对你的认识。梳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理一下，填写在下面相应的位置。通过活动，你对自己有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什么新的认识和发现？这对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你不断认识和提升自己有什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么启发？ 　　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0216" y="3189992"/>
            <a:ext cx="4045983" cy="304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课后任务</a:t>
            </a:r>
            <a:endParaRPr lang="zh-CN" altLang="en-US" sz="3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20715" y="1944000"/>
            <a:ext cx="6750566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第一单元　少年有梦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第二课　正确认识自我（认识自己）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7665" y="4068000"/>
            <a:ext cx="10556671" cy="57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制作单位：</a:t>
            </a:r>
            <a:r>
              <a:rPr lang="zh-CN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人民教育出版社</a:t>
            </a:r>
            <a:endParaRPr lang="zh-CN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7"/>
          <p:cNvGrpSpPr/>
          <p:nvPr>
            <p:custDataLst>
              <p:tags r:id="rId1"/>
            </p:custDataLst>
          </p:nvPr>
        </p:nvGrpSpPr>
        <p:grpSpPr bwMode="auto">
          <a:xfrm>
            <a:off x="1865626" y="2636912"/>
            <a:ext cx="8370574" cy="1293037"/>
            <a:chOff x="978467" y="2913697"/>
            <a:chExt cx="8371519" cy="1464054"/>
          </a:xfrm>
        </p:grpSpPr>
        <p:sp>
          <p:nvSpPr>
            <p:cNvPr id="20" name="圆角矩形 19"/>
            <p:cNvSpPr/>
            <p:nvPr>
              <p:custDataLst>
                <p:tags r:id="rId2"/>
              </p:custDataLst>
            </p:nvPr>
          </p:nvSpPr>
          <p:spPr>
            <a:xfrm>
              <a:off x="1608512" y="2939592"/>
              <a:ext cx="7741474" cy="1412264"/>
            </a:xfrm>
            <a:prstGeom prst="roundRect">
              <a:avLst>
                <a:gd name="adj" fmla="val 5942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21" name="圆角矩形 20"/>
            <p:cNvSpPr/>
            <p:nvPr>
              <p:custDataLst>
                <p:tags r:id="rId3"/>
              </p:custDataLst>
            </p:nvPr>
          </p:nvSpPr>
          <p:spPr>
            <a:xfrm>
              <a:off x="1572504" y="2913697"/>
              <a:ext cx="7669718" cy="1464054"/>
            </a:xfrm>
            <a:prstGeom prst="roundRect">
              <a:avLst>
                <a:gd name="adj" fmla="val 5942"/>
              </a:avLst>
            </a:prstGeom>
            <a:solidFill>
              <a:schemeClr val="bg2"/>
            </a:solidFill>
            <a:ln w="222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5374" name="Rectangle 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48633" y="3032642"/>
              <a:ext cx="6990219" cy="127545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1449" tIns="45725" rIns="91449" bIns="45725">
              <a:spAutoFit/>
            </a:bodyPr>
            <a:lstStyle/>
            <a:p>
              <a:pPr eaLnBrk="1" hangingPunct="1">
                <a:lnSpc>
                  <a:spcPct val="140000"/>
                </a:lnSpc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　　每人拿一张白纸，用文字或图画等形式</a:t>
              </a:r>
              <a:r>
                <a:rPr kumimoji="1" lang="zh-CN" altLang="en-US" sz="2400" dirty="0" smtClean="0">
                  <a:latin typeface="华文楷体" panose="02010600040101010101" pitchFamily="2" charset="-122"/>
                  <a:ea typeface="华文楷体" panose="02010600040101010101" pitchFamily="2" charset="-122"/>
                </a:rPr>
                <a:t>描绘自己</a:t>
              </a: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，然后折起来，收集在一起。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" name="组合 16"/>
            <p:cNvGrpSpPr/>
            <p:nvPr/>
          </p:nvGrpSpPr>
          <p:grpSpPr bwMode="auto">
            <a:xfrm>
              <a:off x="978467" y="3319635"/>
              <a:ext cx="1224085" cy="652181"/>
              <a:chOff x="1167196" y="2857048"/>
              <a:chExt cx="917960" cy="650773"/>
            </a:xfrm>
          </p:grpSpPr>
          <p:sp>
            <p:nvSpPr>
              <p:cNvPr id="25" name="圆角矩形 15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180627" y="2857048"/>
                <a:ext cx="891099" cy="65077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600" noProof="1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5377" name="Rectangle 2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167196" y="2918206"/>
                <a:ext cx="917960" cy="52845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noAutofit/>
              </a:bodyPr>
              <a:lstStyle/>
              <a:p>
                <a:pPr algn="ctr" eaLnBrk="1" hangingPunct="1"/>
                <a:r>
                  <a:rPr lang="zh-CN" altLang="en-US" sz="24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华文楷体" panose="02010600040101010101" pitchFamily="2" charset="-122"/>
                  </a:rPr>
                  <a:t>自画像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  <a:p>
                <a:pPr algn="ctr" eaLnBrk="1" hangingPunct="1"/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</p:grpSp>
      </p:grpSp>
      <p:sp>
        <p:nvSpPr>
          <p:cNvPr id="35" name="文本框 34"/>
          <p:cNvSpPr txBox="1"/>
          <p:nvPr/>
        </p:nvSpPr>
        <p:spPr>
          <a:xfrm>
            <a:off x="1872000" y="1800000"/>
            <a:ext cx="11056030" cy="659686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/>
          <a:p>
            <a:pPr lvl="0"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生活观察</a:t>
            </a:r>
            <a:endParaRPr lang="zh-CN" altLang="en-US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sp>
        <p:nvSpPr>
          <p:cNvPr id="4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新知探究</a:t>
            </a:r>
            <a:endParaRPr lang="zh-CN" altLang="en-US" sz="3000" dirty="0"/>
          </a:p>
        </p:txBody>
      </p:sp>
      <p:grpSp>
        <p:nvGrpSpPr>
          <p:cNvPr id="5" name="组合 27"/>
          <p:cNvGrpSpPr/>
          <p:nvPr>
            <p:custDataLst>
              <p:tags r:id="rId7"/>
            </p:custDataLst>
          </p:nvPr>
        </p:nvGrpSpPr>
        <p:grpSpPr bwMode="auto">
          <a:xfrm>
            <a:off x="1865626" y="4133481"/>
            <a:ext cx="8370574" cy="1779795"/>
            <a:chOff x="978467" y="3117534"/>
            <a:chExt cx="8371519" cy="2015192"/>
          </a:xfrm>
        </p:grpSpPr>
        <p:sp>
          <p:nvSpPr>
            <p:cNvPr id="6" name="圆角矩形 19"/>
            <p:cNvSpPr/>
            <p:nvPr>
              <p:custDataLst>
                <p:tags r:id="rId8"/>
              </p:custDataLst>
            </p:nvPr>
          </p:nvSpPr>
          <p:spPr>
            <a:xfrm>
              <a:off x="1608512" y="3133641"/>
              <a:ext cx="7741474" cy="1982984"/>
            </a:xfrm>
            <a:prstGeom prst="roundRect">
              <a:avLst>
                <a:gd name="adj" fmla="val 5942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7" name="圆角矩形 20"/>
            <p:cNvSpPr/>
            <p:nvPr>
              <p:custDataLst>
                <p:tags r:id="rId9"/>
              </p:custDataLst>
            </p:nvPr>
          </p:nvSpPr>
          <p:spPr>
            <a:xfrm>
              <a:off x="1572504" y="3117534"/>
              <a:ext cx="7669718" cy="2015192"/>
            </a:xfrm>
            <a:prstGeom prst="roundRect">
              <a:avLst>
                <a:gd name="adj" fmla="val 5942"/>
              </a:avLst>
            </a:prstGeom>
            <a:solidFill>
              <a:schemeClr val="bg2"/>
            </a:solidFill>
            <a:ln w="222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" name="Rectangle 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148633" y="3219323"/>
              <a:ext cx="7093589" cy="18116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1449" tIns="45725" rIns="91449" bIns="45725">
              <a:spAutoFit/>
            </a:bodyPr>
            <a:lstStyle/>
            <a:p>
              <a:pPr eaLnBrk="1" hangingPunct="1">
                <a:lnSpc>
                  <a:spcPct val="140000"/>
                </a:lnSpc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　　每人从中抽出一张折叠的自画像，猜一猜这是谁的自画像并说明理由。谈谈你对这位同学的印象和看法，其他同学可以补充。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6" name="组合 16"/>
            <p:cNvGrpSpPr/>
            <p:nvPr/>
          </p:nvGrpSpPr>
          <p:grpSpPr bwMode="auto">
            <a:xfrm>
              <a:off x="978467" y="3799040"/>
              <a:ext cx="1224085" cy="652181"/>
              <a:chOff x="1167196" y="3335418"/>
              <a:chExt cx="917960" cy="650773"/>
            </a:xfrm>
          </p:grpSpPr>
          <p:sp>
            <p:nvSpPr>
              <p:cNvPr id="17" name="圆角矩形 1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180626" y="3335418"/>
                <a:ext cx="891099" cy="650773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600" noProof="1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  <p:sp>
            <p:nvSpPr>
              <p:cNvPr id="18" name="Rectangle 2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167196" y="3396579"/>
                <a:ext cx="917960" cy="52845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noAutofit/>
              </a:bodyPr>
              <a:lstStyle/>
              <a:p>
                <a:pPr algn="ctr" eaLnBrk="1" hangingPunct="1"/>
                <a:r>
                  <a:rPr lang="zh-CN" altLang="en-US" sz="24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华文楷体" panose="02010600040101010101" pitchFamily="2" charset="-122"/>
                  </a:rPr>
                  <a:t>猜一猜</a:t>
                </a:r>
                <a:endParaRPr lang="zh-CN" altLang="en-US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华文楷体" panose="02010600040101010101" pitchFamily="2" charset="-122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53"/>
          <p:cNvSpPr txBox="1"/>
          <p:nvPr/>
        </p:nvSpPr>
        <p:spPr>
          <a:xfrm>
            <a:off x="1872000" y="900000"/>
            <a:ext cx="11507575" cy="1935805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你对自己了解多少？你的自画像被同学猜出来了吗？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活动后，你有什么感受？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为什么我们要正确认识自己？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53"/>
          <p:cNvSpPr txBox="1"/>
          <p:nvPr/>
        </p:nvSpPr>
        <p:spPr>
          <a:xfrm>
            <a:off x="1872000" y="900000"/>
            <a:ext cx="11507575" cy="318274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　一、为什么要认识自己？</a:t>
            </a:r>
            <a:endParaRPr lang="en-US" altLang="zh-CN" sz="2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人贵自知。正确认识自己，准确把握自己的禀赋和特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性，有助于我们增强自信，促进自我发展，促进与他人的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交往，正确处理个人与社会的关系，从而更好地认识和改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造外部世界。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KSO_Shape"/>
          <p:cNvSpPr/>
          <p:nvPr/>
        </p:nvSpPr>
        <p:spPr bwMode="auto">
          <a:xfrm>
            <a:off x="3924089" y="2956268"/>
            <a:ext cx="779378" cy="813264"/>
          </a:xfrm>
          <a:custGeom>
            <a:avLst/>
            <a:gdLst>
              <a:gd name="T0" fmla="*/ 664051 w 1409700"/>
              <a:gd name="T1" fmla="*/ 1412910 h 1470026"/>
              <a:gd name="T2" fmla="*/ 835511 w 1409700"/>
              <a:gd name="T3" fmla="*/ 1448294 h 1470026"/>
              <a:gd name="T4" fmla="*/ 1015196 w 1409700"/>
              <a:gd name="T5" fmla="*/ 1445002 h 1470026"/>
              <a:gd name="T6" fmla="*/ 1184601 w 1409700"/>
              <a:gd name="T7" fmla="*/ 1405091 h 1470026"/>
              <a:gd name="T8" fmla="*/ 1342081 w 1409700"/>
              <a:gd name="T9" fmla="*/ 1368884 h 1470026"/>
              <a:gd name="T10" fmla="*/ 1490927 w 1409700"/>
              <a:gd name="T11" fmla="*/ 1433482 h 1470026"/>
              <a:gd name="T12" fmla="*/ 1620448 w 1409700"/>
              <a:gd name="T13" fmla="*/ 1530583 h 1470026"/>
              <a:gd name="T14" fmla="*/ 1727354 w 1409700"/>
              <a:gd name="T15" fmla="*/ 1665949 h 1470026"/>
              <a:gd name="T16" fmla="*/ 1807945 w 1409700"/>
              <a:gd name="T17" fmla="*/ 1845341 h 1470026"/>
              <a:gd name="T18" fmla="*/ 37828 w 1409700"/>
              <a:gd name="T19" fmla="*/ 1788972 h 1470026"/>
              <a:gd name="T20" fmla="*/ 126642 w 1409700"/>
              <a:gd name="T21" fmla="*/ 1623158 h 1470026"/>
              <a:gd name="T22" fmla="*/ 240127 w 1409700"/>
              <a:gd name="T23" fmla="*/ 1499313 h 1470026"/>
              <a:gd name="T24" fmla="*/ 375405 w 1409700"/>
              <a:gd name="T25" fmla="*/ 1412087 h 1470026"/>
              <a:gd name="T26" fmla="*/ 529185 w 1409700"/>
              <a:gd name="T27" fmla="*/ 1355718 h 1470026"/>
              <a:gd name="T28" fmla="*/ 552444 w 1409700"/>
              <a:gd name="T29" fmla="*/ 924857 h 1470026"/>
              <a:gd name="T30" fmla="*/ 639969 w 1409700"/>
              <a:gd name="T31" fmla="*/ 1020221 h 1470026"/>
              <a:gd name="T32" fmla="*/ 742697 w 1409700"/>
              <a:gd name="T33" fmla="*/ 1090098 h 1470026"/>
              <a:gd name="T34" fmla="*/ 856518 w 1409700"/>
              <a:gd name="T35" fmla="*/ 1130381 h 1470026"/>
              <a:gd name="T36" fmla="*/ 978559 w 1409700"/>
              <a:gd name="T37" fmla="*/ 1137781 h 1470026"/>
              <a:gd name="T38" fmla="*/ 1096902 w 1409700"/>
              <a:gd name="T39" fmla="*/ 1111062 h 1470026"/>
              <a:gd name="T40" fmla="*/ 1204971 w 1409700"/>
              <a:gd name="T41" fmla="*/ 1053515 h 1470026"/>
              <a:gd name="T42" fmla="*/ 1299481 w 1409700"/>
              <a:gd name="T43" fmla="*/ 968840 h 1470026"/>
              <a:gd name="T44" fmla="*/ 1377554 w 1409700"/>
              <a:gd name="T45" fmla="*/ 861145 h 1470026"/>
              <a:gd name="T46" fmla="*/ 961712 w 1409700"/>
              <a:gd name="T47" fmla="*/ 2055 h 1470026"/>
              <a:gd name="T48" fmla="*/ 1071836 w 1409700"/>
              <a:gd name="T49" fmla="*/ 20141 h 1470026"/>
              <a:gd name="T50" fmla="*/ 1174153 w 1409700"/>
              <a:gd name="T51" fmla="*/ 56725 h 1470026"/>
              <a:gd name="T52" fmla="*/ 1267840 w 1409700"/>
              <a:gd name="T53" fmla="*/ 108928 h 1470026"/>
              <a:gd name="T54" fmla="*/ 1350845 w 1409700"/>
              <a:gd name="T55" fmla="*/ 175928 h 1470026"/>
              <a:gd name="T56" fmla="*/ 1421932 w 1409700"/>
              <a:gd name="T57" fmla="*/ 255671 h 1470026"/>
              <a:gd name="T58" fmla="*/ 1478637 w 1409700"/>
              <a:gd name="T59" fmla="*/ 346924 h 1470026"/>
              <a:gd name="T60" fmla="*/ 1519318 w 1409700"/>
              <a:gd name="T61" fmla="*/ 447220 h 1470026"/>
              <a:gd name="T62" fmla="*/ 1543151 w 1409700"/>
              <a:gd name="T63" fmla="*/ 554914 h 1470026"/>
              <a:gd name="T64" fmla="*/ 1547260 w 1409700"/>
              <a:gd name="T65" fmla="*/ 668363 h 1470026"/>
              <a:gd name="T66" fmla="*/ 1532056 w 1409700"/>
              <a:gd name="T67" fmla="*/ 779346 h 1470026"/>
              <a:gd name="T68" fmla="*/ 1498362 w 1409700"/>
              <a:gd name="T69" fmla="*/ 882931 h 1470026"/>
              <a:gd name="T70" fmla="*/ 1447819 w 1409700"/>
              <a:gd name="T71" fmla="*/ 978704 h 1470026"/>
              <a:gd name="T72" fmla="*/ 1383306 w 1409700"/>
              <a:gd name="T73" fmla="*/ 1063381 h 1470026"/>
              <a:gd name="T74" fmla="*/ 1305233 w 1409700"/>
              <a:gd name="T75" fmla="*/ 1135725 h 1470026"/>
              <a:gd name="T76" fmla="*/ 1215655 w 1409700"/>
              <a:gd name="T77" fmla="*/ 1194505 h 1470026"/>
              <a:gd name="T78" fmla="*/ 1116625 w 1409700"/>
              <a:gd name="T79" fmla="*/ 1238075 h 1470026"/>
              <a:gd name="T80" fmla="*/ 1009378 w 1409700"/>
              <a:gd name="T81" fmla="*/ 1264383 h 1470026"/>
              <a:gd name="T82" fmla="*/ 896377 w 1409700"/>
              <a:gd name="T83" fmla="*/ 1270960 h 1470026"/>
              <a:gd name="T84" fmla="*/ 784610 w 1409700"/>
              <a:gd name="T85" fmla="*/ 1258217 h 1470026"/>
              <a:gd name="T86" fmla="*/ 679827 w 1409700"/>
              <a:gd name="T87" fmla="*/ 1227388 h 1470026"/>
              <a:gd name="T88" fmla="*/ 583262 w 1409700"/>
              <a:gd name="T89" fmla="*/ 1179707 h 1470026"/>
              <a:gd name="T90" fmla="*/ 496971 w 1409700"/>
              <a:gd name="T91" fmla="*/ 1116406 h 1470026"/>
              <a:gd name="T92" fmla="*/ 422597 w 1409700"/>
              <a:gd name="T93" fmla="*/ 1040362 h 1470026"/>
              <a:gd name="T94" fmla="*/ 361782 w 1409700"/>
              <a:gd name="T95" fmla="*/ 952398 h 1470026"/>
              <a:gd name="T96" fmla="*/ 315760 w 1409700"/>
              <a:gd name="T97" fmla="*/ 854568 h 1470026"/>
              <a:gd name="T98" fmla="*/ 287407 w 1409700"/>
              <a:gd name="T99" fmla="*/ 748107 h 1470026"/>
              <a:gd name="T100" fmla="*/ 277545 w 1409700"/>
              <a:gd name="T101" fmla="*/ 635891 h 1470026"/>
              <a:gd name="T102" fmla="*/ 287407 w 1409700"/>
              <a:gd name="T103" fmla="*/ 523263 h 1470026"/>
              <a:gd name="T104" fmla="*/ 315760 w 1409700"/>
              <a:gd name="T105" fmla="*/ 417214 h 1470026"/>
              <a:gd name="T106" fmla="*/ 361782 w 1409700"/>
              <a:gd name="T107" fmla="*/ 319384 h 1470026"/>
              <a:gd name="T108" fmla="*/ 422597 w 1409700"/>
              <a:gd name="T109" fmla="*/ 231420 h 1470026"/>
              <a:gd name="T110" fmla="*/ 496971 w 1409700"/>
              <a:gd name="T111" fmla="*/ 155377 h 1470026"/>
              <a:gd name="T112" fmla="*/ 583262 w 1409700"/>
              <a:gd name="T113" fmla="*/ 92075 h 1470026"/>
              <a:gd name="T114" fmla="*/ 679827 w 1409700"/>
              <a:gd name="T115" fmla="*/ 44393 h 1470026"/>
              <a:gd name="T116" fmla="*/ 784610 w 1409700"/>
              <a:gd name="T117" fmla="*/ 13153 h 1470026"/>
              <a:gd name="T118" fmla="*/ 896377 w 1409700"/>
              <a:gd name="T119" fmla="*/ 822 h 147002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409700" h="1470026">
                <a:moveTo>
                  <a:pt x="408623" y="1046163"/>
                </a:moveTo>
                <a:lnTo>
                  <a:pt x="425133" y="1054736"/>
                </a:lnTo>
                <a:lnTo>
                  <a:pt x="442278" y="1062991"/>
                </a:lnTo>
                <a:lnTo>
                  <a:pt x="459423" y="1070611"/>
                </a:lnTo>
                <a:lnTo>
                  <a:pt x="477203" y="1077596"/>
                </a:lnTo>
                <a:lnTo>
                  <a:pt x="494983" y="1084263"/>
                </a:lnTo>
                <a:lnTo>
                  <a:pt x="512763" y="1090296"/>
                </a:lnTo>
                <a:lnTo>
                  <a:pt x="531178" y="1096011"/>
                </a:lnTo>
                <a:lnTo>
                  <a:pt x="549593" y="1100773"/>
                </a:lnTo>
                <a:lnTo>
                  <a:pt x="568643" y="1105536"/>
                </a:lnTo>
                <a:lnTo>
                  <a:pt x="587375" y="1109346"/>
                </a:lnTo>
                <a:lnTo>
                  <a:pt x="606425" y="1112521"/>
                </a:lnTo>
                <a:lnTo>
                  <a:pt x="625793" y="1115696"/>
                </a:lnTo>
                <a:lnTo>
                  <a:pt x="645160" y="1117601"/>
                </a:lnTo>
                <a:lnTo>
                  <a:pt x="664845" y="1118871"/>
                </a:lnTo>
                <a:lnTo>
                  <a:pt x="684848" y="1120141"/>
                </a:lnTo>
                <a:lnTo>
                  <a:pt x="704533" y="1120458"/>
                </a:lnTo>
                <a:lnTo>
                  <a:pt x="724853" y="1120141"/>
                </a:lnTo>
                <a:lnTo>
                  <a:pt x="744538" y="1118871"/>
                </a:lnTo>
                <a:lnTo>
                  <a:pt x="764540" y="1117601"/>
                </a:lnTo>
                <a:lnTo>
                  <a:pt x="783908" y="1115061"/>
                </a:lnTo>
                <a:lnTo>
                  <a:pt x="803275" y="1112521"/>
                </a:lnTo>
                <a:lnTo>
                  <a:pt x="822325" y="1109346"/>
                </a:lnTo>
                <a:lnTo>
                  <a:pt x="841058" y="1105536"/>
                </a:lnTo>
                <a:lnTo>
                  <a:pt x="859790" y="1100773"/>
                </a:lnTo>
                <a:lnTo>
                  <a:pt x="878205" y="1096011"/>
                </a:lnTo>
                <a:lnTo>
                  <a:pt x="896938" y="1090296"/>
                </a:lnTo>
                <a:lnTo>
                  <a:pt x="914718" y="1084263"/>
                </a:lnTo>
                <a:lnTo>
                  <a:pt x="932498" y="1077596"/>
                </a:lnTo>
                <a:lnTo>
                  <a:pt x="950278" y="1070611"/>
                </a:lnTo>
                <a:lnTo>
                  <a:pt x="967423" y="1062991"/>
                </a:lnTo>
                <a:lnTo>
                  <a:pt x="984250" y="1054736"/>
                </a:lnTo>
                <a:lnTo>
                  <a:pt x="1001078" y="1046163"/>
                </a:lnTo>
                <a:lnTo>
                  <a:pt x="1018858" y="1050926"/>
                </a:lnTo>
                <a:lnTo>
                  <a:pt x="1036320" y="1056323"/>
                </a:lnTo>
                <a:lnTo>
                  <a:pt x="1053465" y="1061721"/>
                </a:lnTo>
                <a:lnTo>
                  <a:pt x="1070610" y="1068071"/>
                </a:lnTo>
                <a:lnTo>
                  <a:pt x="1087438" y="1074738"/>
                </a:lnTo>
                <a:lnTo>
                  <a:pt x="1103630" y="1081723"/>
                </a:lnTo>
                <a:lnTo>
                  <a:pt x="1119823" y="1089661"/>
                </a:lnTo>
                <a:lnTo>
                  <a:pt x="1136015" y="1097598"/>
                </a:lnTo>
                <a:lnTo>
                  <a:pt x="1151255" y="1106171"/>
                </a:lnTo>
                <a:lnTo>
                  <a:pt x="1166813" y="1115061"/>
                </a:lnTo>
                <a:lnTo>
                  <a:pt x="1181418" y="1124586"/>
                </a:lnTo>
                <a:lnTo>
                  <a:pt x="1196023" y="1134746"/>
                </a:lnTo>
                <a:lnTo>
                  <a:pt x="1210310" y="1145541"/>
                </a:lnTo>
                <a:lnTo>
                  <a:pt x="1224280" y="1156971"/>
                </a:lnTo>
                <a:lnTo>
                  <a:pt x="1238250" y="1168718"/>
                </a:lnTo>
                <a:lnTo>
                  <a:pt x="1251268" y="1181101"/>
                </a:lnTo>
                <a:lnTo>
                  <a:pt x="1263968" y="1194118"/>
                </a:lnTo>
                <a:lnTo>
                  <a:pt x="1276985" y="1207771"/>
                </a:lnTo>
                <a:lnTo>
                  <a:pt x="1289050" y="1222058"/>
                </a:lnTo>
                <a:lnTo>
                  <a:pt x="1300480" y="1236981"/>
                </a:lnTo>
                <a:lnTo>
                  <a:pt x="1312228" y="1252538"/>
                </a:lnTo>
                <a:lnTo>
                  <a:pt x="1323023" y="1268731"/>
                </a:lnTo>
                <a:lnTo>
                  <a:pt x="1333818" y="1285558"/>
                </a:lnTo>
                <a:lnTo>
                  <a:pt x="1343978" y="1303338"/>
                </a:lnTo>
                <a:lnTo>
                  <a:pt x="1353503" y="1321753"/>
                </a:lnTo>
                <a:lnTo>
                  <a:pt x="1363028" y="1340486"/>
                </a:lnTo>
                <a:lnTo>
                  <a:pt x="1371918" y="1360488"/>
                </a:lnTo>
                <a:lnTo>
                  <a:pt x="1380173" y="1380491"/>
                </a:lnTo>
                <a:lnTo>
                  <a:pt x="1388428" y="1402081"/>
                </a:lnTo>
                <a:lnTo>
                  <a:pt x="1396048" y="1423989"/>
                </a:lnTo>
                <a:lnTo>
                  <a:pt x="1403350" y="1446849"/>
                </a:lnTo>
                <a:lnTo>
                  <a:pt x="1409700" y="1470026"/>
                </a:lnTo>
                <a:lnTo>
                  <a:pt x="0" y="1470026"/>
                </a:lnTo>
                <a:lnTo>
                  <a:pt x="6350" y="1446849"/>
                </a:lnTo>
                <a:lnTo>
                  <a:pt x="13652" y="1423989"/>
                </a:lnTo>
                <a:lnTo>
                  <a:pt x="20955" y="1402081"/>
                </a:lnTo>
                <a:lnTo>
                  <a:pt x="29210" y="1380491"/>
                </a:lnTo>
                <a:lnTo>
                  <a:pt x="37782" y="1360488"/>
                </a:lnTo>
                <a:lnTo>
                  <a:pt x="46672" y="1340486"/>
                </a:lnTo>
                <a:lnTo>
                  <a:pt x="56197" y="1321753"/>
                </a:lnTo>
                <a:lnTo>
                  <a:pt x="65722" y="1303338"/>
                </a:lnTo>
                <a:lnTo>
                  <a:pt x="75882" y="1285558"/>
                </a:lnTo>
                <a:lnTo>
                  <a:pt x="86360" y="1269048"/>
                </a:lnTo>
                <a:lnTo>
                  <a:pt x="97790" y="1252538"/>
                </a:lnTo>
                <a:lnTo>
                  <a:pt x="109220" y="1236981"/>
                </a:lnTo>
                <a:lnTo>
                  <a:pt x="120650" y="1222058"/>
                </a:lnTo>
                <a:lnTo>
                  <a:pt x="133032" y="1207771"/>
                </a:lnTo>
                <a:lnTo>
                  <a:pt x="145415" y="1194118"/>
                </a:lnTo>
                <a:lnTo>
                  <a:pt x="158432" y="1181101"/>
                </a:lnTo>
                <a:lnTo>
                  <a:pt x="171767" y="1168718"/>
                </a:lnTo>
                <a:lnTo>
                  <a:pt x="185420" y="1156971"/>
                </a:lnTo>
                <a:lnTo>
                  <a:pt x="199390" y="1145541"/>
                </a:lnTo>
                <a:lnTo>
                  <a:pt x="213677" y="1135063"/>
                </a:lnTo>
                <a:lnTo>
                  <a:pt x="228283" y="1124903"/>
                </a:lnTo>
                <a:lnTo>
                  <a:pt x="242888" y="1115061"/>
                </a:lnTo>
                <a:lnTo>
                  <a:pt x="258445" y="1106171"/>
                </a:lnTo>
                <a:lnTo>
                  <a:pt x="273685" y="1097598"/>
                </a:lnTo>
                <a:lnTo>
                  <a:pt x="289878" y="1089661"/>
                </a:lnTo>
                <a:lnTo>
                  <a:pt x="306070" y="1081723"/>
                </a:lnTo>
                <a:lnTo>
                  <a:pt x="322263" y="1075056"/>
                </a:lnTo>
                <a:lnTo>
                  <a:pt x="339090" y="1068071"/>
                </a:lnTo>
                <a:lnTo>
                  <a:pt x="356235" y="1061721"/>
                </a:lnTo>
                <a:lnTo>
                  <a:pt x="373380" y="1056323"/>
                </a:lnTo>
                <a:lnTo>
                  <a:pt x="390843" y="1050926"/>
                </a:lnTo>
                <a:lnTo>
                  <a:pt x="408623" y="1046163"/>
                </a:lnTo>
                <a:close/>
                <a:moveTo>
                  <a:pt x="378989" y="637873"/>
                </a:moveTo>
                <a:lnTo>
                  <a:pt x="385970" y="651195"/>
                </a:lnTo>
                <a:lnTo>
                  <a:pt x="393585" y="664517"/>
                </a:lnTo>
                <a:lnTo>
                  <a:pt x="401517" y="677205"/>
                </a:lnTo>
                <a:lnTo>
                  <a:pt x="409449" y="689893"/>
                </a:lnTo>
                <a:lnTo>
                  <a:pt x="418016" y="702263"/>
                </a:lnTo>
                <a:lnTo>
                  <a:pt x="426583" y="713682"/>
                </a:lnTo>
                <a:lnTo>
                  <a:pt x="435150" y="725418"/>
                </a:lnTo>
                <a:lnTo>
                  <a:pt x="444669" y="736837"/>
                </a:lnTo>
                <a:lnTo>
                  <a:pt x="453871" y="747622"/>
                </a:lnTo>
                <a:lnTo>
                  <a:pt x="463707" y="758089"/>
                </a:lnTo>
                <a:lnTo>
                  <a:pt x="473543" y="768239"/>
                </a:lnTo>
                <a:lnTo>
                  <a:pt x="484014" y="778072"/>
                </a:lnTo>
                <a:lnTo>
                  <a:pt x="494167" y="787271"/>
                </a:lnTo>
                <a:lnTo>
                  <a:pt x="505272" y="796152"/>
                </a:lnTo>
                <a:lnTo>
                  <a:pt x="516060" y="804716"/>
                </a:lnTo>
                <a:lnTo>
                  <a:pt x="526848" y="812963"/>
                </a:lnTo>
                <a:lnTo>
                  <a:pt x="538271" y="820576"/>
                </a:lnTo>
                <a:lnTo>
                  <a:pt x="549694" y="827871"/>
                </a:lnTo>
                <a:lnTo>
                  <a:pt x="561433" y="834849"/>
                </a:lnTo>
                <a:lnTo>
                  <a:pt x="573491" y="841193"/>
                </a:lnTo>
                <a:lnTo>
                  <a:pt x="585548" y="846903"/>
                </a:lnTo>
                <a:lnTo>
                  <a:pt x="597922" y="852295"/>
                </a:lnTo>
                <a:lnTo>
                  <a:pt x="610297" y="857370"/>
                </a:lnTo>
                <a:lnTo>
                  <a:pt x="622671" y="861811"/>
                </a:lnTo>
                <a:lnTo>
                  <a:pt x="635363" y="865934"/>
                </a:lnTo>
                <a:lnTo>
                  <a:pt x="648689" y="869423"/>
                </a:lnTo>
                <a:lnTo>
                  <a:pt x="661381" y="872278"/>
                </a:lnTo>
                <a:lnTo>
                  <a:pt x="674708" y="874499"/>
                </a:lnTo>
                <a:lnTo>
                  <a:pt x="688034" y="876402"/>
                </a:lnTo>
                <a:lnTo>
                  <a:pt x="701678" y="877988"/>
                </a:lnTo>
                <a:lnTo>
                  <a:pt x="715321" y="878622"/>
                </a:lnTo>
                <a:lnTo>
                  <a:pt x="728648" y="878939"/>
                </a:lnTo>
                <a:lnTo>
                  <a:pt x="742291" y="878622"/>
                </a:lnTo>
                <a:lnTo>
                  <a:pt x="755618" y="877988"/>
                </a:lnTo>
                <a:lnTo>
                  <a:pt x="769261" y="876402"/>
                </a:lnTo>
                <a:lnTo>
                  <a:pt x="782905" y="874499"/>
                </a:lnTo>
                <a:lnTo>
                  <a:pt x="795914" y="872278"/>
                </a:lnTo>
                <a:lnTo>
                  <a:pt x="808606" y="869423"/>
                </a:lnTo>
                <a:lnTo>
                  <a:pt x="821932" y="865934"/>
                </a:lnTo>
                <a:lnTo>
                  <a:pt x="834624" y="861811"/>
                </a:lnTo>
                <a:lnTo>
                  <a:pt x="846999" y="857370"/>
                </a:lnTo>
                <a:lnTo>
                  <a:pt x="859373" y="852295"/>
                </a:lnTo>
                <a:lnTo>
                  <a:pt x="871748" y="846903"/>
                </a:lnTo>
                <a:lnTo>
                  <a:pt x="883805" y="841193"/>
                </a:lnTo>
                <a:lnTo>
                  <a:pt x="895862" y="834849"/>
                </a:lnTo>
                <a:lnTo>
                  <a:pt x="907602" y="827871"/>
                </a:lnTo>
                <a:lnTo>
                  <a:pt x="919342" y="820576"/>
                </a:lnTo>
                <a:lnTo>
                  <a:pt x="930447" y="812963"/>
                </a:lnTo>
                <a:lnTo>
                  <a:pt x="941235" y="804716"/>
                </a:lnTo>
                <a:lnTo>
                  <a:pt x="952340" y="796152"/>
                </a:lnTo>
                <a:lnTo>
                  <a:pt x="963128" y="787271"/>
                </a:lnTo>
                <a:lnTo>
                  <a:pt x="973282" y="778072"/>
                </a:lnTo>
                <a:lnTo>
                  <a:pt x="983753" y="768239"/>
                </a:lnTo>
                <a:lnTo>
                  <a:pt x="993589" y="758089"/>
                </a:lnTo>
                <a:lnTo>
                  <a:pt x="1003425" y="747622"/>
                </a:lnTo>
                <a:lnTo>
                  <a:pt x="1012626" y="736837"/>
                </a:lnTo>
                <a:lnTo>
                  <a:pt x="1022145" y="725418"/>
                </a:lnTo>
                <a:lnTo>
                  <a:pt x="1030712" y="713682"/>
                </a:lnTo>
                <a:lnTo>
                  <a:pt x="1039596" y="702263"/>
                </a:lnTo>
                <a:lnTo>
                  <a:pt x="1048163" y="689893"/>
                </a:lnTo>
                <a:lnTo>
                  <a:pt x="1056096" y="677205"/>
                </a:lnTo>
                <a:lnTo>
                  <a:pt x="1063711" y="664517"/>
                </a:lnTo>
                <a:lnTo>
                  <a:pt x="1071326" y="651195"/>
                </a:lnTo>
                <a:lnTo>
                  <a:pt x="1078624" y="637873"/>
                </a:lnTo>
                <a:lnTo>
                  <a:pt x="378989" y="637873"/>
                </a:lnTo>
                <a:close/>
                <a:moveTo>
                  <a:pt x="704533" y="0"/>
                </a:moveTo>
                <a:lnTo>
                  <a:pt x="717542" y="634"/>
                </a:lnTo>
                <a:lnTo>
                  <a:pt x="730234" y="952"/>
                </a:lnTo>
                <a:lnTo>
                  <a:pt x="742609" y="1586"/>
                </a:lnTo>
                <a:lnTo>
                  <a:pt x="754983" y="2855"/>
                </a:lnTo>
                <a:lnTo>
                  <a:pt x="767358" y="4124"/>
                </a:lnTo>
                <a:lnTo>
                  <a:pt x="779415" y="5709"/>
                </a:lnTo>
                <a:lnTo>
                  <a:pt x="791789" y="7930"/>
                </a:lnTo>
                <a:lnTo>
                  <a:pt x="803847" y="10150"/>
                </a:lnTo>
                <a:lnTo>
                  <a:pt x="815586" y="13005"/>
                </a:lnTo>
                <a:lnTo>
                  <a:pt x="827644" y="15542"/>
                </a:lnTo>
                <a:lnTo>
                  <a:pt x="839066" y="19032"/>
                </a:lnTo>
                <a:lnTo>
                  <a:pt x="850806" y="22203"/>
                </a:lnTo>
                <a:lnTo>
                  <a:pt x="862229" y="26010"/>
                </a:lnTo>
                <a:lnTo>
                  <a:pt x="873334" y="30133"/>
                </a:lnTo>
                <a:lnTo>
                  <a:pt x="884757" y="34257"/>
                </a:lnTo>
                <a:lnTo>
                  <a:pt x="895862" y="38697"/>
                </a:lnTo>
                <a:lnTo>
                  <a:pt x="906650" y="43773"/>
                </a:lnTo>
                <a:lnTo>
                  <a:pt x="917755" y="48530"/>
                </a:lnTo>
                <a:lnTo>
                  <a:pt x="928226" y="53923"/>
                </a:lnTo>
                <a:lnTo>
                  <a:pt x="938697" y="59632"/>
                </a:lnTo>
                <a:lnTo>
                  <a:pt x="948850" y="65024"/>
                </a:lnTo>
                <a:lnTo>
                  <a:pt x="959004" y="71051"/>
                </a:lnTo>
                <a:lnTo>
                  <a:pt x="969157" y="77395"/>
                </a:lnTo>
                <a:lnTo>
                  <a:pt x="978993" y="84056"/>
                </a:lnTo>
                <a:lnTo>
                  <a:pt x="988829" y="90717"/>
                </a:lnTo>
                <a:lnTo>
                  <a:pt x="998348" y="97695"/>
                </a:lnTo>
                <a:lnTo>
                  <a:pt x="1007867" y="104991"/>
                </a:lnTo>
                <a:lnTo>
                  <a:pt x="1016751" y="111969"/>
                </a:lnTo>
                <a:lnTo>
                  <a:pt x="1025953" y="119899"/>
                </a:lnTo>
                <a:lnTo>
                  <a:pt x="1034520" y="127511"/>
                </a:lnTo>
                <a:lnTo>
                  <a:pt x="1043087" y="135758"/>
                </a:lnTo>
                <a:lnTo>
                  <a:pt x="1051971" y="144005"/>
                </a:lnTo>
                <a:lnTo>
                  <a:pt x="1060221" y="152252"/>
                </a:lnTo>
                <a:lnTo>
                  <a:pt x="1068153" y="160816"/>
                </a:lnTo>
                <a:lnTo>
                  <a:pt x="1075768" y="169698"/>
                </a:lnTo>
                <a:lnTo>
                  <a:pt x="1083383" y="178579"/>
                </a:lnTo>
                <a:lnTo>
                  <a:pt x="1090998" y="188095"/>
                </a:lnTo>
                <a:lnTo>
                  <a:pt x="1097979" y="197293"/>
                </a:lnTo>
                <a:lnTo>
                  <a:pt x="1104959" y="206809"/>
                </a:lnTo>
                <a:lnTo>
                  <a:pt x="1111622" y="216642"/>
                </a:lnTo>
                <a:lnTo>
                  <a:pt x="1117968" y="226158"/>
                </a:lnTo>
                <a:lnTo>
                  <a:pt x="1124314" y="236308"/>
                </a:lnTo>
                <a:lnTo>
                  <a:pt x="1130343" y="246458"/>
                </a:lnTo>
                <a:lnTo>
                  <a:pt x="1136371" y="256926"/>
                </a:lnTo>
                <a:lnTo>
                  <a:pt x="1141765" y="267710"/>
                </a:lnTo>
                <a:lnTo>
                  <a:pt x="1146842" y="278177"/>
                </a:lnTo>
                <a:lnTo>
                  <a:pt x="1152236" y="288962"/>
                </a:lnTo>
                <a:lnTo>
                  <a:pt x="1156996" y="299747"/>
                </a:lnTo>
                <a:lnTo>
                  <a:pt x="1161438" y="310848"/>
                </a:lnTo>
                <a:lnTo>
                  <a:pt x="1165562" y="321950"/>
                </a:lnTo>
                <a:lnTo>
                  <a:pt x="1169687" y="333369"/>
                </a:lnTo>
                <a:lnTo>
                  <a:pt x="1173178" y="345105"/>
                </a:lnTo>
                <a:lnTo>
                  <a:pt x="1176985" y="356207"/>
                </a:lnTo>
                <a:lnTo>
                  <a:pt x="1179841" y="368260"/>
                </a:lnTo>
                <a:lnTo>
                  <a:pt x="1183014" y="379996"/>
                </a:lnTo>
                <a:lnTo>
                  <a:pt x="1185552" y="392049"/>
                </a:lnTo>
                <a:lnTo>
                  <a:pt x="1187773" y="403785"/>
                </a:lnTo>
                <a:lnTo>
                  <a:pt x="1189677" y="415839"/>
                </a:lnTo>
                <a:lnTo>
                  <a:pt x="1191581" y="428209"/>
                </a:lnTo>
                <a:lnTo>
                  <a:pt x="1192850" y="440263"/>
                </a:lnTo>
                <a:lnTo>
                  <a:pt x="1193802" y="452633"/>
                </a:lnTo>
                <a:lnTo>
                  <a:pt x="1194754" y="465638"/>
                </a:lnTo>
                <a:lnTo>
                  <a:pt x="1195388" y="478008"/>
                </a:lnTo>
                <a:lnTo>
                  <a:pt x="1195388" y="490696"/>
                </a:lnTo>
                <a:lnTo>
                  <a:pt x="1195388" y="503384"/>
                </a:lnTo>
                <a:lnTo>
                  <a:pt x="1194754" y="515754"/>
                </a:lnTo>
                <a:lnTo>
                  <a:pt x="1193802" y="528125"/>
                </a:lnTo>
                <a:lnTo>
                  <a:pt x="1192850" y="540495"/>
                </a:lnTo>
                <a:lnTo>
                  <a:pt x="1191581" y="553183"/>
                </a:lnTo>
                <a:lnTo>
                  <a:pt x="1189677" y="565553"/>
                </a:lnTo>
                <a:lnTo>
                  <a:pt x="1187773" y="577290"/>
                </a:lnTo>
                <a:lnTo>
                  <a:pt x="1185552" y="589343"/>
                </a:lnTo>
                <a:lnTo>
                  <a:pt x="1183014" y="601396"/>
                </a:lnTo>
                <a:lnTo>
                  <a:pt x="1179841" y="613132"/>
                </a:lnTo>
                <a:lnTo>
                  <a:pt x="1176985" y="624868"/>
                </a:lnTo>
                <a:lnTo>
                  <a:pt x="1173178" y="636287"/>
                </a:lnTo>
                <a:lnTo>
                  <a:pt x="1169687" y="648023"/>
                </a:lnTo>
                <a:lnTo>
                  <a:pt x="1165562" y="659442"/>
                </a:lnTo>
                <a:lnTo>
                  <a:pt x="1161438" y="670544"/>
                </a:lnTo>
                <a:lnTo>
                  <a:pt x="1156996" y="681329"/>
                </a:lnTo>
                <a:lnTo>
                  <a:pt x="1152236" y="692430"/>
                </a:lnTo>
                <a:lnTo>
                  <a:pt x="1146842" y="703215"/>
                </a:lnTo>
                <a:lnTo>
                  <a:pt x="1141765" y="713682"/>
                </a:lnTo>
                <a:lnTo>
                  <a:pt x="1136371" y="724149"/>
                </a:lnTo>
                <a:lnTo>
                  <a:pt x="1130343" y="734934"/>
                </a:lnTo>
                <a:lnTo>
                  <a:pt x="1124314" y="745084"/>
                </a:lnTo>
                <a:lnTo>
                  <a:pt x="1117968" y="755234"/>
                </a:lnTo>
                <a:lnTo>
                  <a:pt x="1111622" y="764750"/>
                </a:lnTo>
                <a:lnTo>
                  <a:pt x="1104959" y="774583"/>
                </a:lnTo>
                <a:lnTo>
                  <a:pt x="1097979" y="784099"/>
                </a:lnTo>
                <a:lnTo>
                  <a:pt x="1090998" y="793297"/>
                </a:lnTo>
                <a:lnTo>
                  <a:pt x="1083383" y="802813"/>
                </a:lnTo>
                <a:lnTo>
                  <a:pt x="1075768" y="811694"/>
                </a:lnTo>
                <a:lnTo>
                  <a:pt x="1068153" y="820576"/>
                </a:lnTo>
                <a:lnTo>
                  <a:pt x="1060221" y="829140"/>
                </a:lnTo>
                <a:lnTo>
                  <a:pt x="1051971" y="837387"/>
                </a:lnTo>
                <a:lnTo>
                  <a:pt x="1043087" y="845634"/>
                </a:lnTo>
                <a:lnTo>
                  <a:pt x="1034520" y="853881"/>
                </a:lnTo>
                <a:lnTo>
                  <a:pt x="1025953" y="861494"/>
                </a:lnTo>
                <a:lnTo>
                  <a:pt x="1016751" y="869423"/>
                </a:lnTo>
                <a:lnTo>
                  <a:pt x="1007867" y="876402"/>
                </a:lnTo>
                <a:lnTo>
                  <a:pt x="998348" y="883697"/>
                </a:lnTo>
                <a:lnTo>
                  <a:pt x="988829" y="890675"/>
                </a:lnTo>
                <a:lnTo>
                  <a:pt x="978993" y="897336"/>
                </a:lnTo>
                <a:lnTo>
                  <a:pt x="969157" y="903997"/>
                </a:lnTo>
                <a:lnTo>
                  <a:pt x="959004" y="910341"/>
                </a:lnTo>
                <a:lnTo>
                  <a:pt x="948850" y="916368"/>
                </a:lnTo>
                <a:lnTo>
                  <a:pt x="938697" y="921760"/>
                </a:lnTo>
                <a:lnTo>
                  <a:pt x="928226" y="927470"/>
                </a:lnTo>
                <a:lnTo>
                  <a:pt x="917755" y="932862"/>
                </a:lnTo>
                <a:lnTo>
                  <a:pt x="906650" y="937620"/>
                </a:lnTo>
                <a:lnTo>
                  <a:pt x="895862" y="942378"/>
                </a:lnTo>
                <a:lnTo>
                  <a:pt x="884757" y="947135"/>
                </a:lnTo>
                <a:lnTo>
                  <a:pt x="873334" y="951259"/>
                </a:lnTo>
                <a:lnTo>
                  <a:pt x="862229" y="955382"/>
                </a:lnTo>
                <a:lnTo>
                  <a:pt x="850806" y="959189"/>
                </a:lnTo>
                <a:lnTo>
                  <a:pt x="839066" y="962361"/>
                </a:lnTo>
                <a:lnTo>
                  <a:pt x="827644" y="965850"/>
                </a:lnTo>
                <a:lnTo>
                  <a:pt x="815586" y="968387"/>
                </a:lnTo>
                <a:lnTo>
                  <a:pt x="803847" y="970925"/>
                </a:lnTo>
                <a:lnTo>
                  <a:pt x="791789" y="973462"/>
                </a:lnTo>
                <a:lnTo>
                  <a:pt x="779415" y="975683"/>
                </a:lnTo>
                <a:lnTo>
                  <a:pt x="767358" y="976952"/>
                </a:lnTo>
                <a:lnTo>
                  <a:pt x="754983" y="978538"/>
                </a:lnTo>
                <a:lnTo>
                  <a:pt x="742609" y="979806"/>
                </a:lnTo>
                <a:lnTo>
                  <a:pt x="730234" y="980441"/>
                </a:lnTo>
                <a:lnTo>
                  <a:pt x="717542" y="980758"/>
                </a:lnTo>
                <a:lnTo>
                  <a:pt x="704533" y="981075"/>
                </a:lnTo>
                <a:lnTo>
                  <a:pt x="692159" y="980758"/>
                </a:lnTo>
                <a:lnTo>
                  <a:pt x="679467" y="980441"/>
                </a:lnTo>
                <a:lnTo>
                  <a:pt x="667093" y="979806"/>
                </a:lnTo>
                <a:lnTo>
                  <a:pt x="654718" y="978538"/>
                </a:lnTo>
                <a:lnTo>
                  <a:pt x="642344" y="976952"/>
                </a:lnTo>
                <a:lnTo>
                  <a:pt x="629969" y="975683"/>
                </a:lnTo>
                <a:lnTo>
                  <a:pt x="617912" y="973462"/>
                </a:lnTo>
                <a:lnTo>
                  <a:pt x="605855" y="970925"/>
                </a:lnTo>
                <a:lnTo>
                  <a:pt x="593798" y="968387"/>
                </a:lnTo>
                <a:lnTo>
                  <a:pt x="582058" y="965850"/>
                </a:lnTo>
                <a:lnTo>
                  <a:pt x="570635" y="962361"/>
                </a:lnTo>
                <a:lnTo>
                  <a:pt x="558895" y="959189"/>
                </a:lnTo>
                <a:lnTo>
                  <a:pt x="547473" y="955382"/>
                </a:lnTo>
                <a:lnTo>
                  <a:pt x="536050" y="951259"/>
                </a:lnTo>
                <a:lnTo>
                  <a:pt x="524945" y="947135"/>
                </a:lnTo>
                <a:lnTo>
                  <a:pt x="513839" y="942378"/>
                </a:lnTo>
                <a:lnTo>
                  <a:pt x="502734" y="937620"/>
                </a:lnTo>
                <a:lnTo>
                  <a:pt x="491946" y="932862"/>
                </a:lnTo>
                <a:lnTo>
                  <a:pt x="481475" y="927470"/>
                </a:lnTo>
                <a:lnTo>
                  <a:pt x="471004" y="921760"/>
                </a:lnTo>
                <a:lnTo>
                  <a:pt x="460534" y="916368"/>
                </a:lnTo>
                <a:lnTo>
                  <a:pt x="450380" y="910341"/>
                </a:lnTo>
                <a:lnTo>
                  <a:pt x="440544" y="903997"/>
                </a:lnTo>
                <a:lnTo>
                  <a:pt x="430391" y="897336"/>
                </a:lnTo>
                <a:lnTo>
                  <a:pt x="420872" y="890675"/>
                </a:lnTo>
                <a:lnTo>
                  <a:pt x="411036" y="883697"/>
                </a:lnTo>
                <a:lnTo>
                  <a:pt x="401834" y="876402"/>
                </a:lnTo>
                <a:lnTo>
                  <a:pt x="392633" y="869423"/>
                </a:lnTo>
                <a:lnTo>
                  <a:pt x="383748" y="861494"/>
                </a:lnTo>
                <a:lnTo>
                  <a:pt x="374864" y="853881"/>
                </a:lnTo>
                <a:lnTo>
                  <a:pt x="366615" y="845634"/>
                </a:lnTo>
                <a:lnTo>
                  <a:pt x="357730" y="837387"/>
                </a:lnTo>
                <a:lnTo>
                  <a:pt x="349481" y="829140"/>
                </a:lnTo>
                <a:lnTo>
                  <a:pt x="341548" y="820576"/>
                </a:lnTo>
                <a:lnTo>
                  <a:pt x="333933" y="811694"/>
                </a:lnTo>
                <a:lnTo>
                  <a:pt x="326318" y="802813"/>
                </a:lnTo>
                <a:lnTo>
                  <a:pt x="318703" y="793297"/>
                </a:lnTo>
                <a:lnTo>
                  <a:pt x="311723" y="784099"/>
                </a:lnTo>
                <a:lnTo>
                  <a:pt x="304742" y="774583"/>
                </a:lnTo>
                <a:lnTo>
                  <a:pt x="298079" y="764750"/>
                </a:lnTo>
                <a:lnTo>
                  <a:pt x="291416" y="755234"/>
                </a:lnTo>
                <a:lnTo>
                  <a:pt x="285387" y="745084"/>
                </a:lnTo>
                <a:lnTo>
                  <a:pt x="279359" y="734934"/>
                </a:lnTo>
                <a:lnTo>
                  <a:pt x="273330" y="724149"/>
                </a:lnTo>
                <a:lnTo>
                  <a:pt x="267936" y="713682"/>
                </a:lnTo>
                <a:lnTo>
                  <a:pt x="262859" y="703215"/>
                </a:lnTo>
                <a:lnTo>
                  <a:pt x="257465" y="692430"/>
                </a:lnTo>
                <a:lnTo>
                  <a:pt x="252706" y="681329"/>
                </a:lnTo>
                <a:lnTo>
                  <a:pt x="248264" y="670544"/>
                </a:lnTo>
                <a:lnTo>
                  <a:pt x="243822" y="659442"/>
                </a:lnTo>
                <a:lnTo>
                  <a:pt x="239697" y="648023"/>
                </a:lnTo>
                <a:lnTo>
                  <a:pt x="236206" y="636287"/>
                </a:lnTo>
                <a:lnTo>
                  <a:pt x="232716" y="624868"/>
                </a:lnTo>
                <a:lnTo>
                  <a:pt x="229543" y="613132"/>
                </a:lnTo>
                <a:lnTo>
                  <a:pt x="226688" y="601396"/>
                </a:lnTo>
                <a:lnTo>
                  <a:pt x="224149" y="589343"/>
                </a:lnTo>
                <a:lnTo>
                  <a:pt x="221928" y="577290"/>
                </a:lnTo>
                <a:lnTo>
                  <a:pt x="220024" y="565553"/>
                </a:lnTo>
                <a:lnTo>
                  <a:pt x="218121" y="553183"/>
                </a:lnTo>
                <a:lnTo>
                  <a:pt x="216851" y="540495"/>
                </a:lnTo>
                <a:lnTo>
                  <a:pt x="215900" y="528125"/>
                </a:lnTo>
                <a:lnTo>
                  <a:pt x="214630" y="515754"/>
                </a:lnTo>
                <a:lnTo>
                  <a:pt x="214313" y="503384"/>
                </a:lnTo>
                <a:lnTo>
                  <a:pt x="214313" y="490696"/>
                </a:lnTo>
                <a:lnTo>
                  <a:pt x="214313" y="478008"/>
                </a:lnTo>
                <a:lnTo>
                  <a:pt x="214630" y="465638"/>
                </a:lnTo>
                <a:lnTo>
                  <a:pt x="215900" y="452633"/>
                </a:lnTo>
                <a:lnTo>
                  <a:pt x="216851" y="440263"/>
                </a:lnTo>
                <a:lnTo>
                  <a:pt x="218121" y="428209"/>
                </a:lnTo>
                <a:lnTo>
                  <a:pt x="220024" y="415839"/>
                </a:lnTo>
                <a:lnTo>
                  <a:pt x="221928" y="403785"/>
                </a:lnTo>
                <a:lnTo>
                  <a:pt x="224149" y="392049"/>
                </a:lnTo>
                <a:lnTo>
                  <a:pt x="226688" y="379996"/>
                </a:lnTo>
                <a:lnTo>
                  <a:pt x="229543" y="368260"/>
                </a:lnTo>
                <a:lnTo>
                  <a:pt x="232716" y="356207"/>
                </a:lnTo>
                <a:lnTo>
                  <a:pt x="236206" y="345105"/>
                </a:lnTo>
                <a:lnTo>
                  <a:pt x="239697" y="333369"/>
                </a:lnTo>
                <a:lnTo>
                  <a:pt x="243822" y="321950"/>
                </a:lnTo>
                <a:lnTo>
                  <a:pt x="248264" y="310848"/>
                </a:lnTo>
                <a:lnTo>
                  <a:pt x="252706" y="299747"/>
                </a:lnTo>
                <a:lnTo>
                  <a:pt x="257465" y="288962"/>
                </a:lnTo>
                <a:lnTo>
                  <a:pt x="262859" y="278177"/>
                </a:lnTo>
                <a:lnTo>
                  <a:pt x="267936" y="267710"/>
                </a:lnTo>
                <a:lnTo>
                  <a:pt x="273330" y="256926"/>
                </a:lnTo>
                <a:lnTo>
                  <a:pt x="279359" y="246458"/>
                </a:lnTo>
                <a:lnTo>
                  <a:pt x="285387" y="236308"/>
                </a:lnTo>
                <a:lnTo>
                  <a:pt x="291416" y="226158"/>
                </a:lnTo>
                <a:lnTo>
                  <a:pt x="298079" y="216642"/>
                </a:lnTo>
                <a:lnTo>
                  <a:pt x="304742" y="206809"/>
                </a:lnTo>
                <a:lnTo>
                  <a:pt x="311723" y="197293"/>
                </a:lnTo>
                <a:lnTo>
                  <a:pt x="318703" y="188095"/>
                </a:lnTo>
                <a:lnTo>
                  <a:pt x="326318" y="178579"/>
                </a:lnTo>
                <a:lnTo>
                  <a:pt x="333933" y="169698"/>
                </a:lnTo>
                <a:lnTo>
                  <a:pt x="341548" y="160816"/>
                </a:lnTo>
                <a:lnTo>
                  <a:pt x="349481" y="152252"/>
                </a:lnTo>
                <a:lnTo>
                  <a:pt x="357730" y="144005"/>
                </a:lnTo>
                <a:lnTo>
                  <a:pt x="366615" y="135758"/>
                </a:lnTo>
                <a:lnTo>
                  <a:pt x="374864" y="127511"/>
                </a:lnTo>
                <a:lnTo>
                  <a:pt x="383748" y="119899"/>
                </a:lnTo>
                <a:lnTo>
                  <a:pt x="392633" y="111969"/>
                </a:lnTo>
                <a:lnTo>
                  <a:pt x="401834" y="104991"/>
                </a:lnTo>
                <a:lnTo>
                  <a:pt x="411036" y="97695"/>
                </a:lnTo>
                <a:lnTo>
                  <a:pt x="420872" y="90717"/>
                </a:lnTo>
                <a:lnTo>
                  <a:pt x="430391" y="84056"/>
                </a:lnTo>
                <a:lnTo>
                  <a:pt x="440544" y="77395"/>
                </a:lnTo>
                <a:lnTo>
                  <a:pt x="450380" y="71051"/>
                </a:lnTo>
                <a:lnTo>
                  <a:pt x="460534" y="65024"/>
                </a:lnTo>
                <a:lnTo>
                  <a:pt x="471004" y="59632"/>
                </a:lnTo>
                <a:lnTo>
                  <a:pt x="481475" y="53923"/>
                </a:lnTo>
                <a:lnTo>
                  <a:pt x="491946" y="48530"/>
                </a:lnTo>
                <a:lnTo>
                  <a:pt x="502734" y="43773"/>
                </a:lnTo>
                <a:lnTo>
                  <a:pt x="513839" y="38697"/>
                </a:lnTo>
                <a:lnTo>
                  <a:pt x="524945" y="34257"/>
                </a:lnTo>
                <a:lnTo>
                  <a:pt x="536050" y="30133"/>
                </a:lnTo>
                <a:lnTo>
                  <a:pt x="547473" y="26010"/>
                </a:lnTo>
                <a:lnTo>
                  <a:pt x="558895" y="22203"/>
                </a:lnTo>
                <a:lnTo>
                  <a:pt x="570635" y="19032"/>
                </a:lnTo>
                <a:lnTo>
                  <a:pt x="582058" y="15542"/>
                </a:lnTo>
                <a:lnTo>
                  <a:pt x="593798" y="13005"/>
                </a:lnTo>
                <a:lnTo>
                  <a:pt x="605855" y="10150"/>
                </a:lnTo>
                <a:lnTo>
                  <a:pt x="617912" y="7930"/>
                </a:lnTo>
                <a:lnTo>
                  <a:pt x="629969" y="5709"/>
                </a:lnTo>
                <a:lnTo>
                  <a:pt x="642344" y="4124"/>
                </a:lnTo>
                <a:lnTo>
                  <a:pt x="654718" y="2855"/>
                </a:lnTo>
                <a:lnTo>
                  <a:pt x="667093" y="1586"/>
                </a:lnTo>
                <a:lnTo>
                  <a:pt x="679467" y="952"/>
                </a:lnTo>
                <a:lnTo>
                  <a:pt x="692159" y="634"/>
                </a:lnTo>
                <a:lnTo>
                  <a:pt x="70453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4809336" y="2844231"/>
            <a:ext cx="28520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××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同学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个人简介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学生</a:t>
            </a:r>
            <a:r>
              <a:rPr kumimoji="1"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班长</a:t>
            </a:r>
            <a:r>
              <a:rPr kumimoji="1"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社长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703467" y="3933056"/>
            <a:ext cx="3676077" cy="610324"/>
            <a:chOff x="4703467" y="4006756"/>
            <a:chExt cx="3676077" cy="610324"/>
          </a:xfrm>
        </p:grpSpPr>
        <p:cxnSp>
          <p:nvCxnSpPr>
            <p:cNvPr id="104" name="直接连接符 103"/>
            <p:cNvCxnSpPr/>
            <p:nvPr/>
          </p:nvCxnSpPr>
          <p:spPr>
            <a:xfrm>
              <a:off x="4703467" y="4149080"/>
              <a:ext cx="0" cy="46800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文本框 104"/>
            <p:cNvSpPr txBox="1"/>
            <p:nvPr/>
          </p:nvSpPr>
          <p:spPr>
            <a:xfrm>
              <a:off x="4809336" y="4006756"/>
              <a:ext cx="3570208" cy="593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出生日期、</a:t>
              </a:r>
              <a:r>
                <a:rPr kumimoji="1" lang="zh-CN" altLang="en-US" sz="2400" dirty="0" smtClean="0">
                  <a:latin typeface="华文楷体" panose="02010600040101010101" pitchFamily="2" charset="-122"/>
                  <a:ea typeface="华文楷体" panose="02010600040101010101" pitchFamily="2" charset="-122"/>
                </a:rPr>
                <a:t>身高</a:t>
              </a: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、</a:t>
              </a:r>
              <a:r>
                <a:rPr kumimoji="1" lang="zh-CN" altLang="en-US" sz="2400" dirty="0" smtClean="0">
                  <a:latin typeface="华文楷体" panose="02010600040101010101" pitchFamily="2" charset="-122"/>
                  <a:ea typeface="华文楷体" panose="02010600040101010101" pitchFamily="2" charset="-122"/>
                </a:rPr>
                <a:t>体重</a:t>
              </a: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等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703467" y="4771143"/>
            <a:ext cx="3060524" cy="628946"/>
            <a:chOff x="4703467" y="4816278"/>
            <a:chExt cx="3060524" cy="628946"/>
          </a:xfrm>
        </p:grpSpPr>
        <p:cxnSp>
          <p:nvCxnSpPr>
            <p:cNvPr id="106" name="直接连接符 105"/>
            <p:cNvCxnSpPr/>
            <p:nvPr/>
          </p:nvCxnSpPr>
          <p:spPr>
            <a:xfrm>
              <a:off x="4703467" y="4977224"/>
              <a:ext cx="0" cy="46800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文本框 106"/>
            <p:cNvSpPr txBox="1"/>
            <p:nvPr/>
          </p:nvSpPr>
          <p:spPr>
            <a:xfrm>
              <a:off x="4809336" y="4816278"/>
              <a:ext cx="2954655" cy="593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性格、气质、能力等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703467" y="5552099"/>
            <a:ext cx="2752747" cy="611513"/>
            <a:chOff x="4703467" y="5625799"/>
            <a:chExt cx="2752747" cy="611513"/>
          </a:xfrm>
        </p:grpSpPr>
        <p:cxnSp>
          <p:nvCxnSpPr>
            <p:cNvPr id="108" name="直接连接符 107"/>
            <p:cNvCxnSpPr/>
            <p:nvPr/>
          </p:nvCxnSpPr>
          <p:spPr>
            <a:xfrm>
              <a:off x="4703467" y="5769312"/>
              <a:ext cx="0" cy="468000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文本框 109"/>
            <p:cNvSpPr txBox="1"/>
            <p:nvPr/>
          </p:nvSpPr>
          <p:spPr>
            <a:xfrm>
              <a:off x="4809336" y="5625799"/>
              <a:ext cx="2646878" cy="593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人际关系、职务等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7" name="文本框 53"/>
          <p:cNvSpPr txBox="1"/>
          <p:nvPr/>
        </p:nvSpPr>
        <p:spPr>
          <a:xfrm>
            <a:off x="1872000" y="900000"/>
            <a:ext cx="11507575" cy="1892844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　二、如何认识自己？</a:t>
            </a:r>
            <a:endParaRPr lang="en-US" altLang="zh-CN" sz="2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“我眼中的自己” </a:t>
            </a:r>
            <a:endParaRPr lang="zh-CN" altLang="en-US" sz="2600" dirty="0">
              <a:solidFill>
                <a:schemeClr val="tx2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结合“我的自画像”展示个人简介。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53"/>
          <p:cNvSpPr txBox="1"/>
          <p:nvPr/>
        </p:nvSpPr>
        <p:spPr>
          <a:xfrm>
            <a:off x="1872000" y="900000"/>
            <a:ext cx="9120544" cy="201287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同学们展示个人简介，这是通过什么方式认识自己？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结合同学们个人简介的内容，谈谈我们可以从哪些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方面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来</a:t>
            </a:r>
            <a:r>
              <a:rPr kumimoji="1"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认识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自己。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53"/>
          <p:cNvSpPr txBox="1"/>
          <p:nvPr/>
        </p:nvSpPr>
        <p:spPr>
          <a:xfrm>
            <a:off x="1872000" y="900000"/>
            <a:ext cx="9768616" cy="2582585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1.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我们可以通过</a:t>
            </a:r>
            <a:r>
              <a:rPr kumimoji="1"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对自我的全面分析</a:t>
            </a: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来认识自己。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我们可以从身材、相貌、体能、性别等生理状况来认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识自己，从性格、气质、能力等心理特征来认识自己，从</a:t>
            </a:r>
            <a:endParaRPr kumimoji="1"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自己在家庭或班级中的角色等社会关系来认识自己。</a:t>
            </a:r>
            <a:endParaRPr kumimoji="1"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53"/>
          <p:cNvSpPr txBox="1"/>
          <p:nvPr/>
        </p:nvSpPr>
        <p:spPr>
          <a:xfrm>
            <a:off x="1872001" y="900000"/>
            <a:ext cx="9912632" cy="4533567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>
            <a:defPPr>
              <a:defRPr lang="zh-CN"/>
            </a:defPPr>
            <a:lvl1pPr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609600" indent="-1524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1219200" indent="-3048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828800" indent="-4572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2438400" indent="-609600" algn="l" defTabSz="1219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　二、如何认识自己？</a:t>
            </a:r>
            <a:endParaRPr lang="en-US" altLang="zh-CN" sz="2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“他人眼中的我” </a:t>
            </a:r>
            <a:endParaRPr lang="zh-CN" altLang="en-US" sz="2600" dirty="0">
              <a:solidFill>
                <a:schemeClr val="tx2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2600" spc="-5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聆听别人对“我的自画像”的评价是通过什么方式</a:t>
            </a:r>
            <a:endParaRPr lang="en-US" altLang="zh-CN" sz="2600" spc="-5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smtClean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来认识自己的？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lang="zh-CN" altLang="en-US" sz="2600" spc="-5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有人说：“要想了解自己，最好问问别人。”也有</a:t>
            </a:r>
            <a:endParaRPr lang="en-US" altLang="zh-CN" sz="2600" spc="-5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人说：“不要轻易被他人的话语和眼光影响，要做最真实</a:t>
            </a:r>
            <a:endParaRPr lang="en-US" altLang="zh-CN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prstClr val="black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的自己。”你怎么看？</a:t>
            </a:r>
            <a:endParaRPr lang="zh-CN" altLang="en-US" sz="2600" dirty="0">
              <a:solidFill>
                <a:prstClr val="black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10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11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12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13.xml><?xml version="1.0" encoding="utf-8"?>
<p:tagLst xmlns:p="http://schemas.openxmlformats.org/presentationml/2006/main">
  <p:tag name="AS_UNIQUEID" val="196"/>
</p:tagLst>
</file>

<file path=ppt/tags/tag14.xml><?xml version="1.0" encoding="utf-8"?>
<p:tagLst xmlns:p="http://schemas.openxmlformats.org/presentationml/2006/main">
  <p:tag name="AS_UNIQUEID" val="196"/>
</p:tagLst>
</file>

<file path=ppt/tags/tag15.xml><?xml version="1.0" encoding="utf-8"?>
<p:tagLst xmlns:p="http://schemas.openxmlformats.org/presentationml/2006/main">
  <p:tag name="AS_UNIQUEID" val="196"/>
</p:tagLst>
</file>

<file path=ppt/tags/tag16.xml><?xml version="1.0" encoding="utf-8"?>
<p:tagLst xmlns:p="http://schemas.openxmlformats.org/presentationml/2006/main">
  <p:tag name="AS_UNIQUEID" val="196"/>
</p:tagLst>
</file>

<file path=ppt/tags/tag17.xml><?xml version="1.0" encoding="utf-8"?>
<p:tagLst xmlns:p="http://schemas.openxmlformats.org/presentationml/2006/main">
  <p:tag name="COMMONDATA" val="eyJoZGlkIjoiNDU2OGJjZDQ4NDNlZGUzOGJlMjYwZjQxYzY4MDc3MWEifQ=="/>
  <p:tag name="ISPRING_RESOURCE_PATHS_HASH_2" val="df436e4abb32aef12d17f58a8d88c3787d8f7ba"/>
</p:tagLst>
</file>

<file path=ppt/tags/tag2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3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4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5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6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7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8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ags/tag9.xml><?xml version="1.0" encoding="utf-8"?>
<p:tagLst xmlns:p="http://schemas.openxmlformats.org/presentationml/2006/main">
  <p:tag name="KSO_WM_DIAGRAM_VIRTUALLY_FRAME" val="{&quot;height&quot;:520.4999444359438,&quot;left&quot;:86.2387401663663,&quot;top&quot;:103.00007874015743,&quot;width&quot;:781.2733070777284}"/>
</p:tagLst>
</file>

<file path=ppt/theme/theme1.xml><?xml version="1.0" encoding="utf-8"?>
<a:theme xmlns:a="http://schemas.openxmlformats.org/drawingml/2006/main" name="Office 主题​​">
  <a:themeElements>
    <a:clrScheme name="政治初中12">
      <a:dk1>
        <a:sysClr val="windowText" lastClr="000000"/>
      </a:dk1>
      <a:lt1>
        <a:srgbClr val="FFFFFF"/>
      </a:lt1>
      <a:dk2>
        <a:srgbClr val="B371AF"/>
      </a:dk2>
      <a:lt2>
        <a:srgbClr val="FFFFFF"/>
      </a:lt2>
      <a:accent1>
        <a:srgbClr val="FBF7FB"/>
      </a:accent1>
      <a:accent2>
        <a:srgbClr val="F5EEF5"/>
      </a:accent2>
      <a:accent3>
        <a:srgbClr val="EFE5EF"/>
      </a:accent3>
      <a:accent4>
        <a:srgbClr val="E4D4E4"/>
      </a:accent4>
      <a:accent5>
        <a:srgbClr val="DBC7DB"/>
      </a:accent5>
      <a:accent6>
        <a:srgbClr val="8E4C8A"/>
      </a:accent6>
      <a:hlink>
        <a:srgbClr val="B371AF"/>
      </a:hlink>
      <a:folHlink>
        <a:srgbClr val="0000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2132</Words>
  <Application>WPS 演示</Application>
  <PresentationFormat>自定义</PresentationFormat>
  <Paragraphs>178</Paragraphs>
  <Slides>23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华文楷体</vt:lpstr>
      <vt:lpstr>Times New Roman</vt:lpstr>
      <vt:lpstr>Calibri</vt:lpstr>
      <vt:lpstr>黑体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糖宝儿</cp:lastModifiedBy>
  <cp:revision>19</cp:revision>
  <dcterms:created xsi:type="dcterms:W3CDTF">2024-04-28T01:41:00Z</dcterms:created>
  <dcterms:modified xsi:type="dcterms:W3CDTF">2024-11-29T08:30:52Z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16E4FC4FABFC412B8A7DCB95008060D8_13</vt:lpwstr>
  </property>
  <property fmtid="{D5CDD505-2E9C-101B-9397-08002B2CF9AE}" pid="3" name="KSOProductBuildVer">
    <vt:lpwstr>2052-12.1.0.18912</vt:lpwstr>
  </property>
</Properties>
</file>