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embeddedFontLst>
    <p:embeddedFont>
      <p:font typeface="华文楷体" panose="02010600040101010101" pitchFamily="2" charset="-122"/>
      <p:regular r:id="rId34"/>
    </p:embeddedFont>
    <p:embeddedFont>
      <p:font typeface="微软雅黑" panose="020B0503020204020204" pitchFamily="34" charset="-122"/>
      <p:regular r:id="rId35"/>
    </p:embeddedFont>
    <p:embeddedFont>
      <p:font typeface="黑体" panose="02010609060101010101" pitchFamily="49" charset="-122"/>
      <p:regular r:id="rId36"/>
    </p:embeddedFont>
    <p:embeddedFont>
      <p:font typeface="楷体" panose="02010609060101010101" charset="-122"/>
      <p:regular r:id="rId37"/>
    </p:embeddedFont>
    <p:embeddedFont>
      <p:font typeface="DongTian" panose="02020603050405020304" pitchFamily="18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1ED"/>
    <a:srgbClr val="C7DAF1"/>
    <a:srgbClr val="CCDDF2"/>
    <a:srgbClr val="EFF4FB"/>
    <a:srgbClr val="DAE7F6"/>
    <a:srgbClr val="F2C3B4"/>
    <a:srgbClr val="F6CDC0"/>
    <a:srgbClr val="F8DAD0"/>
    <a:srgbClr val="F9DFD7"/>
    <a:srgbClr val="F7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7180" autoAdjust="0"/>
  </p:normalViewPr>
  <p:slideViewPr>
    <p:cSldViewPr showGuides="1">
      <p:cViewPr varScale="1">
        <p:scale>
          <a:sx n="86" d="100"/>
          <a:sy n="86" d="100"/>
        </p:scale>
        <p:origin x="384" y="96"/>
      </p:cViewPr>
      <p:guideLst>
        <p:guide pos="3840"/>
        <p:guide pos="7151"/>
        <p:guide orient="horz" pos="572"/>
        <p:guide orient="horz" pos="3974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35.xml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67C9927A-CE19-4235-8D2A-6C66713068E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lnSpc>
                <a:spcPct val="200000"/>
              </a:lnSpc>
            </a:pPr>
            <a:endParaRPr lang="en-US" altLang="zh-CN" b="0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lnSpc>
                <a:spcPct val="200000"/>
              </a:lnSpc>
            </a:pPr>
            <a:endParaRPr lang="en-US" altLang="zh-CN" b="0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lnSpc>
                <a:spcPct val="200000"/>
              </a:lnSpc>
            </a:pPr>
            <a:endParaRPr lang="en-US" altLang="zh-CN" b="0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3080" y="2830105"/>
            <a:ext cx="409575" cy="4667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848412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6306532"/>
              <a:ext cx="12192000" cy="551468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51414" y="1396659"/>
            <a:ext cx="5889175" cy="469613"/>
            <a:chOff x="2588815" y="1375875"/>
            <a:chExt cx="5889175" cy="469613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3077990" y="1634472"/>
              <a:ext cx="5400000" cy="0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2588815" y="1375875"/>
              <a:ext cx="445481" cy="469613"/>
              <a:chOff x="1914053" y="1511588"/>
              <a:chExt cx="445481" cy="469613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91405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11335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151413" y="1396657"/>
            <a:ext cx="5889175" cy="469613"/>
            <a:chOff x="2588815" y="1375875"/>
            <a:chExt cx="5889175" cy="469613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3077990" y="1634472"/>
              <a:ext cx="5400000" cy="0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21"/>
            <p:cNvGrpSpPr/>
            <p:nvPr/>
          </p:nvGrpSpPr>
          <p:grpSpPr>
            <a:xfrm>
              <a:off x="2588815" y="1375875"/>
              <a:ext cx="445481" cy="469613"/>
              <a:chOff x="1914053" y="1511588"/>
              <a:chExt cx="445481" cy="469613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91405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11335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</p:grpSp>
      <p:sp>
        <p:nvSpPr>
          <p:cNvPr id="25" name="标题 1"/>
          <p:cNvSpPr txBox="1"/>
          <p:nvPr/>
        </p:nvSpPr>
        <p:spPr>
          <a:xfrm>
            <a:off x="1162276" y="728664"/>
            <a:ext cx="6680577" cy="770470"/>
          </a:xfrm>
          <a:prstGeom prst="rect">
            <a:avLst/>
          </a:prstGeom>
        </p:spPr>
        <p:txBody>
          <a:bodyPr vert="horz" lIns="91416" tIns="45708" rIns="91416" bIns="4570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国家中小学课程资源</a:t>
            </a:r>
            <a:endParaRPr lang="zh-CN" altLang="en-US" sz="3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848412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6306532"/>
              <a:ext cx="12192000" cy="551468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014653" y="159616"/>
            <a:ext cx="2932167" cy="630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CN" altLang="en-US" sz="22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国家中小学课程资源</a:t>
            </a:r>
            <a:endParaRPr lang="zh-CN" altLang="en-US" sz="2200" kern="12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2192000" cy="848412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306532"/>
              <a:ext cx="12192000" cy="551468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1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5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2" Type="http://schemas.openxmlformats.org/officeDocument/2006/relationships/slideLayout" Target="../slideLayouts/slideLayout3.xml"/><Relationship Id="rId21" Type="http://schemas.openxmlformats.org/officeDocument/2006/relationships/themeOverride" Target="../theme/themeOverride18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5" Type="http://schemas.openxmlformats.org/officeDocument/2006/relationships/slideLayout" Target="../slideLayouts/slideLayout2.xml"/><Relationship Id="rId14" Type="http://schemas.openxmlformats.org/officeDocument/2006/relationships/themeOverride" Target="../theme/themeOverride20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24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10346" y="1944000"/>
            <a:ext cx="7571304" cy="163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第一单元　少年有梦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第一课　开启初中生活（规划初中生活）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0567" y="4068000"/>
            <a:ext cx="10556671" cy="16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年    级：七年级                     学    科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：道德与法治（统编版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主讲人：</a:t>
            </a:r>
            <a:r>
              <a:rPr lang="zh-CN" altLang="en-US" sz="28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许欧阳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　         学    校：北京市第四中学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2800" b="1" kern="0" dirty="0">
              <a:solidFill>
                <a:srgbClr val="FFFFFF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72001" y="900000"/>
            <a:ext cx="8976528" cy="3218271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1</a:t>
            </a:r>
            <a:r>
              <a:rPr kumimoji="1" lang="en-US" altLang="zh-CN" sz="260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spc="-4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从品德发展、学业发展、身心发展、审美素养、劳</a:t>
            </a:r>
            <a:endParaRPr kumimoji="1" lang="en-US" altLang="zh-CN" sz="2600" spc="-40" dirty="0"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动与社会实践等方面描绘自己初中阶段的成长愿景。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2</a:t>
            </a:r>
            <a:r>
              <a:rPr kumimoji="1" lang="en-US" altLang="zh-CN" sz="260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spc="-4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为了实现初中成长愿景，你期望一年、两年、三年</a:t>
            </a:r>
            <a:endParaRPr kumimoji="1" lang="en-US" altLang="zh-CN" sz="2600" spc="-4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后的自己收获哪些成长？</a:t>
            </a:r>
            <a:r>
              <a:rPr lang="zh-CN" altLang="en-US" sz="2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　　</a:t>
            </a:r>
            <a:endParaRPr lang="zh-CN" altLang="en-US" sz="26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3</a:t>
            </a:r>
            <a:r>
              <a:rPr kumimoji="1" lang="en-US" altLang="zh-CN" sz="260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具体到本学期，你的发展目标是什么？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872000" y="900000"/>
            <a:ext cx="7633047" cy="12968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　　探究与分享</a:t>
            </a:r>
            <a:endParaRPr lang="zh-CN" altLang="en-US" sz="26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　　围绕如何实现学期目标，同学们各抒己见。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50" y="3789883"/>
            <a:ext cx="1620000" cy="162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87" y="2327323"/>
            <a:ext cx="1110857" cy="1620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546692" y="2478782"/>
            <a:ext cx="4824028" cy="1421928"/>
            <a:chOff x="4151784" y="211356"/>
            <a:chExt cx="4824028" cy="1421928"/>
          </a:xfrm>
        </p:grpSpPr>
        <p:sp>
          <p:nvSpPr>
            <p:cNvPr id="27" name="圆角矩形 26"/>
            <p:cNvSpPr/>
            <p:nvPr/>
          </p:nvSpPr>
          <p:spPr bwMode="auto">
            <a:xfrm flipH="1">
              <a:off x="4691812" y="228432"/>
              <a:ext cx="4284000" cy="1368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4400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 bwMode="auto">
            <a:xfrm rot="15043492">
              <a:off x="4346416" y="297584"/>
              <a:ext cx="331015" cy="7202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 flipH="1">
              <a:off x="4764936" y="211356"/>
              <a:ext cx="4150734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defRPr/>
              </a:pPr>
              <a:r>
                <a:rPr kumimoji="1" lang="zh-CN" altLang="en-US" sz="2400" dirty="0">
                  <a:latin typeface="黑体" panose="02010609060101010101" pitchFamily="49" charset="-122"/>
                  <a:ea typeface="华文楷体" panose="02010600040101010101" pitchFamily="2" charset="-122"/>
                  <a:sym typeface="+mn-ea"/>
                </a:rPr>
                <a:t>　　我会把新学期目标写在卡</a:t>
              </a:r>
              <a:endParaRPr kumimoji="1" lang="en-US" altLang="zh-CN" sz="2400" dirty="0">
                <a:latin typeface="黑体" panose="02010609060101010101" pitchFamily="49" charset="-122"/>
                <a:ea typeface="华文楷体" panose="02010600040101010101" pitchFamily="2" charset="-122"/>
                <a:sym typeface="+mn-ea"/>
              </a:endParaRPr>
            </a:p>
            <a:p>
              <a:pPr fontAlgn="auto">
                <a:lnSpc>
                  <a:spcPct val="120000"/>
                </a:lnSpc>
                <a:defRPr/>
              </a:pPr>
              <a:r>
                <a:rPr kumimoji="1" lang="zh-CN" altLang="en-US" sz="2400" dirty="0">
                  <a:latin typeface="黑体" panose="02010609060101010101" pitchFamily="49" charset="-122"/>
                  <a:ea typeface="华文楷体" panose="02010600040101010101" pitchFamily="2" charset="-122"/>
                  <a:sym typeface="+mn-ea"/>
                </a:rPr>
                <a:t>片上，贴在醒目的位置，时刻</a:t>
              </a:r>
              <a:endParaRPr kumimoji="1" lang="en-US" altLang="zh-CN" sz="2400" dirty="0">
                <a:latin typeface="黑体" panose="02010609060101010101" pitchFamily="49" charset="-122"/>
                <a:ea typeface="华文楷体" panose="02010600040101010101" pitchFamily="2" charset="-122"/>
                <a:sym typeface="+mn-ea"/>
              </a:endParaRPr>
            </a:p>
            <a:p>
              <a:pPr fontAlgn="auto">
                <a:lnSpc>
                  <a:spcPct val="120000"/>
                </a:lnSpc>
                <a:defRPr/>
              </a:pPr>
              <a:r>
                <a:rPr kumimoji="1" lang="zh-CN" altLang="en-US" sz="2400" dirty="0">
                  <a:latin typeface="黑体" panose="02010609060101010101" pitchFamily="49" charset="-122"/>
                  <a:ea typeface="华文楷体" panose="02010600040101010101" pitchFamily="2" charset="-122"/>
                  <a:sym typeface="+mn-ea"/>
                </a:rPr>
                <a:t>提醒</a:t>
              </a:r>
              <a:r>
                <a:rPr kumimoji="1" lang="zh-CN" altLang="zh-CN" sz="2400" dirty="0">
                  <a:latin typeface="黑体" panose="02010609060101010101" pitchFamily="49" charset="-122"/>
                  <a:ea typeface="华文楷体" panose="02010600040101010101" pitchFamily="2" charset="-122"/>
                  <a:sym typeface="+mn-ea"/>
                </a:rPr>
                <a:t>自己。</a:t>
              </a:r>
              <a:endParaRPr kumimoji="1" lang="zh-CN" altLang="en-US" sz="2400" dirty="0">
                <a:latin typeface="黑体" panose="02010609060101010101" pitchFamily="49" charset="-122"/>
                <a:ea typeface="华文楷体" panose="02010600040101010101" pitchFamily="2" charset="-122"/>
                <a:sym typeface="+mn-ea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72000" y="5449722"/>
            <a:ext cx="8520318" cy="66340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 lvl="0">
              <a:lnSpc>
                <a:spcPct val="160000"/>
              </a:lnSpc>
              <a:defRPr/>
            </a:pPr>
            <a:r>
              <a:rPr kumimoji="1" lang="zh-CN" altLang="en-US" sz="2600" b="1" dirty="0">
                <a:solidFill>
                  <a:srgbClr val="B371A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　　</a:t>
            </a:r>
            <a:r>
              <a:rPr kumimoji="1" lang="zh-CN" altLang="en-US" sz="26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结合自己的成长经历，分享实现学期目标的好做法。</a:t>
            </a:r>
            <a:endParaRPr kumimoji="1" lang="zh-CN" altLang="en-US" sz="26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 flipH="1">
            <a:off x="4010010" y="3948116"/>
            <a:ext cx="4797380" cy="1421928"/>
            <a:chOff x="4151784" y="197388"/>
            <a:chExt cx="4797380" cy="1421928"/>
          </a:xfrm>
        </p:grpSpPr>
        <p:sp>
          <p:nvSpPr>
            <p:cNvPr id="31" name="圆角矩形 30"/>
            <p:cNvSpPr/>
            <p:nvPr/>
          </p:nvSpPr>
          <p:spPr bwMode="auto">
            <a:xfrm flipH="1">
              <a:off x="4665164" y="228432"/>
              <a:ext cx="4284000" cy="1368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4400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2" name="等腰三角形 31"/>
            <p:cNvSpPr/>
            <p:nvPr/>
          </p:nvSpPr>
          <p:spPr bwMode="auto">
            <a:xfrm rot="15429651">
              <a:off x="4346416" y="297584"/>
              <a:ext cx="331015" cy="72028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 flipH="1">
              <a:off x="4717078" y="197388"/>
              <a:ext cx="4150734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zh-CN" altLang="en-US" sz="2400" dirty="0">
                  <a:latin typeface="黑体" panose="02010609060101010101" pitchFamily="49" charset="-122"/>
                  <a:ea typeface="华文楷体" panose="02010600040101010101" pitchFamily="2" charset="-122"/>
                  <a:sym typeface="+mn-ea"/>
                </a:rPr>
                <a:t>　　</a:t>
              </a:r>
              <a:r>
                <a:rPr kumimoji="1" lang="zh-CN" altLang="zh-CN" sz="2400" dirty="0">
                  <a:latin typeface="黑体" panose="02010609060101010101" pitchFamily="49" charset="-122"/>
                  <a:ea typeface="华文楷体" panose="02010600040101010101" pitchFamily="2" charset="-122"/>
                  <a:sym typeface="+mn-ea"/>
                </a:rPr>
                <a:t>为了提高身体素质，我</a:t>
              </a:r>
              <a:r>
                <a:rPr kumimoji="1" lang="zh-CN" altLang="en-US" sz="2400" dirty="0">
                  <a:latin typeface="黑体" panose="02010609060101010101" pitchFamily="49" charset="-122"/>
                  <a:ea typeface="华文楷体" panose="02010600040101010101" pitchFamily="2" charset="-122"/>
                  <a:sym typeface="+mn-ea"/>
                </a:rPr>
                <a:t>制订</a:t>
              </a:r>
              <a:r>
                <a:rPr kumimoji="1" lang="zh-CN" altLang="zh-CN" sz="2400" dirty="0">
                  <a:latin typeface="黑体" panose="02010609060101010101" pitchFamily="49" charset="-122"/>
                  <a:ea typeface="华文楷体" panose="02010600040101010101" pitchFamily="2" charset="-122"/>
                  <a:sym typeface="+mn-ea"/>
                </a:rPr>
                <a:t>了每天坚持跳绳的计划，还邀请了好朋友来监督我。</a:t>
              </a:r>
              <a:endParaRPr kumimoji="1" lang="zh-CN" altLang="zh-CN" sz="2400" dirty="0">
                <a:latin typeface="黑体" panose="02010609060101010101" pitchFamily="49" charset="-122"/>
                <a:ea typeface="华文楷体" panose="02010600040101010101" pitchFamily="2" charset="-122"/>
                <a:sym typeface="+mn-ea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872000" y="900000"/>
            <a:ext cx="9048536" cy="24325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　　三、学会规划初中生活</a:t>
            </a:r>
            <a:r>
              <a:rPr kumimoji="1" lang="zh-CN" altLang="en-US" sz="2600" dirty="0">
                <a:latin typeface="黑体" panose="02010609060101010101" pitchFamily="49" charset="-122"/>
                <a:ea typeface="华文楷体" panose="02010600040101010101" pitchFamily="2" charset="-122"/>
              </a:rPr>
              <a:t>　　</a:t>
            </a:r>
            <a:endParaRPr kumimoji="1" lang="en-US" altLang="zh-CN" sz="2600" dirty="0">
              <a:latin typeface="黑体" panose="02010609060101010101" pitchFamily="49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2600" spc="-50" dirty="0">
                <a:latin typeface="黑体" panose="02010609060101010101" pitchFamily="49" charset="-122"/>
                <a:ea typeface="华文楷体" panose="02010600040101010101" pitchFamily="2" charset="-122"/>
              </a:rPr>
              <a:t>　　</a:t>
            </a: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</a:rPr>
              <a:t>2</a:t>
            </a:r>
            <a:r>
              <a:rPr kumimoji="1" lang="en-US" altLang="zh-CN" sz="2600" spc="-50" dirty="0">
                <a:latin typeface="Times New Roman" panose="02020603050405020304" pitchFamily="18" charset="0"/>
                <a:ea typeface="华文楷体" panose="02010600040101010101" pitchFamily="2" charset="-122"/>
              </a:rPr>
              <a:t>. </a:t>
            </a: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</a:rPr>
              <a:t>做好初中生活规划，还应当制订行动方案。</a:t>
            </a:r>
            <a:endParaRPr kumimoji="1" lang="en-US" altLang="zh-CN" sz="2600" spc="-5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我们可以根据实际情况对发展目标进行分解，明确实</a:t>
            </a:r>
            <a:endParaRPr kumimoji="1" lang="en-US" altLang="zh-CN" sz="2600" spc="-5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</a:rPr>
              <a:t>施细节，列出时间表，使行动方案切实可行。</a:t>
            </a:r>
            <a:endParaRPr kumimoji="1" lang="zh-CN" altLang="en-US" sz="2600" spc="-5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72000" y="900000"/>
            <a:ext cx="3251784" cy="652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　　相关链接</a:t>
            </a:r>
            <a:endParaRPr lang="zh-CN" altLang="en-US" sz="26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4864" y="1712353"/>
            <a:ext cx="4822271" cy="338977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72000" y="5229200"/>
            <a:ext cx="8508368" cy="655454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lvl="0">
              <a:lnSpc>
                <a:spcPct val="160000"/>
              </a:lnSpc>
            </a:pPr>
            <a:r>
              <a:rPr kumimoji="1" lang="zh-CN" altLang="en-US" sz="2600" b="1" dirty="0">
                <a:solidFill>
                  <a:srgbClr val="B371A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1</a:t>
            </a:r>
            <a:r>
              <a:rPr kumimoji="1" lang="en-US" altLang="zh-CN" sz="2600" spc="-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我们做事情的优先次序应该是什么？为什么？</a:t>
            </a:r>
            <a:r>
              <a:rPr kumimoji="1" lang="en-US" altLang="zh-CN" sz="26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 </a:t>
            </a:r>
            <a:endParaRPr kumimoji="1" lang="zh-CN" altLang="en-US" sz="2600" b="1" dirty="0">
              <a:solidFill>
                <a:srgbClr val="B371AF"/>
              </a:solidFill>
              <a:latin typeface="黑体" panose="02010609060101010101" pitchFamily="49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72000" y="908050"/>
            <a:ext cx="9048536" cy="3866269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制订行动方案需要明确什么时间完成什么事情，列出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时间表。这就要求我们根据事情的轻重缓急，合理有效地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安排和利用好时间，提高做事效率。一般来说，在较短时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间内，比如一节自习课或者一天内，我们可以按照重要且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紧急、不重要但紧急、重要但不紧急、不重要也不紧急的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次序来高效做事。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1554" y="1208973"/>
            <a:ext cx="7508892" cy="287377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72000" y="4077072"/>
            <a:ext cx="8688496" cy="1937921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indent="0" fontAlgn="auto">
              <a:lnSpc>
                <a:spcPct val="160000"/>
              </a:lnSpc>
            </a:pPr>
            <a:r>
              <a:rPr kumimoji="1" lang="zh-CN" altLang="en-US" sz="2600" spc="-5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2</a:t>
            </a:r>
            <a:r>
              <a:rPr kumimoji="1" lang="en-US" altLang="zh-CN" sz="2600" spc="-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从长远计，高效的时间安排和低效的时间安排有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indent="0" fontAlgn="auto">
              <a:lnSpc>
                <a:spcPct val="160000"/>
              </a:lnSpc>
            </a:pPr>
            <a:r>
              <a:rPr kumimoji="1"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何差异？</a:t>
            </a:r>
            <a:endParaRPr kumimoji="1" lang="zh-CN" altLang="zh-CN" sz="2600" dirty="0"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indent="0" fontAlgn="auto">
              <a:lnSpc>
                <a:spcPct val="160000"/>
              </a:lnSpc>
            </a:pPr>
            <a:r>
              <a:rPr kumimoji="1" lang="zh-CN" altLang="en-US" sz="2600" spc="-5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3</a:t>
            </a:r>
            <a:r>
              <a:rPr kumimoji="1" lang="en-US" altLang="zh-CN" sz="2600" spc="-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你如何理解这种差异和效率之间的关系？</a:t>
            </a:r>
            <a:r>
              <a:rPr kumimoji="1"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 </a:t>
            </a:r>
            <a:endParaRPr kumimoji="1" lang="zh-CN" altLang="en-US" sz="2600" b="1" dirty="0">
              <a:solidFill>
                <a:schemeClr val="tx2"/>
              </a:solidFill>
              <a:latin typeface="黑体" panose="02010609060101010101" pitchFamily="49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72000" y="900000"/>
            <a:ext cx="9264560" cy="2585919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但是，从长远计，比如一个月、一个学期或者更长时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间里，高效的人会提前做好安排，按计划行事，把一半以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上的时间放在做重要但不紧急的事情上；而低效的人往往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spc="-4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做事缺乏计划性，把多半时间用在不重要但紧急的事情上。</a:t>
            </a:r>
            <a:endParaRPr kumimoji="1" lang="zh-CN" altLang="en-US" sz="2600" spc="-4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 bwMode="auto">
          <a:xfrm>
            <a:off x="3841855" y="2709032"/>
            <a:ext cx="4536000" cy="1008000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40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3985871" y="2698242"/>
            <a:ext cx="4414385" cy="10103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学而不思则罔，思而不学则殆。</a:t>
            </a:r>
            <a:r>
              <a:rPr lang="en-US" altLang="zh-CN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   </a:t>
            </a:r>
            <a:endParaRPr lang="en-US" altLang="zh-CN" sz="24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                             ——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《论语》</a:t>
            </a:r>
            <a:endParaRPr lang="zh-CN" altLang="en-US" sz="24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楷体" panose="02010609060101010101" charset="-122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3841855" y="1280302"/>
            <a:ext cx="4536000" cy="1008000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40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3985871" y="1269512"/>
            <a:ext cx="4414385" cy="10103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不积跬步，无以至千里。</a:t>
            </a:r>
            <a:endParaRPr lang="zh-CN" altLang="en-US" sz="24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                   ——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《荀子</a:t>
            </a:r>
            <a:r>
              <a:rPr lang="en-US" altLang="zh-CN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·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劝学》</a:t>
            </a:r>
            <a:endParaRPr lang="zh-CN" altLang="en-US" sz="24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楷体" panose="02010609060101010101" charset="-122"/>
            </a:endParaRP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1872000" y="4173193"/>
            <a:ext cx="8904520" cy="194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kumimoji="1" lang="zh-CN" altLang="en-US" sz="2600" spc="-5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solidFill>
                  <a:prstClr val="black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1</a:t>
            </a:r>
            <a:r>
              <a:rPr kumimoji="1" lang="en-US" altLang="zh-CN" sz="2600" spc="-50" dirty="0">
                <a:solidFill>
                  <a:prstClr val="black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这两句古语，带给我们实现个人目标怎样的启示？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cs typeface="楷体" panose="02010609060101010101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spc="-5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solidFill>
                  <a:prstClr val="black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2</a:t>
            </a:r>
            <a:r>
              <a:rPr kumimoji="1" lang="en-US" altLang="zh-CN" sz="2600" spc="-50" dirty="0">
                <a:solidFill>
                  <a:prstClr val="black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关于“努力”，你还知道哪些好方法或者应该注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楷体" panose="02010609060101010101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意的问题？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cs typeface="楷体" panose="02010609060101010101" charset="-122"/>
              <a:sym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872001" y="904857"/>
            <a:ext cx="8364200" cy="122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　　</a:t>
            </a:r>
            <a:r>
              <a:rPr lang="zh-CN" altLang="en-US" sz="2600" dirty="0">
                <a:solidFill>
                  <a:schemeClr val="tx2"/>
                </a:solidFill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方法与技能</a:t>
            </a:r>
            <a:endParaRPr lang="en-US" altLang="zh-CN" sz="2600" dirty="0">
              <a:solidFill>
                <a:schemeClr val="tx2"/>
              </a:solidFill>
              <a:ea typeface="黑体" panose="02010609060101010101" pitchFamily="49" charset="-122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　　　　　　　　“努力”有方法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419800" y="2203112"/>
            <a:ext cx="7352400" cy="468000"/>
            <a:chOff x="1250482" y="2673021"/>
            <a:chExt cx="7352400" cy="468000"/>
          </a:xfrm>
        </p:grpSpPr>
        <p:sp>
          <p:nvSpPr>
            <p:cNvPr id="44" name="矩形 43"/>
            <p:cNvSpPr/>
            <p:nvPr>
              <p:custDataLst>
                <p:tags r:id="rId1"/>
              </p:custDataLst>
            </p:nvPr>
          </p:nvSpPr>
          <p:spPr>
            <a:xfrm>
              <a:off x="1402882" y="2673021"/>
              <a:ext cx="7200000" cy="468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45" name="文本框 87"/>
            <p:cNvSpPr txBox="1"/>
            <p:nvPr>
              <p:custDataLst>
                <p:tags r:id="rId2"/>
              </p:custDataLst>
            </p:nvPr>
          </p:nvSpPr>
          <p:spPr>
            <a:xfrm>
              <a:off x="1847528" y="2691578"/>
              <a:ext cx="44165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zh-CN" altLang="en-US" sz="22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+mn-ea"/>
                  <a:sym typeface="+mn-ea"/>
                </a:rPr>
                <a:t>分清主次，合理规划和管理时间。</a:t>
              </a:r>
              <a:endPara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ea"/>
                <a:sym typeface="DongTian" panose="02020603050405020304" pitchFamily="18" charset="0"/>
              </a:endParaRPr>
            </a:p>
          </p:txBody>
        </p:sp>
        <p:grpSp>
          <p:nvGrpSpPr>
            <p:cNvPr id="46" name="组合 3"/>
            <p:cNvGrpSpPr/>
            <p:nvPr/>
          </p:nvGrpSpPr>
          <p:grpSpPr>
            <a:xfrm>
              <a:off x="1250482" y="2673021"/>
              <a:ext cx="468000" cy="468000"/>
              <a:chOff x="1250482" y="2680716"/>
              <a:chExt cx="468000" cy="468000"/>
            </a:xfrm>
          </p:grpSpPr>
          <p:sp>
            <p:nvSpPr>
              <p:cNvPr id="47" name="椭圆 46"/>
              <p:cNvSpPr/>
              <p:nvPr>
                <p:custDataLst>
                  <p:tags r:id="rId3"/>
                </p:custDataLst>
              </p:nvPr>
            </p:nvSpPr>
            <p:spPr>
              <a:xfrm>
                <a:off x="1250482" y="2680716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zh-CN" altLang="en-US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48" name="文本框 8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314403" y="268388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DongTian" panose="02020603050405020304" pitchFamily="18" charset="0"/>
                  </a:rPr>
                  <a:t>1</a:t>
                </a:r>
                <a:endParaRPr lang="zh-CN" altLang="en-US" sz="2400" kern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2419800" y="2821189"/>
            <a:ext cx="7352400" cy="468000"/>
            <a:chOff x="1250482" y="2673021"/>
            <a:chExt cx="7352400" cy="468000"/>
          </a:xfrm>
        </p:grpSpPr>
        <p:sp>
          <p:nvSpPr>
            <p:cNvPr id="50" name="矩形 49"/>
            <p:cNvSpPr/>
            <p:nvPr>
              <p:custDataLst>
                <p:tags r:id="rId5"/>
              </p:custDataLst>
            </p:nvPr>
          </p:nvSpPr>
          <p:spPr>
            <a:xfrm>
              <a:off x="1402882" y="2673021"/>
              <a:ext cx="7200000" cy="468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51" name="文本框 91"/>
            <p:cNvSpPr txBox="1"/>
            <p:nvPr>
              <p:custDataLst>
                <p:tags r:id="rId6"/>
              </p:custDataLst>
            </p:nvPr>
          </p:nvSpPr>
          <p:spPr>
            <a:xfrm>
              <a:off x="1847528" y="2691578"/>
              <a:ext cx="35702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zh-CN" altLang="en-US" sz="22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+mn-ea"/>
                  <a:sym typeface="+mn-ea"/>
                </a:rPr>
                <a:t>劳逸结合，学会科学用脑。</a:t>
              </a:r>
              <a:endPara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ea"/>
                <a:sym typeface="DongTian" panose="02020603050405020304" pitchFamily="18" charset="0"/>
              </a:endParaRPr>
            </a:p>
          </p:txBody>
        </p:sp>
        <p:grpSp>
          <p:nvGrpSpPr>
            <p:cNvPr id="52" name="组合 92"/>
            <p:cNvGrpSpPr/>
            <p:nvPr/>
          </p:nvGrpSpPr>
          <p:grpSpPr>
            <a:xfrm>
              <a:off x="1250482" y="2673021"/>
              <a:ext cx="468000" cy="468000"/>
              <a:chOff x="1250482" y="2680716"/>
              <a:chExt cx="468000" cy="468000"/>
            </a:xfrm>
          </p:grpSpPr>
          <p:sp>
            <p:nvSpPr>
              <p:cNvPr id="53" name="椭圆 52"/>
              <p:cNvSpPr/>
              <p:nvPr>
                <p:custDataLst>
                  <p:tags r:id="rId7"/>
                </p:custDataLst>
              </p:nvPr>
            </p:nvSpPr>
            <p:spPr>
              <a:xfrm>
                <a:off x="1250482" y="2680716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zh-CN" altLang="en-US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54" name="文本框 94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314403" y="268388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DongTian" panose="02020603050405020304" pitchFamily="18" charset="0"/>
                  </a:rPr>
                  <a:t>2</a:t>
                </a:r>
                <a:endParaRPr lang="zh-CN" altLang="en-US" sz="2400" kern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2419800" y="3439266"/>
            <a:ext cx="7352400" cy="468000"/>
            <a:chOff x="1250482" y="2673021"/>
            <a:chExt cx="7352400" cy="468000"/>
          </a:xfrm>
        </p:grpSpPr>
        <p:sp>
          <p:nvSpPr>
            <p:cNvPr id="56" name="矩形 55"/>
            <p:cNvSpPr/>
            <p:nvPr>
              <p:custDataLst>
                <p:tags r:id="rId9"/>
              </p:custDataLst>
            </p:nvPr>
          </p:nvSpPr>
          <p:spPr>
            <a:xfrm>
              <a:off x="1402882" y="2673021"/>
              <a:ext cx="7200000" cy="468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57" name="文本框 97"/>
            <p:cNvSpPr txBox="1"/>
            <p:nvPr>
              <p:custDataLst>
                <p:tags r:id="rId10"/>
              </p:custDataLst>
            </p:nvPr>
          </p:nvSpPr>
          <p:spPr>
            <a:xfrm>
              <a:off x="1711972" y="2691578"/>
              <a:ext cx="610936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zh-CN" altLang="en-US" sz="22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+mn-ea"/>
                  <a:sym typeface="+mn-ea"/>
                </a:rPr>
                <a:t>“不积跬步，无以至千里”，每天进步一点点。</a:t>
              </a:r>
              <a:endPara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ea"/>
                <a:sym typeface="DongTian" panose="02020603050405020304" pitchFamily="18" charset="0"/>
              </a:endParaRPr>
            </a:p>
          </p:txBody>
        </p:sp>
        <p:grpSp>
          <p:nvGrpSpPr>
            <p:cNvPr id="58" name="组合 98"/>
            <p:cNvGrpSpPr/>
            <p:nvPr/>
          </p:nvGrpSpPr>
          <p:grpSpPr>
            <a:xfrm>
              <a:off x="1250482" y="2673021"/>
              <a:ext cx="468000" cy="468000"/>
              <a:chOff x="1250482" y="2680716"/>
              <a:chExt cx="468000" cy="468000"/>
            </a:xfrm>
          </p:grpSpPr>
          <p:sp>
            <p:nvSpPr>
              <p:cNvPr id="59" name="椭圆 58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50482" y="2680716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zh-CN" altLang="en-US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60" name="文本框 101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314403" y="268388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DongTian" panose="02020603050405020304" pitchFamily="18" charset="0"/>
                  </a:rPr>
                  <a:t>3</a:t>
                </a:r>
                <a:endParaRPr lang="zh-CN" altLang="en-US" sz="2400" kern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2419800" y="4057343"/>
            <a:ext cx="7352400" cy="468000"/>
            <a:chOff x="1250482" y="2673021"/>
            <a:chExt cx="7352400" cy="468000"/>
          </a:xfrm>
        </p:grpSpPr>
        <p:sp>
          <p:nvSpPr>
            <p:cNvPr id="62" name="矩形 61"/>
            <p:cNvSpPr/>
            <p:nvPr>
              <p:custDataLst>
                <p:tags r:id="rId13"/>
              </p:custDataLst>
            </p:nvPr>
          </p:nvSpPr>
          <p:spPr>
            <a:xfrm>
              <a:off x="1402882" y="2673021"/>
              <a:ext cx="7200000" cy="468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63" name="文本框 105"/>
            <p:cNvSpPr txBox="1"/>
            <p:nvPr>
              <p:custDataLst>
                <p:tags r:id="rId14"/>
              </p:custDataLst>
            </p:nvPr>
          </p:nvSpPr>
          <p:spPr>
            <a:xfrm>
              <a:off x="1711972" y="2691578"/>
              <a:ext cx="610936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zh-CN" altLang="en-US" sz="22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+mn-ea"/>
                  <a:sym typeface="+mn-ea"/>
                </a:rPr>
                <a:t>“学而不思则罔，思而不学则殆”，学思并进。</a:t>
              </a:r>
              <a:endPara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ea"/>
                <a:sym typeface="DongTian" panose="02020603050405020304" pitchFamily="18" charset="0"/>
              </a:endParaRPr>
            </a:p>
          </p:txBody>
        </p:sp>
        <p:grpSp>
          <p:nvGrpSpPr>
            <p:cNvPr id="64" name="组合 106"/>
            <p:cNvGrpSpPr/>
            <p:nvPr/>
          </p:nvGrpSpPr>
          <p:grpSpPr>
            <a:xfrm>
              <a:off x="1250482" y="2673021"/>
              <a:ext cx="468000" cy="468000"/>
              <a:chOff x="1250482" y="2680716"/>
              <a:chExt cx="468000" cy="468000"/>
            </a:xfrm>
          </p:grpSpPr>
          <p:sp>
            <p:nvSpPr>
              <p:cNvPr id="65" name="椭圆 64"/>
              <p:cNvSpPr/>
              <p:nvPr>
                <p:custDataLst>
                  <p:tags r:id="rId15"/>
                </p:custDataLst>
              </p:nvPr>
            </p:nvSpPr>
            <p:spPr>
              <a:xfrm>
                <a:off x="1250482" y="2680716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zh-CN" altLang="en-US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66" name="文本框 108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314403" y="268388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DongTian" panose="02020603050405020304" pitchFamily="18" charset="0"/>
                  </a:rPr>
                  <a:t>4</a:t>
                </a:r>
                <a:endParaRPr lang="zh-CN" altLang="en-US" sz="2400" kern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2419800" y="4675420"/>
            <a:ext cx="7352400" cy="468000"/>
            <a:chOff x="1250482" y="2673021"/>
            <a:chExt cx="7352400" cy="468000"/>
          </a:xfrm>
        </p:grpSpPr>
        <p:sp>
          <p:nvSpPr>
            <p:cNvPr id="68" name="矩形 67"/>
            <p:cNvSpPr/>
            <p:nvPr>
              <p:custDataLst>
                <p:tags r:id="rId17"/>
              </p:custDataLst>
            </p:nvPr>
          </p:nvSpPr>
          <p:spPr>
            <a:xfrm>
              <a:off x="1402882" y="2673021"/>
              <a:ext cx="7200000" cy="468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69" name="文本框 111"/>
            <p:cNvSpPr txBox="1"/>
            <p:nvPr>
              <p:custDataLst>
                <p:tags r:id="rId18"/>
              </p:custDataLst>
            </p:nvPr>
          </p:nvSpPr>
          <p:spPr>
            <a:xfrm>
              <a:off x="1847528" y="2691578"/>
              <a:ext cx="21595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zh-CN" altLang="en-US" sz="22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+mn-ea"/>
                  <a:sym typeface="+mn-ea"/>
                </a:rPr>
                <a:t>珍视团队合作。</a:t>
              </a:r>
              <a:endPara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ea"/>
                <a:sym typeface="DongTian" panose="02020603050405020304" pitchFamily="18" charset="0"/>
              </a:endParaRPr>
            </a:p>
          </p:txBody>
        </p:sp>
        <p:grpSp>
          <p:nvGrpSpPr>
            <p:cNvPr id="70" name="组合 112"/>
            <p:cNvGrpSpPr/>
            <p:nvPr/>
          </p:nvGrpSpPr>
          <p:grpSpPr>
            <a:xfrm>
              <a:off x="1250482" y="2673021"/>
              <a:ext cx="468000" cy="468000"/>
              <a:chOff x="1250482" y="2680716"/>
              <a:chExt cx="468000" cy="468000"/>
            </a:xfrm>
          </p:grpSpPr>
          <p:sp>
            <p:nvSpPr>
              <p:cNvPr id="71" name="椭圆 70"/>
              <p:cNvSpPr/>
              <p:nvPr>
                <p:custDataLst>
                  <p:tags r:id="rId19"/>
                </p:custDataLst>
              </p:nvPr>
            </p:nvSpPr>
            <p:spPr>
              <a:xfrm>
                <a:off x="1250482" y="2680716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zh-CN" altLang="en-US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72" name="文本框 11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314403" y="268388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DongTian" panose="02020603050405020304" pitchFamily="18" charset="0"/>
                  </a:rPr>
                  <a:t>5</a:t>
                </a:r>
                <a:endParaRPr lang="zh-CN" altLang="en-US" sz="2400" kern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872001" y="899795"/>
            <a:ext cx="8616488" cy="2582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　　三、学会规划初中生活</a:t>
            </a:r>
            <a:r>
              <a:rPr kumimoji="1" lang="zh-CN" altLang="en-US" sz="2600" dirty="0">
                <a:latin typeface="黑体" panose="02010609060101010101" pitchFamily="49" charset="-122"/>
                <a:ea typeface="华文楷体" panose="02010600040101010101" pitchFamily="2" charset="-122"/>
              </a:rPr>
              <a:t>　　</a:t>
            </a:r>
            <a:endParaRPr kumimoji="1" lang="en-US" altLang="zh-CN" sz="2600" dirty="0">
              <a:latin typeface="黑体" panose="02010609060101010101" pitchFamily="49" charset="-122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spc="-5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　　3</a:t>
            </a:r>
            <a:r>
              <a:rPr kumimoji="1" lang="en-US" altLang="zh-CN" sz="2600" spc="-5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. </a:t>
            </a:r>
            <a:r>
              <a:rPr kumimoji="1" lang="zh-CN" altLang="en-US" sz="2600" spc="-5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为者常成，行者常至。有了规划，我们更应当持之</a:t>
            </a:r>
            <a:endParaRPr kumimoji="1" lang="en-US" altLang="zh-CN" sz="2600" spc="-50" dirty="0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spc="-5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以恒，向着既定目标前进，将“努力”落实在每一天的具</a:t>
            </a:r>
            <a:endParaRPr kumimoji="1" lang="en-US" altLang="zh-CN" sz="2600" spc="-50" dirty="0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spc="-5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体行动中。</a:t>
            </a:r>
            <a:endParaRPr kumimoji="1" lang="zh-CN" altLang="en-US" sz="2600" spc="-50" dirty="0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72000" y="5595121"/>
            <a:ext cx="6500534" cy="51984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kumimoji="1" lang="zh-CN" altLang="en-US" sz="22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200" spc="-5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2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1</a:t>
            </a:r>
            <a:r>
              <a:rPr kumimoji="1" lang="en-US" altLang="zh-CN" sz="2200" spc="-5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如何让初中生活丰富多彩？说说你的打算。</a:t>
            </a:r>
            <a:endParaRPr kumimoji="1" lang="zh-CN" altLang="en-US" sz="22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72001" y="1980000"/>
            <a:ext cx="8364200" cy="526444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kumimoji="1" lang="zh-CN" altLang="en-US" sz="2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　课间，同学们围坐在教室里，畅想自己的初中生活。</a:t>
            </a:r>
            <a:endParaRPr kumimoji="1" lang="zh-CN" altLang="en-US" sz="22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24237" y="3130996"/>
            <a:ext cx="2943526" cy="253025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357677" y="2719743"/>
            <a:ext cx="2592847" cy="1224000"/>
            <a:chOff x="2745686" y="-1137680"/>
            <a:chExt cx="2592847" cy="1224000"/>
          </a:xfrm>
        </p:grpSpPr>
        <p:sp>
          <p:nvSpPr>
            <p:cNvPr id="45" name="圆角矩形 44"/>
            <p:cNvSpPr/>
            <p:nvPr/>
          </p:nvSpPr>
          <p:spPr bwMode="auto">
            <a:xfrm>
              <a:off x="2745686" y="-1137680"/>
              <a:ext cx="2293750" cy="1224000"/>
            </a:xfrm>
            <a:prstGeom prst="roundRect">
              <a:avLst>
                <a:gd name="adj" fmla="val 9611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47" name="等腰三角形 46"/>
            <p:cNvSpPr/>
            <p:nvPr/>
          </p:nvSpPr>
          <p:spPr bwMode="auto">
            <a:xfrm rot="7493399" flipH="1">
              <a:off x="4812885" y="-820987"/>
              <a:ext cx="331015" cy="72028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2774968" y="-1076272"/>
              <a:ext cx="2325901" cy="106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　　我喜欢打篮球，想在篮球比赛中为咱们班争光。</a:t>
              </a:r>
              <a:endParaRPr kumimoji="1" lang="zh-CN" altLang="en-US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53193" y="3732008"/>
            <a:ext cx="3596168" cy="1661101"/>
            <a:chOff x="2076903" y="7117016"/>
            <a:chExt cx="3004573" cy="1661101"/>
          </a:xfrm>
        </p:grpSpPr>
        <p:sp>
          <p:nvSpPr>
            <p:cNvPr id="49" name="圆角矩形 48"/>
            <p:cNvSpPr/>
            <p:nvPr/>
          </p:nvSpPr>
          <p:spPr bwMode="auto">
            <a:xfrm>
              <a:off x="2076903" y="7554117"/>
              <a:ext cx="3004571" cy="1224000"/>
            </a:xfrm>
            <a:prstGeom prst="roundRect">
              <a:avLst>
                <a:gd name="adj" fmla="val 811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50" name="等腰三角形 49"/>
            <p:cNvSpPr/>
            <p:nvPr/>
          </p:nvSpPr>
          <p:spPr bwMode="auto">
            <a:xfrm rot="12339236" flipH="1" flipV="1">
              <a:off x="4532065" y="7117016"/>
              <a:ext cx="289056" cy="592995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2101368" y="7615525"/>
              <a:ext cx="2980108" cy="106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　　我想参加学校的辩论社。在那里，我既能锻炼自己的表达能力，还能交到志趣相投的朋友。</a:t>
              </a:r>
              <a:endParaRPr kumimoji="1" lang="zh-CN" altLang="en-US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62478" y="2571892"/>
            <a:ext cx="4025956" cy="792000"/>
            <a:chOff x="6873713" y="1541056"/>
            <a:chExt cx="4025956" cy="792000"/>
          </a:xfrm>
        </p:grpSpPr>
        <p:sp>
          <p:nvSpPr>
            <p:cNvPr id="53" name="圆角矩形 52"/>
            <p:cNvSpPr/>
            <p:nvPr/>
          </p:nvSpPr>
          <p:spPr bwMode="auto">
            <a:xfrm flipH="1">
              <a:off x="7167275" y="1541056"/>
              <a:ext cx="3727020" cy="792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54" name="等腰三角形 53"/>
            <p:cNvSpPr/>
            <p:nvPr/>
          </p:nvSpPr>
          <p:spPr bwMode="auto">
            <a:xfrm rot="14413870">
              <a:off x="7068345" y="1640906"/>
              <a:ext cx="331015" cy="7202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 flipH="1">
              <a:off x="7227235" y="1567522"/>
              <a:ext cx="3672434" cy="732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　　我喜欢做实验。我想在学校的科技节上向大家展示我的成果。</a:t>
              </a:r>
              <a:endParaRPr kumimoji="1" lang="zh-CN" altLang="en-US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360880" y="3566711"/>
            <a:ext cx="2686632" cy="1296796"/>
            <a:chOff x="7028109" y="1468260"/>
            <a:chExt cx="2686632" cy="1296796"/>
          </a:xfrm>
        </p:grpSpPr>
        <p:sp>
          <p:nvSpPr>
            <p:cNvPr id="57" name="圆角矩形 56"/>
            <p:cNvSpPr/>
            <p:nvPr/>
          </p:nvSpPr>
          <p:spPr bwMode="auto">
            <a:xfrm flipH="1">
              <a:off x="7220415" y="1541056"/>
              <a:ext cx="2359238" cy="1224000"/>
            </a:xfrm>
            <a:prstGeom prst="roundRect">
              <a:avLst>
                <a:gd name="adj" fmla="val 1277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58" name="等腰三角形 57"/>
            <p:cNvSpPr/>
            <p:nvPr/>
          </p:nvSpPr>
          <p:spPr bwMode="auto">
            <a:xfrm rot="19337498">
              <a:off x="7028109" y="1468260"/>
              <a:ext cx="296889" cy="651609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59" name="矩形 58"/>
            <p:cNvSpPr/>
            <p:nvPr/>
          </p:nvSpPr>
          <p:spPr bwMode="auto">
            <a:xfrm flipH="1">
              <a:off x="7266542" y="1620378"/>
              <a:ext cx="2448199" cy="106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　　我的兴趣比较广</a:t>
              </a:r>
              <a:endParaRPr kumimoji="1" lang="en-US" altLang="zh-CN" dirty="0">
                <a:latin typeface="黑体" panose="02010609060101010101" pitchFamily="49" charset="-122"/>
                <a:ea typeface="华文楷体" panose="02010600040101010101" pitchFamily="2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泛，但还没有发现自</a:t>
              </a:r>
              <a:endParaRPr kumimoji="1" lang="en-US" altLang="zh-CN" dirty="0">
                <a:latin typeface="黑体" panose="02010609060101010101" pitchFamily="49" charset="-122"/>
                <a:ea typeface="华文楷体" panose="02010600040101010101" pitchFamily="2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己最擅长的是什么。</a:t>
              </a:r>
              <a:endParaRPr kumimoji="1" lang="zh-CN" altLang="en-US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z="3000" dirty="0"/>
              <a:t>新课导入</a:t>
            </a:r>
            <a:endParaRPr lang="zh-CN" altLang="en-US" sz="3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左大括号 48"/>
          <p:cNvSpPr/>
          <p:nvPr/>
        </p:nvSpPr>
        <p:spPr>
          <a:xfrm>
            <a:off x="4362533" y="2379681"/>
            <a:ext cx="360315" cy="1898676"/>
          </a:xfrm>
          <a:prstGeom prst="leftBrace">
            <a:avLst>
              <a:gd name="adj1" fmla="val 0"/>
              <a:gd name="adj2" fmla="val 50000"/>
            </a:avLst>
          </a:prstGeom>
          <a:noFill/>
          <a:ln w="22225" cap="flat" cmpd="sng" algn="ctr">
            <a:solidFill>
              <a:schemeClr val="tx2"/>
            </a:solidFill>
            <a:prstDash val="solid"/>
          </a:ln>
          <a:effectLst/>
        </p:spPr>
        <p:txBody>
          <a:bodyPr anchor="ctr"/>
          <a:lstStyle/>
          <a:p>
            <a:pPr algn="ctr" defTabSz="1219200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 dirty="0">
              <a:ln>
                <a:solidFill>
                  <a:srgbClr val="FEA402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左大括号 29"/>
          <p:cNvSpPr/>
          <p:nvPr>
            <p:custDataLst>
              <p:tags r:id="rId1"/>
            </p:custDataLst>
          </p:nvPr>
        </p:nvSpPr>
        <p:spPr>
          <a:xfrm>
            <a:off x="6631261" y="3308111"/>
            <a:ext cx="360315" cy="1886823"/>
          </a:xfrm>
          <a:prstGeom prst="leftBrace">
            <a:avLst>
              <a:gd name="adj1" fmla="val 0"/>
              <a:gd name="adj2" fmla="val 50000"/>
            </a:avLst>
          </a:prstGeom>
          <a:noFill/>
          <a:ln w="22225" cap="flat" cmpd="sng" algn="ctr">
            <a:solidFill>
              <a:schemeClr val="tx2"/>
            </a:solidFill>
            <a:prstDash val="solid"/>
          </a:ln>
          <a:effectLst/>
        </p:spPr>
        <p:txBody>
          <a:bodyPr anchor="ctr"/>
          <a:lstStyle/>
          <a:p>
            <a:pPr algn="ctr" defTabSz="1219200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 dirty="0">
              <a:ln>
                <a:solidFill>
                  <a:srgbClr val="FEA402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79576" y="3004875"/>
            <a:ext cx="2082957" cy="648000"/>
            <a:chOff x="1474662" y="2625714"/>
            <a:chExt cx="2082957" cy="648000"/>
          </a:xfrm>
        </p:grpSpPr>
        <p:sp>
          <p:nvSpPr>
            <p:cNvPr id="51" name="圆角矩形 50"/>
            <p:cNvSpPr/>
            <p:nvPr/>
          </p:nvSpPr>
          <p:spPr>
            <a:xfrm>
              <a:off x="1474662" y="2625714"/>
              <a:ext cx="2082957" cy="6480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zh-CN" altLang="en-US" sz="2400" noProof="1">
                <a:solidFill>
                  <a:schemeClr val="dk1"/>
                </a:solidFill>
                <a:latin typeface="黑体" panose="02010609060101010101" pitchFamily="49" charset="-122"/>
                <a:ea typeface="华文楷体" panose="02010600040101010101" pitchFamily="2" charset="-122"/>
              </a:endParaRPr>
            </a:p>
          </p:txBody>
        </p:sp>
        <p:sp>
          <p:nvSpPr>
            <p:cNvPr id="52" name="矩形 32"/>
            <p:cNvSpPr>
              <a:spLocks noChangeArrowheads="1"/>
            </p:cNvSpPr>
            <p:nvPr/>
          </p:nvSpPr>
          <p:spPr bwMode="auto">
            <a:xfrm>
              <a:off x="1500478" y="2681949"/>
              <a:ext cx="2031325" cy="5104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规划初中生活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01310" y="3923387"/>
            <a:ext cx="1944000" cy="648000"/>
            <a:chOff x="4478888" y="3585212"/>
            <a:chExt cx="1944000" cy="648000"/>
          </a:xfrm>
        </p:grpSpPr>
        <p:sp>
          <p:nvSpPr>
            <p:cNvPr id="44" name="圆角矩形 43"/>
            <p:cNvSpPr/>
            <p:nvPr>
              <p:custDataLst>
                <p:tags r:id="rId2"/>
              </p:custDataLst>
            </p:nvPr>
          </p:nvSpPr>
          <p:spPr>
            <a:xfrm>
              <a:off x="4478888" y="3585212"/>
              <a:ext cx="1944000" cy="648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zh-CN" altLang="en-US" sz="2400" noProof="1">
                <a:solidFill>
                  <a:schemeClr val="dk1"/>
                </a:solidFill>
                <a:latin typeface="黑体" panose="02010609060101010101" pitchFamily="49" charset="-122"/>
                <a:ea typeface="华文楷体" panose="02010600040101010101" pitchFamily="2" charset="-122"/>
              </a:endParaRPr>
            </a:p>
          </p:txBody>
        </p:sp>
        <p:sp>
          <p:nvSpPr>
            <p:cNvPr id="60" name="矩形 3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43002" y="3678380"/>
              <a:ext cx="141577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学会规划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01310" y="2087577"/>
            <a:ext cx="1944000" cy="648000"/>
            <a:chOff x="4478888" y="1749402"/>
            <a:chExt cx="1944000" cy="648000"/>
          </a:xfrm>
        </p:grpSpPr>
        <p:sp>
          <p:nvSpPr>
            <p:cNvPr id="47" name="圆角矩形 46"/>
            <p:cNvSpPr/>
            <p:nvPr>
              <p:custDataLst>
                <p:tags r:id="rId4"/>
              </p:custDataLst>
            </p:nvPr>
          </p:nvSpPr>
          <p:spPr>
            <a:xfrm>
              <a:off x="4478888" y="1749402"/>
              <a:ext cx="1944000" cy="648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zh-CN" altLang="en-US" sz="2400" noProof="1">
                <a:solidFill>
                  <a:schemeClr val="dk1"/>
                </a:solidFill>
                <a:latin typeface="黑体" panose="02010609060101010101" pitchFamily="49" charset="-122"/>
                <a:ea typeface="华文楷体" panose="02010600040101010101" pitchFamily="2" charset="-122"/>
              </a:endParaRPr>
            </a:p>
          </p:txBody>
        </p:sp>
        <p:sp>
          <p:nvSpPr>
            <p:cNvPr id="61" name="矩形 3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43002" y="1842570"/>
              <a:ext cx="141577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认识规划</a:t>
              </a:r>
              <a:endPara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01310" y="3005177"/>
            <a:ext cx="1944000" cy="648000"/>
            <a:chOff x="4478888" y="2667002"/>
            <a:chExt cx="1944000" cy="648000"/>
          </a:xfrm>
        </p:grpSpPr>
        <p:sp>
          <p:nvSpPr>
            <p:cNvPr id="3" name="圆角矩形 2"/>
            <p:cNvSpPr/>
            <p:nvPr>
              <p:custDataLst>
                <p:tags r:id="rId6"/>
              </p:custDataLst>
            </p:nvPr>
          </p:nvSpPr>
          <p:spPr>
            <a:xfrm>
              <a:off x="4478888" y="2667002"/>
              <a:ext cx="1944000" cy="648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zh-CN" altLang="en-US" sz="2400" noProof="1">
                <a:solidFill>
                  <a:schemeClr val="dk1"/>
                </a:solidFill>
                <a:latin typeface="黑体" panose="02010609060101010101" pitchFamily="49" charset="-122"/>
                <a:ea typeface="华文楷体" panose="02010600040101010101" pitchFamily="2" charset="-122"/>
              </a:endParaRPr>
            </a:p>
          </p:txBody>
        </p:sp>
        <p:sp>
          <p:nvSpPr>
            <p:cNvPr id="62" name="矩形 3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589114" y="2760170"/>
              <a:ext cx="172354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规划很重要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959930" y="3819292"/>
            <a:ext cx="3103685" cy="647700"/>
            <a:chOff x="6737508" y="3565525"/>
            <a:chExt cx="3103685" cy="647700"/>
          </a:xfrm>
        </p:grpSpPr>
        <p:sp>
          <p:nvSpPr>
            <p:cNvPr id="31" name="圆角矩形 30"/>
            <p:cNvSpPr/>
            <p:nvPr>
              <p:custDataLst>
                <p:tags r:id="rId8"/>
              </p:custDataLst>
            </p:nvPr>
          </p:nvSpPr>
          <p:spPr>
            <a:xfrm>
              <a:off x="6737508" y="3565525"/>
              <a:ext cx="3103685" cy="6477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zh-CN" altLang="en-US" sz="2400" noProof="1">
                <a:solidFill>
                  <a:schemeClr val="dk1"/>
                </a:solidFill>
                <a:latin typeface="黑体" panose="02010609060101010101" pitchFamily="49" charset="-122"/>
                <a:ea typeface="华文楷体" panose="02010600040101010101" pitchFamily="2" charset="-122"/>
              </a:endParaRPr>
            </a:p>
          </p:txBody>
        </p:sp>
        <p:sp>
          <p:nvSpPr>
            <p:cNvPr id="63" name="矩形 3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68723" y="3646719"/>
              <a:ext cx="307247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还应当制订行动方案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77096" y="2979187"/>
            <a:ext cx="3078145" cy="647700"/>
            <a:chOff x="6754674" y="2725420"/>
            <a:chExt cx="3078145" cy="647700"/>
          </a:xfrm>
        </p:grpSpPr>
        <p:sp>
          <p:nvSpPr>
            <p:cNvPr id="38" name="圆角矩形 37"/>
            <p:cNvSpPr/>
            <p:nvPr>
              <p:custDataLst>
                <p:tags r:id="rId10"/>
              </p:custDataLst>
            </p:nvPr>
          </p:nvSpPr>
          <p:spPr>
            <a:xfrm>
              <a:off x="6754674" y="2725420"/>
              <a:ext cx="3078145" cy="6477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zh-CN" altLang="en-US" sz="2400" noProof="1">
                <a:solidFill>
                  <a:schemeClr val="dk1"/>
                </a:solidFill>
                <a:latin typeface="黑体" panose="02010609060101010101" pitchFamily="49" charset="-122"/>
                <a:ea typeface="华文楷体" panose="02010600040101010101" pitchFamily="2" charset="-122"/>
              </a:endParaRPr>
            </a:p>
          </p:txBody>
        </p:sp>
        <p:sp>
          <p:nvSpPr>
            <p:cNvPr id="64" name="矩形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68723" y="2806662"/>
              <a:ext cx="306409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先确定个人发展目标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59931" y="4675686"/>
            <a:ext cx="3111022" cy="1003080"/>
            <a:chOff x="6737509" y="4421919"/>
            <a:chExt cx="3111022" cy="1003080"/>
          </a:xfrm>
        </p:grpSpPr>
        <p:sp>
          <p:nvSpPr>
            <p:cNvPr id="41" name="圆角矩形 40"/>
            <p:cNvSpPr/>
            <p:nvPr>
              <p:custDataLst>
                <p:tags r:id="rId12"/>
              </p:custDataLst>
            </p:nvPr>
          </p:nvSpPr>
          <p:spPr>
            <a:xfrm>
              <a:off x="6737509" y="4421919"/>
              <a:ext cx="3111022" cy="99441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zh-CN" altLang="en-US" sz="2400" noProof="1">
                <a:solidFill>
                  <a:schemeClr val="dk1"/>
                </a:solidFill>
                <a:latin typeface="黑体" panose="02010609060101010101" pitchFamily="49" charset="-122"/>
                <a:ea typeface="华文楷体" panose="02010600040101010101" pitchFamily="2" charset="-122"/>
              </a:endParaRPr>
            </a:p>
          </p:txBody>
        </p:sp>
        <p:sp>
          <p:nvSpPr>
            <p:cNvPr id="65" name="矩形 3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768724" y="4446270"/>
              <a:ext cx="3064096" cy="9787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持之以恒，向着既定</a:t>
              </a:r>
              <a:endPara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目标前进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32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tabLst>
                <a:tab pos="1343025" algn="l"/>
              </a:tabLst>
            </a:pPr>
            <a:r>
              <a:rPr lang="zh-CN" altLang="en-US" sz="3000" dirty="0"/>
              <a:t>课堂小结</a:t>
            </a:r>
            <a:endParaRPr lang="zh-CN" altLang="en-US" sz="3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11"/>
          <p:cNvSpPr txBox="1">
            <a:spLocks noChangeArrowheads="1"/>
          </p:cNvSpPr>
          <p:nvPr/>
        </p:nvSpPr>
        <p:spPr bwMode="auto">
          <a:xfrm>
            <a:off x="1872000" y="1980000"/>
            <a:ext cx="8976528" cy="39333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初中生活已经开启，在规划我们的初中生活时，正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确的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是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一切听从父母的安排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随遇而安，接受命运的安排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只要能提高成绩，其他问题均可忽略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结合社会需要和自身条件，设定合理的发展目标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070523" y="2762475"/>
            <a:ext cx="936103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600" dirty="0">
                <a:solidFill>
                  <a:srgbClr val="CC33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D</a:t>
            </a:r>
            <a:endParaRPr lang="zh-CN" altLang="en-US" sz="2600" dirty="0">
              <a:solidFill>
                <a:srgbClr val="CC33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13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tabLst>
                <a:tab pos="1343025" algn="l"/>
              </a:tabLst>
            </a:pPr>
            <a:r>
              <a:rPr lang="zh-CN" altLang="en-US" sz="3000" dirty="0"/>
              <a:t>课堂练习</a:t>
            </a:r>
            <a:endParaRPr lang="zh-CN" altLang="en-US" sz="3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872001" y="900000"/>
            <a:ext cx="8904520" cy="39333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《荀子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·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劝学》：“不积跬步，无以至千里；不积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小流，无以成江海。”这句话给我们的启示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是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行动比目标更重要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目标一旦确定就不能调整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没有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目标，成功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就无从谈起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要善于分解目标，一步一步地实现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8821638" y="1676808"/>
            <a:ext cx="653965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600" dirty="0">
                <a:solidFill>
                  <a:srgbClr val="CC33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D</a:t>
            </a:r>
            <a:endParaRPr lang="zh-CN" altLang="en-US" sz="2600" dirty="0">
              <a:solidFill>
                <a:srgbClr val="CC33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872001" y="900000"/>
            <a:ext cx="8904520" cy="4573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在学校，一些学生为了维护自己在老师或同学眼中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的形象，用“装忙”表现自己学习很努力；还有一些学生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则是“盲目的忙”，忙碌但没有效率，这两类人被称为学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校里的“假忙族”。避免成为“假忙族”，需要</a:t>
            </a:r>
            <a:r>
              <a:rPr lang="zh-CN" altLang="en-US" sz="2600" spc="-5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我们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①有效利用零星时间　　　　 ②确立合理发展目标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③合理安排学习计划　　　　 ④务必注意劳逸结合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A. 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①②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　  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B. 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①④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　 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C. 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②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③　　　 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D. 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③④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6" name="矩形 95"/>
          <p:cNvSpPr>
            <a:spLocks noChangeArrowheads="1"/>
          </p:cNvSpPr>
          <p:nvPr/>
        </p:nvSpPr>
        <p:spPr bwMode="auto">
          <a:xfrm>
            <a:off x="9661351" y="2956560"/>
            <a:ext cx="653965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600" dirty="0">
                <a:solidFill>
                  <a:srgbClr val="CC33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C</a:t>
            </a:r>
            <a:endParaRPr lang="zh-CN" altLang="en-US" sz="2600" dirty="0">
              <a:solidFill>
                <a:srgbClr val="CC33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72000" y="900000"/>
            <a:ext cx="8950446" cy="732526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lvl="0">
              <a:lnSpc>
                <a:spcPct val="160000"/>
              </a:lnSpc>
              <a:defRPr/>
            </a:pPr>
            <a:r>
              <a:rPr kumimoji="1" lang="zh-CN" altLang="en-US" sz="26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下图《时间去哪儿了》启示我们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要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1" lang="en-US" altLang="zh-CN" sz="2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96" name="矩形 95"/>
          <p:cNvSpPr>
            <a:spLocks noChangeArrowheads="1"/>
          </p:cNvSpPr>
          <p:nvPr/>
        </p:nvSpPr>
        <p:spPr bwMode="auto">
          <a:xfrm>
            <a:off x="8173566" y="1044812"/>
            <a:ext cx="653965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600" dirty="0">
                <a:solidFill>
                  <a:srgbClr val="CC33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A</a:t>
            </a:r>
            <a:endParaRPr lang="zh-CN" altLang="en-US" sz="2600" dirty="0">
              <a:solidFill>
                <a:srgbClr val="CC33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72001" y="4960355"/>
            <a:ext cx="8364200" cy="99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lnSpc>
                <a:spcPct val="140000"/>
              </a:lnSpc>
              <a:buClrTx/>
              <a:buSzTx/>
              <a:buNone/>
              <a:defRPr/>
            </a:pPr>
            <a:r>
              <a:rPr lang="zh-CN" altLang="en-US" sz="22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A</a:t>
            </a:r>
            <a:r>
              <a:rPr lang="en-US" altLang="zh-CN" sz="22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2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科学规划，合理安排时间　　B</a:t>
            </a:r>
            <a:r>
              <a:rPr lang="en-US" altLang="zh-CN" sz="22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sz="22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树立目标，掌握科学方法</a:t>
            </a:r>
            <a:endParaRPr lang="zh-CN" altLang="en-US" sz="22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l" defTabSz="914400">
              <a:lnSpc>
                <a:spcPct val="140000"/>
              </a:lnSpc>
              <a:buClrTx/>
              <a:buSzTx/>
              <a:buNone/>
              <a:defRPr/>
            </a:pPr>
            <a:r>
              <a:rPr lang="zh-CN" altLang="en-US" sz="22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C</a:t>
            </a:r>
            <a:r>
              <a:rPr lang="en-US" altLang="zh-CN" sz="22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2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多花时间，做到持之以恒　　D</a:t>
            </a:r>
            <a:r>
              <a:rPr lang="en-US" altLang="zh-CN" sz="22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2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模仿他人，制订行动方案</a:t>
            </a:r>
            <a:endParaRPr lang="zh-CN" altLang="en-US" sz="22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515984" y="1791941"/>
            <a:ext cx="7160032" cy="3168414"/>
            <a:chOff x="2341554" y="1721724"/>
            <a:chExt cx="7508892" cy="332278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41554" y="1721724"/>
              <a:ext cx="7508892" cy="287377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080319" y="4400498"/>
              <a:ext cx="2202089" cy="644015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时间去哪儿了</a:t>
              </a:r>
              <a:endParaRPr lang="zh-CN" altLang="en-US" sz="2200" dirty="0">
                <a:latin typeface="Times New Roman" panose="02020603050405020304" pitchFamily="18" charset="0"/>
                <a:ea typeface="华文楷体" panose="02010600040101010101" pitchFamily="2" charset="-122"/>
                <a:cs typeface="+mj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872001" y="900000"/>
            <a:ext cx="8688496" cy="4573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习近平总书记曾经在新年贺词中指出：“路虽远，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行则将至；事虽难，做则必成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……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以奋斗姿态激扬青春，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不负时代，不负华年。”这启示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我们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A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目标一旦确定就无法改变	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B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将努力落实在具体行动中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C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有了规划，梦想定能实现	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D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只要努力，就一定能成功　　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6" name="矩形 95"/>
          <p:cNvSpPr>
            <a:spLocks noChangeArrowheads="1"/>
          </p:cNvSpPr>
          <p:nvPr/>
        </p:nvSpPr>
        <p:spPr bwMode="auto">
          <a:xfrm>
            <a:off x="7515969" y="2324841"/>
            <a:ext cx="648072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600" dirty="0">
                <a:solidFill>
                  <a:srgbClr val="CC33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B</a:t>
            </a:r>
            <a:endParaRPr lang="zh-CN" altLang="en-US" sz="2600" dirty="0">
              <a:solidFill>
                <a:srgbClr val="CC33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1872000" y="1980000"/>
            <a:ext cx="8616488" cy="32932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　　</a:t>
            </a:r>
            <a:r>
              <a:rPr kumimoji="1" lang="zh-CN" altLang="en-US" sz="2600" spc="13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随着初中生活的开启，一片崭新的天地展现在我们</a:t>
            </a:r>
            <a:endParaRPr kumimoji="1" lang="en-US" altLang="zh-CN" sz="2600" spc="130" dirty="0">
              <a:latin typeface="华文楷体" panose="02010600040101010101" pitchFamily="2" charset="-122"/>
              <a:ea typeface="华文楷体" panose="02010600040101010101" pitchFamily="2" charset="-122"/>
              <a:cs typeface="楷体" panose="02010609060101010101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面前……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cs typeface="楷体" panose="02010609060101010101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　　</a:t>
            </a:r>
            <a:r>
              <a:rPr kumimoji="1"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从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品德发展、学业发展、身心发展、审美素养、</a:t>
            </a:r>
            <a:r>
              <a:rPr kumimoji="1"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劳动与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社会实践等方面描绘自己初中阶段的成长愿景，设计</a:t>
            </a:r>
            <a:r>
              <a:rPr kumimoji="1"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并完成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初中生活规划书。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cs typeface="楷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10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z="3000" dirty="0"/>
              <a:t>课后任务</a:t>
            </a:r>
            <a:endParaRPr lang="zh-CN" altLang="en-US" sz="3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10346" y="1944000"/>
            <a:ext cx="7571304" cy="163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第一单元　少年有梦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第一课　开启初中生活（规划初中生活）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7665" y="4068000"/>
            <a:ext cx="10556671" cy="57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制作单位：</a:t>
            </a:r>
            <a:r>
              <a:rPr lang="zh-C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人民教育出版社</a:t>
            </a:r>
            <a:endParaRPr lang="zh-CN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872000" y="5040000"/>
            <a:ext cx="8988394" cy="65757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2</a:t>
            </a:r>
            <a:r>
              <a:rPr kumimoji="1" lang="en-US" altLang="zh-CN" sz="2600" spc="-5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spc="-1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总结：同学们是从哪些方面畅想自己的初中生活的？</a:t>
            </a:r>
            <a:endParaRPr kumimoji="1" lang="zh-CN" altLang="en-US" sz="2600" spc="-1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872001" y="900000"/>
            <a:ext cx="8616488" cy="663405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lvl="0">
              <a:lnSpc>
                <a:spcPct val="160000"/>
              </a:lnSpc>
            </a:pPr>
            <a:r>
              <a:rPr kumimoji="1" lang="zh-CN" altLang="en-US" sz="26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　课间，同学们围坐在教室里，畅想自己的初中生活。</a:t>
            </a:r>
            <a:endParaRPr kumimoji="1" lang="zh-CN" altLang="en-US" sz="26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24237" y="2475936"/>
            <a:ext cx="2943526" cy="2530252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2357677" y="2064683"/>
            <a:ext cx="2592847" cy="1224000"/>
            <a:chOff x="2745686" y="-1137680"/>
            <a:chExt cx="2592847" cy="1224000"/>
          </a:xfrm>
        </p:grpSpPr>
        <p:sp>
          <p:nvSpPr>
            <p:cNvPr id="62" name="圆角矩形 44"/>
            <p:cNvSpPr/>
            <p:nvPr/>
          </p:nvSpPr>
          <p:spPr bwMode="auto">
            <a:xfrm>
              <a:off x="2745686" y="-1137680"/>
              <a:ext cx="2293750" cy="1224000"/>
            </a:xfrm>
            <a:prstGeom prst="roundRect">
              <a:avLst>
                <a:gd name="adj" fmla="val 9611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63" name="等腰三角形 62"/>
            <p:cNvSpPr/>
            <p:nvPr/>
          </p:nvSpPr>
          <p:spPr bwMode="auto">
            <a:xfrm rot="7493399" flipH="1">
              <a:off x="4812885" y="-820987"/>
              <a:ext cx="331015" cy="72028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2774968" y="-1076272"/>
              <a:ext cx="2325901" cy="106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　　我喜欢打篮球，想在篮球比赛中为咱们班争光。</a:t>
              </a:r>
              <a:endParaRPr kumimoji="1" lang="zh-CN" altLang="en-US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153193" y="3076948"/>
            <a:ext cx="3596168" cy="1661101"/>
            <a:chOff x="2076903" y="7117016"/>
            <a:chExt cx="3004573" cy="1661101"/>
          </a:xfrm>
        </p:grpSpPr>
        <p:sp>
          <p:nvSpPr>
            <p:cNvPr id="70" name="圆角矩形 48"/>
            <p:cNvSpPr/>
            <p:nvPr/>
          </p:nvSpPr>
          <p:spPr bwMode="auto">
            <a:xfrm>
              <a:off x="2076903" y="7554117"/>
              <a:ext cx="3004571" cy="1224000"/>
            </a:xfrm>
            <a:prstGeom prst="roundRect">
              <a:avLst>
                <a:gd name="adj" fmla="val 811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71" name="等腰三角形 70"/>
            <p:cNvSpPr/>
            <p:nvPr/>
          </p:nvSpPr>
          <p:spPr bwMode="auto">
            <a:xfrm rot="12339236" flipH="1" flipV="1">
              <a:off x="4532065" y="7117016"/>
              <a:ext cx="289056" cy="592995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72" name="矩形 71"/>
            <p:cNvSpPr/>
            <p:nvPr/>
          </p:nvSpPr>
          <p:spPr bwMode="auto">
            <a:xfrm>
              <a:off x="2101368" y="7615525"/>
              <a:ext cx="2980108" cy="106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　　我想参加学校的辩论社。在那里，我既能锻炼自己的表达能力，还能交到志趣相投的朋友。</a:t>
              </a:r>
              <a:endParaRPr kumimoji="1" lang="zh-CN" altLang="en-US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162478" y="1916832"/>
            <a:ext cx="4025956" cy="792000"/>
            <a:chOff x="6873713" y="1541056"/>
            <a:chExt cx="4025956" cy="792000"/>
          </a:xfrm>
        </p:grpSpPr>
        <p:sp>
          <p:nvSpPr>
            <p:cNvPr id="74" name="圆角矩形 52"/>
            <p:cNvSpPr/>
            <p:nvPr/>
          </p:nvSpPr>
          <p:spPr bwMode="auto">
            <a:xfrm flipH="1">
              <a:off x="7167275" y="1541056"/>
              <a:ext cx="3727020" cy="792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75" name="等腰三角形 74"/>
            <p:cNvSpPr/>
            <p:nvPr/>
          </p:nvSpPr>
          <p:spPr bwMode="auto">
            <a:xfrm rot="14413870">
              <a:off x="7068345" y="1640906"/>
              <a:ext cx="331015" cy="7202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 flipH="1">
              <a:off x="7227235" y="1567522"/>
              <a:ext cx="3672434" cy="732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　　我喜欢做实验。我想在学校的科技节上向大家展示我的成果。</a:t>
              </a:r>
              <a:endParaRPr kumimoji="1" lang="zh-CN" altLang="en-US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360880" y="2911651"/>
            <a:ext cx="2686632" cy="1296796"/>
            <a:chOff x="7028109" y="1468260"/>
            <a:chExt cx="2686632" cy="1296796"/>
          </a:xfrm>
        </p:grpSpPr>
        <p:sp>
          <p:nvSpPr>
            <p:cNvPr id="78" name="圆角矩形 56"/>
            <p:cNvSpPr/>
            <p:nvPr/>
          </p:nvSpPr>
          <p:spPr bwMode="auto">
            <a:xfrm flipH="1">
              <a:off x="7220415" y="1541056"/>
              <a:ext cx="2359238" cy="1224000"/>
            </a:xfrm>
            <a:prstGeom prst="roundRect">
              <a:avLst>
                <a:gd name="adj" fmla="val 1277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79" name="等腰三角形 78"/>
            <p:cNvSpPr/>
            <p:nvPr/>
          </p:nvSpPr>
          <p:spPr bwMode="auto">
            <a:xfrm rot="19337498">
              <a:off x="7028109" y="1468260"/>
              <a:ext cx="296889" cy="651609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80" name="矩形 79"/>
            <p:cNvSpPr/>
            <p:nvPr/>
          </p:nvSpPr>
          <p:spPr bwMode="auto">
            <a:xfrm flipH="1">
              <a:off x="7266542" y="1620378"/>
              <a:ext cx="2448199" cy="106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　　我的兴趣比较广</a:t>
              </a:r>
              <a:endParaRPr kumimoji="1" lang="en-US" altLang="zh-CN" dirty="0">
                <a:latin typeface="黑体" panose="02010609060101010101" pitchFamily="49" charset="-122"/>
                <a:ea typeface="华文楷体" panose="02010600040101010101" pitchFamily="2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泛，但还没有发现自</a:t>
              </a:r>
              <a:endParaRPr kumimoji="1" lang="en-US" altLang="zh-CN" dirty="0">
                <a:latin typeface="黑体" panose="02010609060101010101" pitchFamily="49" charset="-122"/>
                <a:ea typeface="华文楷体" panose="02010600040101010101" pitchFamily="2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己最擅长的是什么。</a:t>
              </a:r>
              <a:endParaRPr kumimoji="1" lang="zh-CN" altLang="en-US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57"/>
          <p:cNvSpPr txBox="1"/>
          <p:nvPr/>
        </p:nvSpPr>
        <p:spPr>
          <a:xfrm>
            <a:off x="1872000" y="1980000"/>
            <a:ext cx="8988394" cy="65757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2</a:t>
            </a:r>
            <a:r>
              <a:rPr kumimoji="1" lang="en-US" altLang="zh-CN" sz="2600" spc="-5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spc="-1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总结：同学们是从哪些方面畅想自己的初中生活的？</a:t>
            </a:r>
            <a:endParaRPr kumimoji="1" lang="zh-CN" altLang="en-US" sz="2600" spc="-1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92574" y="3068960"/>
            <a:ext cx="1415810" cy="576000"/>
            <a:chOff x="2084515" y="1853529"/>
            <a:chExt cx="1415810" cy="576000"/>
          </a:xfrm>
        </p:grpSpPr>
        <p:sp>
          <p:nvSpPr>
            <p:cNvPr id="60" name="圆角矩形 59"/>
            <p:cNvSpPr/>
            <p:nvPr/>
          </p:nvSpPr>
          <p:spPr>
            <a:xfrm>
              <a:off x="2084515" y="1853529"/>
              <a:ext cx="141581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2084515" y="1890265"/>
              <a:ext cx="1415809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学业发展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500613" y="3068960"/>
            <a:ext cx="1415810" cy="576000"/>
            <a:chOff x="2084515" y="1853529"/>
            <a:chExt cx="1415810" cy="576000"/>
          </a:xfrm>
        </p:grpSpPr>
        <p:sp>
          <p:nvSpPr>
            <p:cNvPr id="96" name="圆角矩形 95"/>
            <p:cNvSpPr/>
            <p:nvPr/>
          </p:nvSpPr>
          <p:spPr>
            <a:xfrm>
              <a:off x="2084515" y="1853529"/>
              <a:ext cx="141581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2084515" y="1890265"/>
              <a:ext cx="1415809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品德发展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308652" y="3068960"/>
            <a:ext cx="1415810" cy="576000"/>
            <a:chOff x="2084515" y="1853529"/>
            <a:chExt cx="1415810" cy="576000"/>
          </a:xfrm>
        </p:grpSpPr>
        <p:sp>
          <p:nvSpPr>
            <p:cNvPr id="99" name="圆角矩形 98"/>
            <p:cNvSpPr/>
            <p:nvPr/>
          </p:nvSpPr>
          <p:spPr>
            <a:xfrm>
              <a:off x="2084515" y="1853529"/>
              <a:ext cx="141581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2084515" y="1890265"/>
              <a:ext cx="1415809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身心健康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8116691" y="3068960"/>
            <a:ext cx="1415810" cy="576000"/>
            <a:chOff x="2084515" y="1853529"/>
            <a:chExt cx="1415810" cy="576000"/>
          </a:xfrm>
        </p:grpSpPr>
        <p:sp>
          <p:nvSpPr>
            <p:cNvPr id="102" name="圆角矩形 101"/>
            <p:cNvSpPr/>
            <p:nvPr/>
          </p:nvSpPr>
          <p:spPr>
            <a:xfrm>
              <a:off x="2084515" y="1853529"/>
              <a:ext cx="141581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2084515" y="1890265"/>
              <a:ext cx="1415809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人际关系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692574" y="3867815"/>
            <a:ext cx="1415810" cy="576000"/>
            <a:chOff x="2084515" y="1853529"/>
            <a:chExt cx="1415810" cy="576000"/>
          </a:xfrm>
        </p:grpSpPr>
        <p:sp>
          <p:nvSpPr>
            <p:cNvPr id="105" name="圆角矩形 104"/>
            <p:cNvSpPr/>
            <p:nvPr/>
          </p:nvSpPr>
          <p:spPr>
            <a:xfrm>
              <a:off x="2084515" y="1853529"/>
              <a:ext cx="141581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2084515" y="1890265"/>
              <a:ext cx="1415809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能力培养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500613" y="3867815"/>
            <a:ext cx="1415810" cy="576000"/>
            <a:chOff x="2084515" y="1853529"/>
            <a:chExt cx="1415810" cy="576000"/>
          </a:xfrm>
        </p:grpSpPr>
        <p:sp>
          <p:nvSpPr>
            <p:cNvPr id="108" name="圆角矩形 107"/>
            <p:cNvSpPr/>
            <p:nvPr/>
          </p:nvSpPr>
          <p:spPr>
            <a:xfrm>
              <a:off x="2084515" y="1853529"/>
              <a:ext cx="141581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2084515" y="1890265"/>
              <a:ext cx="1415809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兴趣爱好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6308652" y="3867815"/>
            <a:ext cx="1415810" cy="576000"/>
            <a:chOff x="2084515" y="1853529"/>
            <a:chExt cx="1415810" cy="576000"/>
          </a:xfrm>
        </p:grpSpPr>
        <p:sp>
          <p:nvSpPr>
            <p:cNvPr id="111" name="圆角矩形 110"/>
            <p:cNvSpPr/>
            <p:nvPr/>
          </p:nvSpPr>
          <p:spPr>
            <a:xfrm>
              <a:off x="2084515" y="1853529"/>
              <a:ext cx="141581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2084515" y="1890265"/>
              <a:ext cx="1415809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审美素养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116691" y="3867815"/>
            <a:ext cx="1415810" cy="576000"/>
            <a:chOff x="2084515" y="1853529"/>
            <a:chExt cx="1415810" cy="576000"/>
          </a:xfrm>
        </p:grpSpPr>
        <p:sp>
          <p:nvSpPr>
            <p:cNvPr id="114" name="圆角矩形 113"/>
            <p:cNvSpPr/>
            <p:nvPr/>
          </p:nvSpPr>
          <p:spPr>
            <a:xfrm>
              <a:off x="2084515" y="1853529"/>
              <a:ext cx="141581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2392292" y="1890265"/>
              <a:ext cx="800255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……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34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tabLst>
                <a:tab pos="1343025" algn="l"/>
              </a:tabLst>
            </a:pPr>
            <a:r>
              <a:rPr lang="zh-CN" altLang="en-US" sz="3000" dirty="0"/>
              <a:t>新知探究</a:t>
            </a:r>
            <a:endParaRPr lang="zh-CN" altLang="en-US" sz="3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872000" y="900000"/>
            <a:ext cx="8508368" cy="12968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　　一、认识规划</a:t>
            </a:r>
            <a:r>
              <a:rPr kumimoji="1" lang="zh-CN" altLang="en-US" sz="2600" dirty="0">
                <a:latin typeface="黑体" panose="02010609060101010101" pitchFamily="49" charset="-122"/>
                <a:ea typeface="华文楷体" panose="02010600040101010101" pitchFamily="2" charset="-122"/>
              </a:rPr>
              <a:t>　　</a:t>
            </a:r>
            <a:endParaRPr kumimoji="1" lang="en-US" altLang="zh-CN" sz="2600" dirty="0">
              <a:latin typeface="黑体" panose="02010609060101010101" pitchFamily="49" charset="-122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黑体" panose="02010609060101010101" pitchFamily="49" charset="-122"/>
                <a:ea typeface="华文楷体" panose="02010600040101010101" pitchFamily="2" charset="-122"/>
              </a:rPr>
              <a:t>　　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规划是对未来的事情作出事先的设计与安排。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872001" y="2780928"/>
            <a:ext cx="8364200" cy="1295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60000"/>
              </a:lnSpc>
            </a:pP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1</a:t>
            </a:r>
            <a:r>
              <a:rPr kumimoji="1" lang="en-US" altLang="zh-CN" sz="2600" spc="-5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你怎么理解这句话的意思？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cs typeface="楷体" panose="02010609060101010101" charset="-122"/>
              <a:sym typeface="Times New Roman" panose="02020603050405020304" pitchFamily="18" charset="0"/>
            </a:endParaRPr>
          </a:p>
          <a:p>
            <a:pPr fontAlgn="auto">
              <a:lnSpc>
                <a:spcPct val="160000"/>
              </a:lnSpc>
            </a:pP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2</a:t>
            </a:r>
            <a:r>
              <a:rPr kumimoji="1" lang="en-US" altLang="zh-CN" sz="2600" spc="-50" dirty="0"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  <a:sym typeface="Times New Roman" panose="02020603050405020304" pitchFamily="18" charset="0"/>
              </a:rPr>
              <a:t>同学们的畅想对过好初中生活会有怎样的影响？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cs typeface="楷体" panose="02010609060101010101" charset="-122"/>
              <a:sym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07768" y="1331507"/>
            <a:ext cx="4176464" cy="1332000"/>
            <a:chOff x="4007768" y="1331507"/>
            <a:chExt cx="4176464" cy="1332000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4007768" y="1331507"/>
              <a:ext cx="4176464" cy="13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40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241794" y="1419071"/>
              <a:ext cx="3708412" cy="1156873"/>
            </a:xfrm>
            <a:prstGeom prst="rect">
              <a:avLst/>
            </a:prstGeom>
            <a:noFill/>
          </p:spPr>
          <p:txBody>
            <a:bodyPr wrap="square" lIns="91458" tIns="45729" rIns="91458" bIns="45729" rtlCol="0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kumimoji="1" lang="zh-CN" altLang="en-US" sz="2600" spc="-50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楷体" panose="02010609060101010101" charset="-122"/>
                </a:rPr>
                <a:t>凡事预则立，不预则废。</a:t>
              </a:r>
              <a:br>
                <a:rPr kumimoji="1" lang="zh-CN" altLang="en-US" sz="2600" spc="-50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楷体" panose="02010609060101010101" charset="-122"/>
                </a:rPr>
              </a:br>
              <a:r>
                <a:rPr kumimoji="1" lang="zh-CN" altLang="en-US" sz="2600" spc="-50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楷体" panose="02010609060101010101" charset="-122"/>
                </a:rPr>
                <a:t>       ——《礼记·中庸》</a:t>
              </a:r>
              <a:endParaRPr kumimoji="1" lang="zh-CN" altLang="en-US" sz="2600" spc="-5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872000" y="900000"/>
            <a:ext cx="9120544" cy="19457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　　二、规划很重要</a:t>
            </a:r>
            <a:r>
              <a:rPr kumimoji="1" lang="zh-CN" altLang="en-US" sz="2600" dirty="0">
                <a:latin typeface="黑体" panose="02010609060101010101" pitchFamily="49" charset="-122"/>
                <a:ea typeface="华文楷体" panose="02010600040101010101" pitchFamily="2" charset="-122"/>
              </a:rPr>
              <a:t>　　</a:t>
            </a:r>
            <a:endParaRPr kumimoji="1" lang="en-US" altLang="zh-CN" sz="2600" dirty="0">
              <a:latin typeface="黑体" panose="02010609060101010101" pitchFamily="49" charset="-122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黑体" panose="02010609060101010101" pitchFamily="49" charset="-122"/>
                <a:ea typeface="华文楷体" panose="02010600040101010101" pitchFamily="2" charset="-122"/>
              </a:rPr>
              <a:t>　　</a:t>
            </a:r>
            <a:r>
              <a:rPr kumimoji="1" lang="zh-CN" altLang="en-US" sz="2600" spc="-30" dirty="0">
                <a:latin typeface="华文楷体" panose="02010600040101010101" pitchFamily="2" charset="-122"/>
                <a:ea typeface="华文楷体" panose="02010600040101010101" pitchFamily="2" charset="-122"/>
              </a:rPr>
              <a:t>生活需要规划，没有规划容易让我们陷入盲目和无序，</a:t>
            </a:r>
            <a:endParaRPr kumimoji="1" lang="en-US" altLang="zh-CN" sz="2600" spc="-3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合理的规划可以帮助我们更好地度过初中阶段。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872000" y="900000"/>
            <a:ext cx="8796400" cy="663405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lvl="0">
              <a:lnSpc>
                <a:spcPct val="160000"/>
              </a:lnSpc>
            </a:pPr>
            <a:r>
              <a:rPr kumimoji="1" lang="zh-CN" altLang="en-US" sz="26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　课间，同学们围坐在教室里，畅想自己的初中生活。</a:t>
            </a:r>
            <a:endParaRPr kumimoji="1" lang="zh-CN" altLang="en-US" sz="26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72000" y="5040000"/>
            <a:ext cx="8186893" cy="66340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如何让初中生活更有意义和价值？说说你的思考。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24237" y="2475936"/>
            <a:ext cx="2943526" cy="2530252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2357677" y="2064683"/>
            <a:ext cx="2592847" cy="1224000"/>
            <a:chOff x="2745686" y="-1137680"/>
            <a:chExt cx="2592847" cy="1224000"/>
          </a:xfrm>
        </p:grpSpPr>
        <p:sp>
          <p:nvSpPr>
            <p:cNvPr id="31" name="圆角矩形 44"/>
            <p:cNvSpPr/>
            <p:nvPr/>
          </p:nvSpPr>
          <p:spPr bwMode="auto">
            <a:xfrm>
              <a:off x="2745686" y="-1137680"/>
              <a:ext cx="2293750" cy="1224000"/>
            </a:xfrm>
            <a:prstGeom prst="roundRect">
              <a:avLst>
                <a:gd name="adj" fmla="val 9611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2" name="等腰三角形 31"/>
            <p:cNvSpPr/>
            <p:nvPr/>
          </p:nvSpPr>
          <p:spPr bwMode="auto">
            <a:xfrm rot="7493399" flipH="1">
              <a:off x="4812885" y="-820987"/>
              <a:ext cx="331015" cy="72028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2774968" y="-1076272"/>
              <a:ext cx="2325901" cy="106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　　我喜欢打篮球，想在篮球比赛中为咱们班争光。</a:t>
              </a:r>
              <a:endParaRPr kumimoji="1" lang="zh-CN" altLang="en-US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153193" y="3076948"/>
            <a:ext cx="3596168" cy="1661101"/>
            <a:chOff x="2076903" y="7117016"/>
            <a:chExt cx="3004573" cy="1661101"/>
          </a:xfrm>
        </p:grpSpPr>
        <p:sp>
          <p:nvSpPr>
            <p:cNvPr id="35" name="圆角矩形 48"/>
            <p:cNvSpPr/>
            <p:nvPr/>
          </p:nvSpPr>
          <p:spPr bwMode="auto">
            <a:xfrm>
              <a:off x="2076903" y="7554117"/>
              <a:ext cx="3004571" cy="1224000"/>
            </a:xfrm>
            <a:prstGeom prst="roundRect">
              <a:avLst>
                <a:gd name="adj" fmla="val 811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6" name="等腰三角形 35"/>
            <p:cNvSpPr/>
            <p:nvPr/>
          </p:nvSpPr>
          <p:spPr bwMode="auto">
            <a:xfrm rot="12339236" flipH="1" flipV="1">
              <a:off x="4532065" y="7117016"/>
              <a:ext cx="289056" cy="592995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2101368" y="7615525"/>
              <a:ext cx="2980108" cy="106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　　我想参加学校的辩论社。在那里，我既能锻炼自己的表达能力，还能交到志趣相投的朋友。</a:t>
              </a:r>
              <a:endParaRPr kumimoji="1" lang="zh-CN" altLang="en-US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62478" y="1916832"/>
            <a:ext cx="4025956" cy="792000"/>
            <a:chOff x="6873713" y="1541056"/>
            <a:chExt cx="4025956" cy="792000"/>
          </a:xfrm>
        </p:grpSpPr>
        <p:sp>
          <p:nvSpPr>
            <p:cNvPr id="39" name="圆角矩形 52"/>
            <p:cNvSpPr/>
            <p:nvPr/>
          </p:nvSpPr>
          <p:spPr bwMode="auto">
            <a:xfrm flipH="1">
              <a:off x="7167275" y="1541056"/>
              <a:ext cx="3727020" cy="792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 bwMode="auto">
            <a:xfrm rot="14413870">
              <a:off x="7068345" y="1640906"/>
              <a:ext cx="331015" cy="7202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 flipH="1">
              <a:off x="7227235" y="1567522"/>
              <a:ext cx="3672434" cy="732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　　我喜欢做实验。我想在学校的科技节上向大家展示我的成果。</a:t>
              </a:r>
              <a:endParaRPr kumimoji="1" lang="zh-CN" altLang="en-US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360880" y="2911651"/>
            <a:ext cx="2686632" cy="1296796"/>
            <a:chOff x="7028109" y="1468260"/>
            <a:chExt cx="2686632" cy="1296796"/>
          </a:xfrm>
        </p:grpSpPr>
        <p:sp>
          <p:nvSpPr>
            <p:cNvPr id="43" name="圆角矩形 56"/>
            <p:cNvSpPr/>
            <p:nvPr/>
          </p:nvSpPr>
          <p:spPr bwMode="auto">
            <a:xfrm flipH="1">
              <a:off x="7220415" y="1541056"/>
              <a:ext cx="2359238" cy="1224000"/>
            </a:xfrm>
            <a:prstGeom prst="roundRect">
              <a:avLst>
                <a:gd name="adj" fmla="val 1277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44" name="等腰三角形 43"/>
            <p:cNvSpPr/>
            <p:nvPr/>
          </p:nvSpPr>
          <p:spPr bwMode="auto">
            <a:xfrm rot="19337498">
              <a:off x="7028109" y="1468260"/>
              <a:ext cx="296889" cy="651609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 flipH="1">
              <a:off x="7266542" y="1620378"/>
              <a:ext cx="2448199" cy="106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　　我的兴趣比较广</a:t>
              </a:r>
              <a:endParaRPr kumimoji="1" lang="en-US" altLang="zh-CN" dirty="0">
                <a:latin typeface="黑体" panose="02010609060101010101" pitchFamily="49" charset="-122"/>
                <a:ea typeface="华文楷体" panose="02010600040101010101" pitchFamily="2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泛，但还没有发现自</a:t>
              </a:r>
              <a:endParaRPr kumimoji="1" lang="en-US" altLang="zh-CN" dirty="0">
                <a:latin typeface="黑体" panose="02010609060101010101" pitchFamily="49" charset="-122"/>
                <a:ea typeface="华文楷体" panose="02010600040101010101" pitchFamily="2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kumimoji="1" lang="zh-CN" altLang="en-US" dirty="0">
                  <a:latin typeface="黑体" panose="02010609060101010101" pitchFamily="49" charset="-122"/>
                  <a:ea typeface="华文楷体" panose="02010600040101010101" pitchFamily="2" charset="-122"/>
                </a:rPr>
                <a:t>己最擅长的是什么。</a:t>
              </a:r>
              <a:endParaRPr kumimoji="1" lang="zh-CN" altLang="en-US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872000" y="900000"/>
            <a:ext cx="8904520" cy="2582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　　三、学会规划初中生活</a:t>
            </a:r>
            <a:r>
              <a:rPr kumimoji="1" lang="zh-CN" altLang="en-US" sz="2600" dirty="0">
                <a:latin typeface="黑体" panose="02010609060101010101" pitchFamily="49" charset="-122"/>
                <a:ea typeface="华文楷体" panose="02010600040101010101" pitchFamily="2" charset="-122"/>
              </a:rPr>
              <a:t>　　</a:t>
            </a:r>
            <a:endParaRPr kumimoji="1" lang="en-US" altLang="zh-CN" sz="2600" dirty="0">
              <a:latin typeface="黑体" panose="02010609060101010101" pitchFamily="49" charset="-122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</a:t>
            </a:r>
            <a:r>
              <a:rPr kumimoji="1"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1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做好初中生活规划，应当先确定个人发展目标。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fontAlgn="auto"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我们可以在老师和家长的帮助下，结合社会需要和兴</a:t>
            </a:r>
            <a:endParaRPr kumimoji="1"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fontAlgn="auto"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趣、性格、能力等自身条件，设定合理的发展目标。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10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1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2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3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4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5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6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7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8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9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0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1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2.xml><?xml version="1.0" encoding="utf-8"?>
<p:tagLst xmlns:p="http://schemas.openxmlformats.org/presentationml/2006/main">
  <p:tag name="KSO_WM_DIAGRAM_VIRTUALLY_FRAME" val="{&quot;height&quot;:318.00181102362205,&quot;left&quot;:349.60425196850395,&quot;top&quot;:137.74818897637795,&quot;width&quot;:533.145748031496}"/>
</p:tagLst>
</file>

<file path=ppt/tags/tag23.xml><?xml version="1.0" encoding="utf-8"?>
<p:tagLst xmlns:p="http://schemas.openxmlformats.org/presentationml/2006/main">
  <p:tag name="KSO_WM_DIAGRAM_VIRTUALLY_FRAME" val="{&quot;height&quot;:318.00181102362205,&quot;left&quot;:349.60425196850395,&quot;top&quot;:137.74818897637795,&quot;width&quot;:533.145748031496}"/>
</p:tagLst>
</file>

<file path=ppt/tags/tag24.xml><?xml version="1.0" encoding="utf-8"?>
<p:tagLst xmlns:p="http://schemas.openxmlformats.org/presentationml/2006/main">
  <p:tag name="KSO_WM_DIAGRAM_VIRTUALLY_FRAME" val="{&quot;height&quot;:318.00181102362205,&quot;left&quot;:349.60425196850395,&quot;top&quot;:137.74818897637795,&quot;width&quot;:533.145748031496}"/>
</p:tagLst>
</file>

<file path=ppt/tags/tag25.xml><?xml version="1.0" encoding="utf-8"?>
<p:tagLst xmlns:p="http://schemas.openxmlformats.org/presentationml/2006/main">
  <p:tag name="KSO_WM_DIAGRAM_VIRTUALLY_FRAME" val="{&quot;height&quot;:318.00181102362205,&quot;left&quot;:349.60425196850395,&quot;top&quot;:137.74818897637795,&quot;width&quot;:533.145748031496}"/>
</p:tagLst>
</file>

<file path=ppt/tags/tag26.xml><?xml version="1.0" encoding="utf-8"?>
<p:tagLst xmlns:p="http://schemas.openxmlformats.org/presentationml/2006/main">
  <p:tag name="KSO_WM_DIAGRAM_VIRTUALLY_FRAME" val="{&quot;height&quot;:318.00181102362205,&quot;left&quot;:349.60425196850395,&quot;top&quot;:137.74818897637795,&quot;width&quot;:533.145748031496}"/>
</p:tagLst>
</file>

<file path=ppt/tags/tag27.xml><?xml version="1.0" encoding="utf-8"?>
<p:tagLst xmlns:p="http://schemas.openxmlformats.org/presentationml/2006/main">
  <p:tag name="KSO_WM_DIAGRAM_VIRTUALLY_FRAME" val="{&quot;height&quot;:318.00181102362205,&quot;left&quot;:349.60425196850395,&quot;top&quot;:137.74818897637795,&quot;width&quot;:533.145748031496}"/>
</p:tagLst>
</file>

<file path=ppt/tags/tag28.xml><?xml version="1.0" encoding="utf-8"?>
<p:tagLst xmlns:p="http://schemas.openxmlformats.org/presentationml/2006/main">
  <p:tag name="KSO_WM_DIAGRAM_VIRTUALLY_FRAME" val="{&quot;height&quot;:318.00181102362205,&quot;left&quot;:349.60425196850395,&quot;top&quot;:137.74818897637795,&quot;width&quot;:533.145748031496}"/>
</p:tagLst>
</file>

<file path=ppt/tags/tag29.xml><?xml version="1.0" encoding="utf-8"?>
<p:tagLst xmlns:p="http://schemas.openxmlformats.org/presentationml/2006/main">
  <p:tag name="KSO_WM_DIAGRAM_VIRTUALLY_FRAME" val="{&quot;height&quot;:318.00181102362205,&quot;left&quot;:349.60425196850395,&quot;top&quot;:137.74818897637795,&quot;width&quot;:533.145748031496}"/>
</p:tagLst>
</file>

<file path=ppt/tags/tag3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30.xml><?xml version="1.0" encoding="utf-8"?>
<p:tagLst xmlns:p="http://schemas.openxmlformats.org/presentationml/2006/main">
  <p:tag name="KSO_WM_DIAGRAM_VIRTUALLY_FRAME" val="{&quot;height&quot;:318.00181102362205,&quot;left&quot;:349.60425196850395,&quot;top&quot;:137.74818897637795,&quot;width&quot;:533.145748031496}"/>
</p:tagLst>
</file>

<file path=ppt/tags/tag31.xml><?xml version="1.0" encoding="utf-8"?>
<p:tagLst xmlns:p="http://schemas.openxmlformats.org/presentationml/2006/main">
  <p:tag name="KSO_WM_DIAGRAM_VIRTUALLY_FRAME" val="{&quot;height&quot;:318.00181102362205,&quot;left&quot;:349.60425196850395,&quot;top&quot;:137.74818897637795,&quot;width&quot;:533.145748031496}"/>
</p:tagLst>
</file>

<file path=ppt/tags/tag32.xml><?xml version="1.0" encoding="utf-8"?>
<p:tagLst xmlns:p="http://schemas.openxmlformats.org/presentationml/2006/main">
  <p:tag name="KSO_WM_DIAGRAM_VIRTUALLY_FRAME" val="{&quot;height&quot;:318.00181102362205,&quot;left&quot;:349.60425196850395,&quot;top&quot;:137.74818897637795,&quot;width&quot;:533.145748031496}"/>
</p:tagLst>
</file>

<file path=ppt/tags/tag33.xml><?xml version="1.0" encoding="utf-8"?>
<p:tagLst xmlns:p="http://schemas.openxmlformats.org/presentationml/2006/main">
  <p:tag name="KSO_WM_DIAGRAM_VIRTUALLY_FRAME" val="{&quot;height&quot;:318.00181102362205,&quot;left&quot;:349.60425196850395,&quot;top&quot;:137.74818897637795,&quot;width&quot;:533.145748031496}"/>
</p:tagLst>
</file>

<file path=ppt/tags/tag34.xml><?xml version="1.0" encoding="utf-8"?>
<p:tagLst xmlns:p="http://schemas.openxmlformats.org/presentationml/2006/main">
  <p:tag name="KSO_WM_DIAGRAM_VIRTUALLY_FRAME" val="{&quot;height&quot;:318.00181102362205,&quot;left&quot;:349.60425196850395,&quot;top&quot;:137.74818897637795,&quot;width&quot;:533.145748031496}"/>
</p:tagLst>
</file>

<file path=ppt/tags/tag35.xml><?xml version="1.0" encoding="utf-8"?>
<p:tagLst xmlns:p="http://schemas.openxmlformats.org/presentationml/2006/main">
  <p:tag name="ISPRING_RESOURCE_PATHS_HASH_2" val="7f97c825b0b6653622da6d6cc1dd743131504b1"/>
</p:tagLst>
</file>

<file path=ppt/tags/tag4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5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6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7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8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9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heme/theme1.xml><?xml version="1.0" encoding="utf-8"?>
<a:theme xmlns:a="http://schemas.openxmlformats.org/drawingml/2006/main" name="1_Office 主题​​">
  <a:themeElements>
    <a:clrScheme name="政治 七上">
      <a:dk1>
        <a:sysClr val="windowText" lastClr="000000"/>
      </a:dk1>
      <a:lt1>
        <a:srgbClr val="FFFFFF"/>
      </a:lt1>
      <a:dk2>
        <a:srgbClr val="B371AF"/>
      </a:dk2>
      <a:lt2>
        <a:srgbClr val="FFFFFF"/>
      </a:lt2>
      <a:accent1>
        <a:srgbClr val="FBF7FB"/>
      </a:accent1>
      <a:accent2>
        <a:srgbClr val="F5EEF5"/>
      </a:accent2>
      <a:accent3>
        <a:srgbClr val="EFE5EF"/>
      </a:accent3>
      <a:accent4>
        <a:srgbClr val="E4D4E4"/>
      </a:accent4>
      <a:accent5>
        <a:srgbClr val="DBC7DB"/>
      </a:accent5>
      <a:accent6>
        <a:srgbClr val="8E4C8A"/>
      </a:accent6>
      <a:hlink>
        <a:srgbClr val="B371AF"/>
      </a:hlink>
      <a:folHlink>
        <a:srgbClr val="000000"/>
      </a:folHlink>
    </a:clrScheme>
    <a:fontScheme name="自定义 2">
      <a:majorFont>
        <a:latin typeface="Arial"/>
        <a:ea typeface="黑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0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1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2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3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4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5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6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7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8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9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20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21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22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23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24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25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26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27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8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9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2757</Words>
  <Application>WPS 演示</Application>
  <PresentationFormat>宽屏</PresentationFormat>
  <Paragraphs>245</Paragraphs>
  <Slides>27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华文楷体</vt:lpstr>
      <vt:lpstr>微软雅黑</vt:lpstr>
      <vt:lpstr>黑体</vt:lpstr>
      <vt:lpstr>Calibri</vt:lpstr>
      <vt:lpstr>楷体</vt:lpstr>
      <vt:lpstr>Arial Unicode MS</vt:lpstr>
      <vt:lpstr>DongTian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糖宝儿</cp:lastModifiedBy>
  <cp:revision>2</cp:revision>
  <dcterms:created xsi:type="dcterms:W3CDTF">2024-04-28T01:41:00Z</dcterms:created>
  <dcterms:modified xsi:type="dcterms:W3CDTF">2024-11-29T08:30:11Z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74F044C65BC94838BC41EBD8784E5FC9_12</vt:lpwstr>
  </property>
  <property fmtid="{D5CDD505-2E9C-101B-9397-08002B2CF9AE}" pid="3" name="KSOProductBuildVer">
    <vt:lpwstr>2052-12.1.0.18912</vt:lpwstr>
  </property>
</Properties>
</file>