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embeddedFontLst>
    <p:embeddedFont>
      <p:font typeface="华文楷体" panose="02010600040101010101" pitchFamily="2" charset="-122"/>
      <p:regular r:id="rId30"/>
    </p:embeddedFont>
    <p:embeddedFont>
      <p:font typeface="微软雅黑" panose="020B0503020204020204" pitchFamily="34" charset="-122"/>
      <p:regular r:id="rId31"/>
    </p:embeddedFont>
    <p:embeddedFont>
      <p:font typeface="黑体" panose="02010609060101010101" pitchFamily="49" charset="-122"/>
      <p:regular r:id="rId32"/>
    </p:embeddedFont>
    <p:embeddedFont>
      <p:font typeface="楷体" panose="0201060906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pos="7174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7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9D1ED"/>
    <a:srgbClr val="C7DAF1"/>
    <a:srgbClr val="CCDDF2"/>
    <a:srgbClr val="EFF4FB"/>
    <a:srgbClr val="DAE7F6"/>
    <a:srgbClr val="F2C3B4"/>
    <a:srgbClr val="F6CDC0"/>
    <a:srgbClr val="F8DAD0"/>
    <a:srgbClr val="F9D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5652" autoAdjust="0"/>
  </p:normalViewPr>
  <p:slideViewPr>
    <p:cSldViewPr snapToGrid="0" showGuides="1">
      <p:cViewPr varScale="1">
        <p:scale>
          <a:sx n="86" d="100"/>
          <a:sy n="86" d="100"/>
        </p:scale>
        <p:origin x="330" y="96"/>
      </p:cViewPr>
      <p:guideLst>
        <p:guide pos="3840"/>
        <p:guide pos="7174"/>
        <p:guide orient="horz" pos="572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4.xml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7C9927A-CE19-4235-8D2A-6C66713068E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lnSpc>
                <a:spcPct val="200000"/>
              </a:lnSpc>
            </a:pPr>
            <a:endParaRPr lang="en-US" altLang="zh-CN" b="0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Arial" panose="020B0604020202020204" pitchFamily="34" charset="0"/>
              </a:rPr>
            </a:fld>
            <a:endParaRPr kumimoji="1"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080" y="2830105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51414" y="1396659"/>
            <a:ext cx="5889175" cy="469613"/>
            <a:chOff x="2588815" y="1375875"/>
            <a:chExt cx="5889175" cy="469613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3077990" y="1634472"/>
              <a:ext cx="5400000" cy="0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588815" y="1375875"/>
              <a:ext cx="445481" cy="469613"/>
              <a:chOff x="1914053" y="1511588"/>
              <a:chExt cx="445481" cy="46961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91405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11335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151413" y="1396657"/>
            <a:ext cx="5889175" cy="469613"/>
            <a:chOff x="2588815" y="1375875"/>
            <a:chExt cx="5889175" cy="469613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3077990" y="1634472"/>
              <a:ext cx="5400000" cy="0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2588815" y="1375875"/>
              <a:ext cx="445481" cy="469613"/>
              <a:chOff x="1914053" y="1511588"/>
              <a:chExt cx="445481" cy="46961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91405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11335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  <p:sp>
        <p:nvSpPr>
          <p:cNvPr id="25" name="标题 1"/>
          <p:cNvSpPr txBox="1"/>
          <p:nvPr/>
        </p:nvSpPr>
        <p:spPr>
          <a:xfrm>
            <a:off x="1162276" y="728664"/>
            <a:ext cx="6680577" cy="770470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国家中小学课程资源</a:t>
            </a:r>
            <a:endParaRPr lang="zh-CN" altLang="en-US" sz="3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014653" y="159616"/>
            <a:ext cx="2932167" cy="630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zh-CN" altLang="en-US" sz="22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国家中小学课程资源</a:t>
            </a:r>
            <a:endParaRPr lang="zh-CN" altLang="en-US" sz="2200" kern="12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2000" y="598403"/>
            <a:ext cx="11988000" cy="108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6374706" y="6587826"/>
            <a:ext cx="5817294" cy="46800"/>
            <a:chOff x="6374706" y="6766576"/>
            <a:chExt cx="5817294" cy="46800"/>
          </a:xfrm>
        </p:grpSpPr>
        <p:sp>
          <p:nvSpPr>
            <p:cNvPr id="13" name="矩形: 圆顶角 12"/>
            <p:cNvSpPr/>
            <p:nvPr userDrawn="1"/>
          </p:nvSpPr>
          <p:spPr>
            <a:xfrm rot="16200000">
              <a:off x="7251306" y="5889976"/>
              <a:ext cx="468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5C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矩形: 圆顶角 13"/>
            <p:cNvSpPr/>
            <p:nvPr userDrawn="1"/>
          </p:nvSpPr>
          <p:spPr>
            <a:xfrm rot="16200000">
              <a:off x="8616900" y="5889976"/>
              <a:ext cx="468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9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矩形: 圆顶角 14"/>
            <p:cNvSpPr/>
            <p:nvPr userDrawn="1"/>
          </p:nvSpPr>
          <p:spPr>
            <a:xfrm rot="16200000">
              <a:off x="10647600" y="5268976"/>
              <a:ext cx="46800" cy="3042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05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02000" y="598403"/>
            <a:ext cx="11988000" cy="108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6374706" y="6587826"/>
            <a:ext cx="5817294" cy="46800"/>
            <a:chOff x="6374706" y="6766576"/>
            <a:chExt cx="5817294" cy="46800"/>
          </a:xfrm>
        </p:grpSpPr>
        <p:sp>
          <p:nvSpPr>
            <p:cNvPr id="13" name="矩形: 圆顶角 12"/>
            <p:cNvSpPr/>
            <p:nvPr userDrawn="1"/>
          </p:nvSpPr>
          <p:spPr>
            <a:xfrm rot="16200000">
              <a:off x="7251306" y="5889976"/>
              <a:ext cx="468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5C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矩形: 圆顶角 13"/>
            <p:cNvSpPr/>
            <p:nvPr userDrawn="1"/>
          </p:nvSpPr>
          <p:spPr>
            <a:xfrm rot="16200000">
              <a:off x="8616900" y="5889976"/>
              <a:ext cx="46800" cy="180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9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矩形: 圆顶角 14"/>
            <p:cNvSpPr/>
            <p:nvPr userDrawn="1"/>
          </p:nvSpPr>
          <p:spPr>
            <a:xfrm rot="16200000">
              <a:off x="10647600" y="5268976"/>
              <a:ext cx="46800" cy="3042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05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8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9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10981" y="1105800"/>
            <a:ext cx="7571304" cy="163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　少年有梦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　开启初中生活（奏响中学序曲）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0567" y="4068000"/>
            <a:ext cx="1055667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年    级：七年级                     学    科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：道德与法治（统编版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主讲人：</a:t>
            </a:r>
            <a:r>
              <a:rPr lang="zh-CN" altLang="en-US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李媚晨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　         学    校：</a:t>
            </a:r>
            <a:r>
              <a:rPr lang="zh-CN" altLang="en-US" sz="2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北京市第四中学</a:t>
            </a:r>
            <a:endParaRPr lang="zh-CN" altLang="en-US" sz="2800" b="1" kern="0" dirty="0">
              <a:solidFill>
                <a:srgbClr val="FFFF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872000" y="894750"/>
            <a:ext cx="9075400" cy="32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初中阶段对我们的成长提出了新的要求。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家庭、学校、社会寄予我们更高的期望，期待我们越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spc="-4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来越上进，志存高远，追梦远航；越来越踏实，努力学习，</a:t>
            </a:r>
            <a:endParaRPr kumimoji="1" lang="en-US" altLang="zh-CN" sz="2600" spc="-4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勤于思考；越来越包容，尊重他人，学会合作；越来越坚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强，能坚持，有韧劲，取得更大进步。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圆角矩形 39"/>
          <p:cNvSpPr/>
          <p:nvPr/>
        </p:nvSpPr>
        <p:spPr>
          <a:xfrm flipV="1">
            <a:off x="2088522" y="3189818"/>
            <a:ext cx="5521087" cy="756000"/>
          </a:xfrm>
          <a:custGeom>
            <a:avLst/>
            <a:gdLst>
              <a:gd name="connsiteX0" fmla="*/ 0 w 5283200"/>
              <a:gd name="connsiteY0" fmla="*/ 114002 h 684000"/>
              <a:gd name="connsiteX1" fmla="*/ 114002 w 5283200"/>
              <a:gd name="connsiteY1" fmla="*/ 0 h 684000"/>
              <a:gd name="connsiteX2" fmla="*/ 5169198 w 5283200"/>
              <a:gd name="connsiteY2" fmla="*/ 0 h 684000"/>
              <a:gd name="connsiteX3" fmla="*/ 5283200 w 5283200"/>
              <a:gd name="connsiteY3" fmla="*/ 114002 h 684000"/>
              <a:gd name="connsiteX4" fmla="*/ 5283200 w 5283200"/>
              <a:gd name="connsiteY4" fmla="*/ 569998 h 684000"/>
              <a:gd name="connsiteX5" fmla="*/ 5169198 w 5283200"/>
              <a:gd name="connsiteY5" fmla="*/ 684000 h 684000"/>
              <a:gd name="connsiteX6" fmla="*/ 114002 w 5283200"/>
              <a:gd name="connsiteY6" fmla="*/ 684000 h 684000"/>
              <a:gd name="connsiteX7" fmla="*/ 0 w 5283200"/>
              <a:gd name="connsiteY7" fmla="*/ 569998 h 684000"/>
              <a:gd name="connsiteX8" fmla="*/ 0 w 5283200"/>
              <a:gd name="connsiteY8" fmla="*/ 114002 h 684000"/>
              <a:gd name="connsiteX0-1" fmla="*/ 0 w 5895117"/>
              <a:gd name="connsiteY0-2" fmla="*/ 299050 h 869048"/>
              <a:gd name="connsiteX1-3" fmla="*/ 114002 w 5895117"/>
              <a:gd name="connsiteY1-4" fmla="*/ 185048 h 869048"/>
              <a:gd name="connsiteX2-5" fmla="*/ 5169198 w 5895117"/>
              <a:gd name="connsiteY2-6" fmla="*/ 185048 h 869048"/>
              <a:gd name="connsiteX3-7" fmla="*/ 5895117 w 5895117"/>
              <a:gd name="connsiteY3-8" fmla="*/ 10626 h 869048"/>
              <a:gd name="connsiteX4-9" fmla="*/ 5283200 w 5895117"/>
              <a:gd name="connsiteY4-10" fmla="*/ 755046 h 869048"/>
              <a:gd name="connsiteX5-11" fmla="*/ 5169198 w 5895117"/>
              <a:gd name="connsiteY5-12" fmla="*/ 869048 h 869048"/>
              <a:gd name="connsiteX6-13" fmla="*/ 114002 w 5895117"/>
              <a:gd name="connsiteY6-14" fmla="*/ 869048 h 869048"/>
              <a:gd name="connsiteX7-15" fmla="*/ 0 w 5895117"/>
              <a:gd name="connsiteY7-16" fmla="*/ 755046 h 869048"/>
              <a:gd name="connsiteX8-17" fmla="*/ 0 w 5895117"/>
              <a:gd name="connsiteY8-18" fmla="*/ 299050 h 869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895117" h="869048">
                <a:moveTo>
                  <a:pt x="0" y="299050"/>
                </a:moveTo>
                <a:cubicBezTo>
                  <a:pt x="0" y="236088"/>
                  <a:pt x="51040" y="185048"/>
                  <a:pt x="114002" y="185048"/>
                </a:cubicBezTo>
                <a:lnTo>
                  <a:pt x="5169198" y="185048"/>
                </a:lnTo>
                <a:cubicBezTo>
                  <a:pt x="5232160" y="185048"/>
                  <a:pt x="5895117" y="-52336"/>
                  <a:pt x="5895117" y="10626"/>
                </a:cubicBezTo>
                <a:cubicBezTo>
                  <a:pt x="5895117" y="162625"/>
                  <a:pt x="5283200" y="603047"/>
                  <a:pt x="5283200" y="755046"/>
                </a:cubicBezTo>
                <a:cubicBezTo>
                  <a:pt x="5283200" y="818008"/>
                  <a:pt x="5232160" y="869048"/>
                  <a:pt x="5169198" y="869048"/>
                </a:cubicBezTo>
                <a:lnTo>
                  <a:pt x="114002" y="869048"/>
                </a:lnTo>
                <a:cubicBezTo>
                  <a:pt x="51040" y="869048"/>
                  <a:pt x="0" y="818008"/>
                  <a:pt x="0" y="755046"/>
                </a:cubicBezTo>
                <a:lnTo>
                  <a:pt x="0" y="299050"/>
                </a:lnTo>
                <a:close/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2001" y="900000"/>
            <a:ext cx="9126200" cy="1945744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　三、中学时代的意义</a:t>
            </a:r>
            <a:endParaRPr lang="en-US" altLang="zh-CN" sz="2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查阅相关人物资料或采访身边的人，记录他们对初中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生活的回忆，并写下自己的发现与思考。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375824" y="2922888"/>
            <a:ext cx="1224000" cy="576000"/>
            <a:chOff x="1907000" y="2912051"/>
            <a:chExt cx="1224000" cy="576000"/>
          </a:xfrm>
        </p:grpSpPr>
        <p:sp>
          <p:nvSpPr>
            <p:cNvPr id="11" name="圆角矩形 10"/>
            <p:cNvSpPr/>
            <p:nvPr/>
          </p:nvSpPr>
          <p:spPr>
            <a:xfrm>
              <a:off x="1907000" y="2912051"/>
              <a:ext cx="1224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003456" y="2984599"/>
              <a:ext cx="1031088" cy="430905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r>
                <a:rPr kumimoji="1" lang="zh-CN" altLang="en-US" sz="2200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人物一</a:t>
              </a:r>
              <a:endParaRPr kumimoji="1"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2076947" y="4286050"/>
            <a:ext cx="5350235" cy="582582"/>
          </a:xfrm>
          <a:prstGeom prst="round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375824" y="3998049"/>
            <a:ext cx="1224000" cy="576000"/>
            <a:chOff x="1907000" y="2912051"/>
            <a:chExt cx="1224000" cy="576000"/>
          </a:xfrm>
        </p:grpSpPr>
        <p:sp>
          <p:nvSpPr>
            <p:cNvPr id="37" name="圆角矩形 36"/>
            <p:cNvSpPr/>
            <p:nvPr/>
          </p:nvSpPr>
          <p:spPr>
            <a:xfrm>
              <a:off x="1907000" y="2912051"/>
              <a:ext cx="1224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03456" y="2984599"/>
              <a:ext cx="1031088" cy="430905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r>
                <a:rPr kumimoji="1" lang="zh-CN" altLang="en-US" sz="2200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人物二</a:t>
              </a:r>
              <a:endParaRPr kumimoji="1"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2088522" y="5201786"/>
            <a:ext cx="5521087" cy="756000"/>
          </a:xfrm>
          <a:custGeom>
            <a:avLst/>
            <a:gdLst>
              <a:gd name="connsiteX0" fmla="*/ 0 w 5283200"/>
              <a:gd name="connsiteY0" fmla="*/ 114002 h 684000"/>
              <a:gd name="connsiteX1" fmla="*/ 114002 w 5283200"/>
              <a:gd name="connsiteY1" fmla="*/ 0 h 684000"/>
              <a:gd name="connsiteX2" fmla="*/ 5169198 w 5283200"/>
              <a:gd name="connsiteY2" fmla="*/ 0 h 684000"/>
              <a:gd name="connsiteX3" fmla="*/ 5283200 w 5283200"/>
              <a:gd name="connsiteY3" fmla="*/ 114002 h 684000"/>
              <a:gd name="connsiteX4" fmla="*/ 5283200 w 5283200"/>
              <a:gd name="connsiteY4" fmla="*/ 569998 h 684000"/>
              <a:gd name="connsiteX5" fmla="*/ 5169198 w 5283200"/>
              <a:gd name="connsiteY5" fmla="*/ 684000 h 684000"/>
              <a:gd name="connsiteX6" fmla="*/ 114002 w 5283200"/>
              <a:gd name="connsiteY6" fmla="*/ 684000 h 684000"/>
              <a:gd name="connsiteX7" fmla="*/ 0 w 5283200"/>
              <a:gd name="connsiteY7" fmla="*/ 569998 h 684000"/>
              <a:gd name="connsiteX8" fmla="*/ 0 w 5283200"/>
              <a:gd name="connsiteY8" fmla="*/ 114002 h 684000"/>
              <a:gd name="connsiteX0-1" fmla="*/ 0 w 5895117"/>
              <a:gd name="connsiteY0-2" fmla="*/ 299050 h 869048"/>
              <a:gd name="connsiteX1-3" fmla="*/ 114002 w 5895117"/>
              <a:gd name="connsiteY1-4" fmla="*/ 185048 h 869048"/>
              <a:gd name="connsiteX2-5" fmla="*/ 5169198 w 5895117"/>
              <a:gd name="connsiteY2-6" fmla="*/ 185048 h 869048"/>
              <a:gd name="connsiteX3-7" fmla="*/ 5895117 w 5895117"/>
              <a:gd name="connsiteY3-8" fmla="*/ 10626 h 869048"/>
              <a:gd name="connsiteX4-9" fmla="*/ 5283200 w 5895117"/>
              <a:gd name="connsiteY4-10" fmla="*/ 755046 h 869048"/>
              <a:gd name="connsiteX5-11" fmla="*/ 5169198 w 5895117"/>
              <a:gd name="connsiteY5-12" fmla="*/ 869048 h 869048"/>
              <a:gd name="connsiteX6-13" fmla="*/ 114002 w 5895117"/>
              <a:gd name="connsiteY6-14" fmla="*/ 869048 h 869048"/>
              <a:gd name="connsiteX7-15" fmla="*/ 0 w 5895117"/>
              <a:gd name="connsiteY7-16" fmla="*/ 755046 h 869048"/>
              <a:gd name="connsiteX8-17" fmla="*/ 0 w 5895117"/>
              <a:gd name="connsiteY8-18" fmla="*/ 299050 h 869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895117" h="869048">
                <a:moveTo>
                  <a:pt x="0" y="299050"/>
                </a:moveTo>
                <a:cubicBezTo>
                  <a:pt x="0" y="236088"/>
                  <a:pt x="51040" y="185048"/>
                  <a:pt x="114002" y="185048"/>
                </a:cubicBezTo>
                <a:lnTo>
                  <a:pt x="5169198" y="185048"/>
                </a:lnTo>
                <a:cubicBezTo>
                  <a:pt x="5232160" y="185048"/>
                  <a:pt x="5895117" y="-52336"/>
                  <a:pt x="5895117" y="10626"/>
                </a:cubicBezTo>
                <a:cubicBezTo>
                  <a:pt x="5895117" y="162625"/>
                  <a:pt x="5283200" y="603047"/>
                  <a:pt x="5283200" y="755046"/>
                </a:cubicBezTo>
                <a:cubicBezTo>
                  <a:pt x="5283200" y="818008"/>
                  <a:pt x="5232160" y="869048"/>
                  <a:pt x="5169198" y="869048"/>
                </a:cubicBezTo>
                <a:lnTo>
                  <a:pt x="114002" y="869048"/>
                </a:lnTo>
                <a:cubicBezTo>
                  <a:pt x="51040" y="869048"/>
                  <a:pt x="0" y="818008"/>
                  <a:pt x="0" y="755046"/>
                </a:cubicBezTo>
                <a:lnTo>
                  <a:pt x="0" y="299050"/>
                </a:lnTo>
                <a:close/>
              </a:path>
            </a:pathLst>
          </a:cu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375824" y="5098833"/>
            <a:ext cx="1224000" cy="576000"/>
            <a:chOff x="1907000" y="2912051"/>
            <a:chExt cx="1224000" cy="576000"/>
          </a:xfrm>
        </p:grpSpPr>
        <p:sp>
          <p:nvSpPr>
            <p:cNvPr id="42" name="圆角矩形 41"/>
            <p:cNvSpPr/>
            <p:nvPr/>
          </p:nvSpPr>
          <p:spPr>
            <a:xfrm>
              <a:off x="1907000" y="2912051"/>
              <a:ext cx="1224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03456" y="2984599"/>
              <a:ext cx="1031088" cy="430905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r>
                <a:rPr kumimoji="1" lang="zh-CN" altLang="en-US" sz="2200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人物三</a:t>
              </a:r>
              <a:endParaRPr kumimoji="1"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693274" y="3051009"/>
            <a:ext cx="3351502" cy="2984135"/>
            <a:chOff x="6081609" y="2705100"/>
            <a:chExt cx="4068651" cy="3622675"/>
          </a:xfrm>
        </p:grpSpPr>
        <p:sp>
          <p:nvSpPr>
            <p:cNvPr id="44" name="椭圆 43"/>
            <p:cNvSpPr/>
            <p:nvPr/>
          </p:nvSpPr>
          <p:spPr>
            <a:xfrm>
              <a:off x="6081609" y="2705100"/>
              <a:ext cx="4068651" cy="36226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254804" y="3038065"/>
              <a:ext cx="1936714" cy="632320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200" dirty="0">
                  <a:latin typeface="+mj-ea"/>
                  <a:ea typeface="+mj-ea"/>
                  <a:cs typeface="Times New Roman" panose="02020603050405020304" pitchFamily="18" charset="0"/>
                </a:rPr>
                <a:t>发现与思考</a:t>
              </a:r>
              <a:endParaRPr kumimoji="1" lang="zh-CN" altLang="en-US" sz="2200" dirty="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1872000" y="900000"/>
            <a:ext cx="9336200" cy="13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600" spc="-50" dirty="0" smtClean="0"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他们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对初中生活的回忆中，有哪些共同之处？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初中阶段对他们产生了哪些影响？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1872001" y="900000"/>
            <a:ext cx="8935700" cy="19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初中阶段对我们的人生具有独特的价值。我们正处于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生命成长的“拔节孕穗期</a:t>
            </a:r>
            <a:r>
              <a:rPr kumimoji="1"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”，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这一时期我们初步形成</a:t>
            </a: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世界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观、人生观、价值观，需要精心引导和栽培</a:t>
            </a:r>
            <a:r>
              <a:rPr kumimoji="1"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。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06137" y="1759657"/>
            <a:ext cx="8787162" cy="3438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4104005" cy="6521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四、</a:t>
            </a: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拥抱中学时代</a:t>
            </a:r>
            <a:endParaRPr lang="en-US" altLang="zh-CN" sz="2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72001" y="5332867"/>
            <a:ext cx="8745200" cy="5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　　钱学森对初中生活的感受为我们拥抱中学时代带来哪些启发？</a:t>
            </a:r>
            <a:endParaRPr kumimoji="1" lang="en-US" altLang="zh-CN" sz="22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2000" y="1841712"/>
            <a:ext cx="9215100" cy="3210577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2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lang="zh-CN" altLang="en-US" sz="2600" dirty="0">
                <a:solidFill>
                  <a:srgbClr val="B371A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阅读感悟</a:t>
            </a:r>
            <a:endParaRPr lang="zh-CN" altLang="en-US" sz="2600" dirty="0">
              <a:solidFill>
                <a:srgbClr val="B371AF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dirty="0">
                <a:latin typeface="Times New Roman" panose="02020603050405020304" pitchFamily="18" charset="0"/>
                <a:ea typeface="华文楷体" panose="02010600040101010101" pitchFamily="2" charset="-122"/>
              </a:rPr>
              <a:t>1923 </a:t>
            </a: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年，钱学森进入北京师范大学校附属中学校读书。他说：“</a:t>
            </a:r>
            <a:r>
              <a:rPr kumimoji="1" lang="en-US" altLang="zh-CN" dirty="0">
                <a:latin typeface="Times New Roman" panose="02020603050405020304" pitchFamily="18" charset="0"/>
                <a:ea typeface="华文楷体" panose="02010600040101010101" pitchFamily="2" charset="-122"/>
              </a:rPr>
              <a:t>6 </a:t>
            </a: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年师大附中</a:t>
            </a:r>
            <a:endParaRPr kumimoji="1" lang="en-US" altLang="zh-CN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学习生活对我的知识和人生观起了很大作用。”他归国回到北京的第二天，就赶往</a:t>
            </a:r>
            <a:endParaRPr kumimoji="1" lang="en-US" altLang="zh-CN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母校探望。每次路过母校的老校址，他都会说：“这是我最熟悉的地方。”</a:t>
            </a:r>
            <a:endParaRPr kumimoji="1" lang="zh-CN" altLang="en-US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zh-CN" altLang="en-US" spc="-50" dirty="0">
                <a:latin typeface="Times New Roman" panose="02020603050405020304" pitchFamily="18" charset="0"/>
                <a:ea typeface="华文楷体" panose="02010600040101010101" pitchFamily="2" charset="-122"/>
              </a:rPr>
              <a:t>从化学、几何学、矿物学、生物学到国文、哲学概论、伦理学、音乐、美术，从</a:t>
            </a:r>
            <a:endParaRPr kumimoji="1" lang="en-US" altLang="zh-CN" spc="-5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pc="-20" dirty="0">
                <a:latin typeface="Times New Roman" panose="02020603050405020304" pitchFamily="18" charset="0"/>
                <a:ea typeface="华文楷体" panose="02010600040101010101" pitchFamily="2" charset="-122"/>
              </a:rPr>
              <a:t>基础科学知识体系到做人的伦理道德，中学教育为钱学森的成长打下了坚实的基础。</a:t>
            </a:r>
            <a:endParaRPr kumimoji="1" lang="zh-CN" altLang="en-US" spc="-2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钱学森在晚年曾写下一段话，称有 </a:t>
            </a:r>
            <a:r>
              <a:rPr kumimoji="1" lang="en-US" altLang="zh-CN" dirty="0">
                <a:latin typeface="Times New Roman" panose="02020603050405020304" pitchFamily="18" charset="0"/>
                <a:ea typeface="华文楷体" panose="02010600040101010101" pitchFamily="2" charset="-122"/>
              </a:rPr>
              <a:t>17 </a:t>
            </a: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个人对自己的一生影响深远，其中 </a:t>
            </a:r>
            <a:r>
              <a:rPr kumimoji="1" lang="en-US" altLang="zh-CN" dirty="0">
                <a:latin typeface="Times New Roman" panose="02020603050405020304" pitchFamily="18" charset="0"/>
                <a:ea typeface="华文楷体" panose="02010600040101010101" pitchFamily="2" charset="-122"/>
              </a:rPr>
              <a:t>12 </a:t>
            </a: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个</a:t>
            </a:r>
            <a:endParaRPr kumimoji="1" lang="en-US" altLang="zh-CN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人是求学期间的老师，而中学老师就占了 </a:t>
            </a:r>
            <a:r>
              <a:rPr kumimoji="1" lang="en-US" altLang="zh-CN" dirty="0">
                <a:latin typeface="Times New Roman" panose="02020603050405020304" pitchFamily="18" charset="0"/>
                <a:ea typeface="华文楷体" panose="02010600040101010101" pitchFamily="2" charset="-122"/>
              </a:rPr>
              <a:t>7 </a:t>
            </a: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个。这足见中学教育在他人生道路上的</a:t>
            </a:r>
            <a:endParaRPr kumimoji="1" lang="en-US" altLang="zh-CN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rPr>
              <a:t>重要性。</a:t>
            </a:r>
            <a:endParaRPr kumimoji="1" lang="zh-CN" altLang="en-US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72001" y="900000"/>
            <a:ext cx="8910300" cy="3293227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　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　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少年是国家的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未来、民族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的希望。初中生活的序幕刚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刚拉开，面对各种可能与挑战，我们要珍视当下，把握机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spc="-3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遇，把准人生方向，积极追求进步，确立更高的发展目标，</a:t>
            </a:r>
            <a:endParaRPr kumimoji="1" lang="en-US" altLang="zh-CN" sz="2600" spc="-3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在担当中历练，在尽责中成长，努力使自己成为适应时代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发展的有理想、敢担当、能吃苦、肯奋斗的中学生。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左大括号 48"/>
          <p:cNvSpPr/>
          <p:nvPr/>
        </p:nvSpPr>
        <p:spPr>
          <a:xfrm>
            <a:off x="5496065" y="2415186"/>
            <a:ext cx="360045" cy="3147414"/>
          </a:xfrm>
          <a:prstGeom prst="leftBrace">
            <a:avLst>
              <a:gd name="adj1" fmla="val 0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 defTabSz="12192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 dirty="0">
              <a:ln>
                <a:solidFill>
                  <a:srgbClr val="FEA402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42255" y="3130924"/>
            <a:ext cx="2689657" cy="647700"/>
            <a:chOff x="5835072" y="2448965"/>
            <a:chExt cx="2689657" cy="647700"/>
          </a:xfrm>
        </p:grpSpPr>
        <p:sp>
          <p:nvSpPr>
            <p:cNvPr id="44" name="圆角矩形 43"/>
            <p:cNvSpPr/>
            <p:nvPr/>
          </p:nvSpPr>
          <p:spPr>
            <a:xfrm>
              <a:off x="5835072" y="2448965"/>
              <a:ext cx="2689657" cy="6477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5" name="矩形 32"/>
            <p:cNvSpPr>
              <a:spLocks noChangeArrowheads="1"/>
            </p:cNvSpPr>
            <p:nvPr/>
          </p:nvSpPr>
          <p:spPr bwMode="auto">
            <a:xfrm>
              <a:off x="5898308" y="2530121"/>
              <a:ext cx="2557309" cy="4914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新机会，新要求</a:t>
              </a:r>
              <a:endPara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842255" y="2084643"/>
            <a:ext cx="2743374" cy="647700"/>
            <a:chOff x="5763318" y="1368830"/>
            <a:chExt cx="2743374" cy="647700"/>
          </a:xfrm>
        </p:grpSpPr>
        <p:sp>
          <p:nvSpPr>
            <p:cNvPr id="47" name="圆角矩形 46"/>
            <p:cNvSpPr/>
            <p:nvPr/>
          </p:nvSpPr>
          <p:spPr>
            <a:xfrm>
              <a:off x="5763318" y="1368830"/>
              <a:ext cx="2743374" cy="6477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8" name="矩形 32"/>
            <p:cNvSpPr>
              <a:spLocks noChangeArrowheads="1"/>
            </p:cNvSpPr>
            <p:nvPr/>
          </p:nvSpPr>
          <p:spPr bwMode="auto">
            <a:xfrm>
              <a:off x="5830814" y="1449986"/>
              <a:ext cx="2608383" cy="4914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新身份，新期待</a:t>
              </a:r>
              <a:endPara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10851" y="3664893"/>
            <a:ext cx="2185215" cy="648000"/>
            <a:chOff x="5235880" y="3471546"/>
            <a:chExt cx="2185215" cy="648000"/>
          </a:xfrm>
        </p:grpSpPr>
        <p:sp>
          <p:nvSpPr>
            <p:cNvPr id="51" name="圆角矩形 50"/>
            <p:cNvSpPr/>
            <p:nvPr/>
          </p:nvSpPr>
          <p:spPr>
            <a:xfrm>
              <a:off x="5235881" y="3471546"/>
              <a:ext cx="2185214" cy="648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zh-CN" altLang="en-US" sz="2400" noProof="1">
                <a:solidFill>
                  <a:schemeClr val="dk1"/>
                </a:solidFill>
                <a:latin typeface="黑体" panose="02010609060101010101" pitchFamily="49" charset="-122"/>
                <a:ea typeface="华文楷体" panose="02010600040101010101" pitchFamily="2" charset="-122"/>
              </a:endParaRPr>
            </a:p>
          </p:txBody>
        </p:sp>
        <p:sp>
          <p:nvSpPr>
            <p:cNvPr id="52" name="矩形 32"/>
            <p:cNvSpPr>
              <a:spLocks noChangeArrowheads="1"/>
            </p:cNvSpPr>
            <p:nvPr/>
          </p:nvSpPr>
          <p:spPr bwMode="auto">
            <a:xfrm>
              <a:off x="5235880" y="3527204"/>
              <a:ext cx="2185214" cy="545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奏响中学序曲</a:t>
              </a:r>
              <a:endPara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42255" y="4177205"/>
            <a:ext cx="2696312" cy="647700"/>
            <a:chOff x="5835072" y="3610380"/>
            <a:chExt cx="2696312" cy="647700"/>
          </a:xfrm>
        </p:grpSpPr>
        <p:sp>
          <p:nvSpPr>
            <p:cNvPr id="3" name="圆角矩形 2"/>
            <p:cNvSpPr/>
            <p:nvPr/>
          </p:nvSpPr>
          <p:spPr>
            <a:xfrm>
              <a:off x="5835072" y="3610380"/>
              <a:ext cx="2696312" cy="6477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" name="矩形 32"/>
            <p:cNvSpPr>
              <a:spLocks noChangeArrowheads="1"/>
            </p:cNvSpPr>
            <p:nvPr/>
          </p:nvSpPr>
          <p:spPr bwMode="auto">
            <a:xfrm>
              <a:off x="5898308" y="3685189"/>
              <a:ext cx="2563636" cy="4914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600" dirty="0">
                  <a:latin typeface="Times New Roman" panose="02020603050405020304" pitchFamily="18" charset="0"/>
                  <a:ea typeface="华文楷体" panose="02010600040101010101" pitchFamily="2" charset="-122"/>
                </a:rPr>
                <a:t>中学时代的意义</a:t>
              </a:r>
              <a:endPara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2255" y="5223486"/>
            <a:ext cx="2688231" cy="647700"/>
            <a:chOff x="5835072" y="4825135"/>
            <a:chExt cx="2688231" cy="647700"/>
          </a:xfrm>
        </p:grpSpPr>
        <p:sp>
          <p:nvSpPr>
            <p:cNvPr id="6" name="圆角矩形 5"/>
            <p:cNvSpPr/>
            <p:nvPr/>
          </p:nvSpPr>
          <p:spPr>
            <a:xfrm>
              <a:off x="5835072" y="4825135"/>
              <a:ext cx="2688231" cy="6477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2"/>
            <p:cNvSpPr>
              <a:spLocks noChangeArrowheads="1"/>
            </p:cNvSpPr>
            <p:nvPr/>
          </p:nvSpPr>
          <p:spPr bwMode="auto">
            <a:xfrm>
              <a:off x="5901211" y="4899944"/>
              <a:ext cx="2555953" cy="4914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拥抱中学时代</a:t>
              </a:r>
              <a:endPara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2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课堂小结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872001" y="1980000"/>
            <a:ext cx="8884900" cy="3754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</a:rPr>
              <a:t>. </a:t>
            </a:r>
            <a:r>
              <a:rPr kumimoji="1" lang="zh-CN" altLang="en-US" sz="2400" spc="-80" dirty="0">
                <a:latin typeface="Times New Roman" panose="02020603050405020304" pitchFamily="18" charset="0"/>
                <a:ea typeface="华文楷体" panose="02010600040101010101" pitchFamily="2" charset="-122"/>
              </a:rPr>
              <a:t>中学生活是我们学习生活的新起点，更是我们追求梦想的</a:t>
            </a:r>
            <a:endParaRPr kumimoji="1" lang="en-US" altLang="zh-CN" sz="2400" spc="-8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</a:rPr>
              <a:t>新起点。对于这一新起点，你认为以下说法中正确的</a:t>
            </a:r>
            <a:r>
              <a:rPr kumimoji="1"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有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1" sz="24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①中学生活意味着新的机会和新的可能</a:t>
            </a:r>
            <a:endParaRPr kumimoji="1"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②中学生活意味着新的目标和要求</a:t>
            </a:r>
            <a:endParaRPr kumimoji="1"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③中学生活意味着不再需要父母长辈的指导</a:t>
            </a:r>
            <a:endParaRPr kumimoji="1"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④中学生活意味着新的挑战</a:t>
            </a:r>
            <a:endParaRPr kumimoji="1"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A. </a:t>
            </a:r>
            <a:r>
              <a:rPr kumimoji="1"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①②③</a:t>
            </a: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 　   </a:t>
            </a:r>
            <a:r>
              <a:rPr kumimoji="1"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B. </a:t>
            </a:r>
            <a:r>
              <a:rPr kumimoji="1"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②③④</a:t>
            </a: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      </a:t>
            </a:r>
            <a:r>
              <a:rPr kumimoji="1"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C. </a:t>
            </a:r>
            <a:r>
              <a:rPr kumimoji="1"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①③④</a:t>
            </a:r>
            <a:r>
              <a: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      </a:t>
            </a:r>
            <a:r>
              <a:rPr kumimoji="1"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D. </a:t>
            </a:r>
            <a:r>
              <a:rPr kumimoji="1"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①②④</a:t>
            </a:r>
            <a:endParaRPr kumimoji="1"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9489413" y="2573482"/>
            <a:ext cx="6539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D</a:t>
            </a:r>
            <a:endParaRPr lang="zh-CN" altLang="en-US" sz="24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2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课堂练习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72000" y="900000"/>
            <a:ext cx="8897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2.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中学生活提供了发展自我的多种机会。下列不属于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发展自我机会的</a:t>
            </a:r>
            <a:r>
              <a:rPr kumimoji="1"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是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1" lang="en-US" altLang="zh-CN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A.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新的课程，引领我们探索新的知识领域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B.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集体生活，涵养我们的品格、丰富我们的个性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C.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各种各样的社会实践，为我们现在就业提供了帮助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D.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丰富多彩的社团活动，给我们提供发展兴趣的平台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4867607" y="1675217"/>
            <a:ext cx="65396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C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8846800" cy="39333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3.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钱学森说：“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6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年师大附中学习生活对我的知识和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sz="2600" dirty="0" err="1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人生观起了很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大的作用。”</a:t>
            </a:r>
            <a:r>
              <a:rPr kumimoji="1"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这给我们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的启示</a:t>
            </a:r>
            <a:r>
              <a:rPr kumimoji="1"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是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A.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中学时代时间不是很长	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B.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中学时代是人生发展的新阶段	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C.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中学时代是幸福无忧的	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D.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</a:rPr>
              <a:t>中学时代为我们一生奠定基础</a:t>
            </a:r>
            <a:endParaRPr kumimoji="1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8828562" y="1689950"/>
            <a:ext cx="65396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D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/>
      <p:bldP spid="9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1872000" y="1980000"/>
            <a:ext cx="11126926" cy="663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9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9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9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9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9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33980" indent="-347980" defTabSz="1219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91180" indent="-347980" defTabSz="1219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8380" indent="-347980" defTabSz="1219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5580" indent="-347980" defTabSz="1219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Arial" panose="020B0604020202020204" pitchFamily="34" charset="0"/>
                <a:ea typeface="华文楷体" panose="02010600040101010101" pitchFamily="2" charset="-122"/>
              </a:rPr>
              <a:t>　　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请用不同的词语，分享你对中学生活的初步感受。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72000" y="4320000"/>
            <a:ext cx="8520318" cy="130556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</a:pPr>
            <a:r>
              <a:rPr kumimoji="1" lang="zh-CN" altLang="en-US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　　中学生活把我们带进一个别样的天地：我们站在一个</a:t>
            </a:r>
            <a:endParaRPr kumimoji="1" lang="en-US" altLang="zh-CN" sz="2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lvl="0">
              <a:lnSpc>
                <a:spcPct val="160000"/>
              </a:lnSpc>
            </a:pPr>
            <a:r>
              <a:rPr kumimoji="1" lang="zh-CN" altLang="en-US" sz="2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新的起点上。</a:t>
            </a:r>
            <a:endParaRPr kumimoji="1" lang="zh-CN" altLang="en-US" sz="2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52359" y="2826993"/>
            <a:ext cx="1080120" cy="576000"/>
            <a:chOff x="1602541" y="2021843"/>
            <a:chExt cx="1080120" cy="576000"/>
          </a:xfrm>
        </p:grpSpPr>
        <p:sp>
          <p:nvSpPr>
            <p:cNvPr id="21" name="圆角矩形 20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兴奋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575022" y="2826993"/>
            <a:ext cx="1080120" cy="576000"/>
            <a:chOff x="1602541" y="2021843"/>
            <a:chExt cx="1080120" cy="576000"/>
          </a:xfrm>
        </p:grpSpPr>
        <p:sp>
          <p:nvSpPr>
            <p:cNvPr id="63" name="圆角矩形 62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激动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97685" y="2826993"/>
            <a:ext cx="1080120" cy="576000"/>
            <a:chOff x="1602541" y="2021843"/>
            <a:chExt cx="1080120" cy="576000"/>
          </a:xfrm>
        </p:grpSpPr>
        <p:sp>
          <p:nvSpPr>
            <p:cNvPr id="83" name="圆角矩形 82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有趣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220348" y="2826993"/>
            <a:ext cx="1080120" cy="576000"/>
            <a:chOff x="1602541" y="2021843"/>
            <a:chExt cx="1080120" cy="576000"/>
          </a:xfrm>
        </p:grpSpPr>
        <p:sp>
          <p:nvSpPr>
            <p:cNvPr id="98" name="圆角矩形 97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新奇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543011" y="2826993"/>
            <a:ext cx="1080120" cy="576000"/>
            <a:chOff x="1602541" y="2021843"/>
            <a:chExt cx="1080120" cy="576000"/>
          </a:xfrm>
        </p:grpSpPr>
        <p:sp>
          <p:nvSpPr>
            <p:cNvPr id="102" name="圆角矩形 101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憧憬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865675" y="2826993"/>
            <a:ext cx="1080120" cy="576000"/>
            <a:chOff x="1602541" y="2021843"/>
            <a:chExt cx="1080120" cy="576000"/>
          </a:xfrm>
        </p:grpSpPr>
        <p:sp>
          <p:nvSpPr>
            <p:cNvPr id="105" name="圆角矩形 104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紧张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252359" y="3601725"/>
            <a:ext cx="1080120" cy="576000"/>
            <a:chOff x="1602541" y="2021843"/>
            <a:chExt cx="1080120" cy="576000"/>
          </a:xfrm>
        </p:grpSpPr>
        <p:sp>
          <p:nvSpPr>
            <p:cNvPr id="108" name="圆角矩形 107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挑战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575022" y="3601725"/>
            <a:ext cx="1080120" cy="576000"/>
            <a:chOff x="1602541" y="2021843"/>
            <a:chExt cx="1080120" cy="576000"/>
          </a:xfrm>
        </p:grpSpPr>
        <p:sp>
          <p:nvSpPr>
            <p:cNvPr id="111" name="圆角矩形 110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陌生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897685" y="3601725"/>
            <a:ext cx="1080120" cy="576000"/>
            <a:chOff x="1602541" y="2021843"/>
            <a:chExt cx="1080120" cy="576000"/>
          </a:xfrm>
        </p:grpSpPr>
        <p:sp>
          <p:nvSpPr>
            <p:cNvPr id="114" name="圆角矩形 113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突破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220348" y="3601725"/>
            <a:ext cx="1080120" cy="576000"/>
            <a:chOff x="1602541" y="2021843"/>
            <a:chExt cx="1080120" cy="576000"/>
          </a:xfrm>
        </p:grpSpPr>
        <p:sp>
          <p:nvSpPr>
            <p:cNvPr id="117" name="圆角矩形 116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期待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543011" y="3601725"/>
            <a:ext cx="1080120" cy="576000"/>
            <a:chOff x="1602541" y="2021843"/>
            <a:chExt cx="1080120" cy="576000"/>
          </a:xfrm>
        </p:grpSpPr>
        <p:sp>
          <p:nvSpPr>
            <p:cNvPr id="120" name="圆角矩形 119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幸运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865675" y="3601725"/>
            <a:ext cx="1080120" cy="576000"/>
            <a:chOff x="1602541" y="2021843"/>
            <a:chExt cx="1080120" cy="576000"/>
          </a:xfrm>
        </p:grpSpPr>
        <p:sp>
          <p:nvSpPr>
            <p:cNvPr id="123" name="圆角矩形 122"/>
            <p:cNvSpPr/>
            <p:nvPr/>
          </p:nvSpPr>
          <p:spPr>
            <a:xfrm>
              <a:off x="1602541" y="2021843"/>
              <a:ext cx="108012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1742474" y="2042069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……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7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新课导入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9177000" cy="457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4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习近平在学校思想政治理论课教师座谈会讲话中指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出：“青少年阶段是人生的‘拔节孕穗期’</a:t>
            </a:r>
            <a:r>
              <a:rPr kumimoji="1"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……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最需要精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心引导和栽培。”这</a:t>
            </a:r>
            <a:r>
              <a:rPr kumimoji="1"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说明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1" sz="2600" dirty="0">
              <a:latin typeface="宋体" panose="02010600030101010101" pitchFamily="2" charset="-122"/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A.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青少年都不能正确认识自己，必须借助于他人评价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B.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青春是美好难忘的，拥有了青春就一定能成功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C.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青春期是一个极为特殊的阶段，心理矛盾无法克服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D.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青少年阶段为一生奠定重要基础，要加强教育引导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5909812" y="2318969"/>
            <a:ext cx="581925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D</a:t>
            </a:r>
            <a:endParaRPr lang="zh-CN" altLang="en-US" sz="2600" dirty="0">
              <a:solidFill>
                <a:srgbClr val="CC33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/>
      <p:bldP spid="9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1872001" y="1980000"/>
            <a:ext cx="9062700" cy="3866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</a:t>
            </a:r>
            <a:r>
              <a:rPr lang="zh-CN" altLang="en-US" sz="2600" spc="8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“人生万事须自为，跬步江山即寥廓。”追求进步，</a:t>
            </a:r>
            <a:endParaRPr lang="en-US" altLang="zh-CN" sz="2600" spc="8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是青年最宝贵的特质。习近平在庆祝中国共产主义青年团</a:t>
            </a:r>
            <a:endParaRPr lang="en-US" altLang="zh-CN" sz="26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成立一百周年大会上指出：“在实现中华民族伟大复兴的</a:t>
            </a:r>
            <a:endParaRPr lang="en-US" altLang="zh-CN" sz="26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征程上，中国共产党是先锋队，共青团是突击队，少先队</a:t>
            </a:r>
            <a:endParaRPr lang="en-US" altLang="zh-CN" sz="26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00" spc="13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是预备队。入队、入团、入党，是青年追求政治进步的</a:t>
            </a:r>
            <a:endParaRPr lang="zh-CN" altLang="en-US" sz="2600" spc="13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‘人生三部曲’。”</a:t>
            </a:r>
            <a:endParaRPr lang="zh-CN" altLang="en-US" sz="26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0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3000" dirty="0"/>
              <a:t>课后任务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2000" y="900000"/>
            <a:ext cx="9177000" cy="3293227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60000"/>
              </a:lnSpc>
              <a:buNone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　　结合所学，以“你好，中学时代”为题写一封信，感</a:t>
            </a:r>
            <a:endParaRPr kumimoji="1"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60000"/>
              </a:lnSpc>
              <a:buNone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受并展望初中生活！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60000"/>
              </a:lnSpc>
              <a:buNone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　　要求：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60000"/>
              </a:lnSpc>
              <a:buNone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1.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呈现你对初中生活的感受、期待、思考、规划</a:t>
            </a:r>
            <a:r>
              <a:rPr kumimoji="1"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等；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60000"/>
              </a:lnSpc>
              <a:buNone/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2.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篇幅建议 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150 </a:t>
            </a: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+mn-ea"/>
              </a:rPr>
              <a:t>字左右。</a:t>
            </a:r>
            <a:endParaRPr kumimoji="1"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10346" y="1944000"/>
            <a:ext cx="7571304" cy="163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　少年有梦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　开启初中生活（奏响中学序曲）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7665" y="4068000"/>
            <a:ext cx="10556671" cy="57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制作单位：</a:t>
            </a:r>
            <a:r>
              <a:rPr lang="zh-C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人民教育出版社</a:t>
            </a:r>
            <a:endParaRPr lang="zh-CN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62492" y="2724899"/>
            <a:ext cx="4532173" cy="2909786"/>
          </a:xfrm>
          <a:prstGeom prst="rect">
            <a:avLst/>
          </a:prstGeom>
        </p:spPr>
      </p:pic>
      <p:sp>
        <p:nvSpPr>
          <p:cNvPr id="68" name="TextBox 7"/>
          <p:cNvSpPr txBox="1">
            <a:spLocks noChangeArrowheads="1"/>
          </p:cNvSpPr>
          <p:nvPr/>
        </p:nvSpPr>
        <p:spPr bwMode="auto">
          <a:xfrm>
            <a:off x="1872000" y="5400000"/>
            <a:ext cx="7967775" cy="6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上了初中，你觉得自己有没有长大？</a:t>
            </a:r>
            <a:endParaRPr kumimoji="1" lang="zh-CN" altLang="en-US" sz="2600" spc="-5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2000" y="1980000"/>
            <a:ext cx="11056030" cy="65256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z="2600" dirty="0">
                <a:solidFill>
                  <a:srgbClr val="B371A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生活观察</a:t>
            </a:r>
            <a:endParaRPr lang="zh-CN" altLang="en-US" sz="2600" dirty="0">
              <a:solidFill>
                <a:srgbClr val="B371AF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33169" y="2850732"/>
            <a:ext cx="3191591" cy="936000"/>
            <a:chOff x="1640766" y="2004142"/>
            <a:chExt cx="3191591" cy="936000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1640766" y="2004142"/>
              <a:ext cx="2667555" cy="93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640768" y="2070077"/>
              <a:ext cx="2682069" cy="804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上了初中，我感觉自己长大了。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等腰三角形 45"/>
            <p:cNvSpPr/>
            <p:nvPr/>
          </p:nvSpPr>
          <p:spPr bwMode="auto">
            <a:xfrm rot="6556508" flipH="1">
              <a:off x="4306709" y="2388593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71967" y="2835897"/>
            <a:ext cx="3328515" cy="988788"/>
            <a:chOff x="7374735" y="2004142"/>
            <a:chExt cx="3328515" cy="988788"/>
          </a:xfrm>
        </p:grpSpPr>
        <p:sp>
          <p:nvSpPr>
            <p:cNvPr id="51" name="等腰三角形 50"/>
            <p:cNvSpPr/>
            <p:nvPr/>
          </p:nvSpPr>
          <p:spPr bwMode="auto">
            <a:xfrm rot="15043492">
              <a:off x="7569071" y="2467266"/>
              <a:ext cx="331328" cy="72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 bwMode="auto">
            <a:xfrm flipH="1">
              <a:off x="7900696" y="2004142"/>
              <a:ext cx="2802554" cy="93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 flipH="1">
              <a:off x="7949239" y="2070077"/>
              <a:ext cx="2754011" cy="804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你只比我大一岁，就长大了？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31809" y="4082652"/>
            <a:ext cx="3778326" cy="936000"/>
            <a:chOff x="1692278" y="3452653"/>
            <a:chExt cx="2756396" cy="936000"/>
          </a:xfrm>
        </p:grpSpPr>
        <p:sp>
          <p:nvSpPr>
            <p:cNvPr id="76" name="等腰三角形 75"/>
            <p:cNvSpPr/>
            <p:nvPr/>
          </p:nvSpPr>
          <p:spPr bwMode="auto">
            <a:xfrm rot="15043492" flipH="1" flipV="1">
              <a:off x="3923026" y="3369982"/>
              <a:ext cx="331015" cy="720280"/>
            </a:xfrm>
            <a:prstGeom prst="triangle">
              <a:avLst>
                <a:gd name="adj" fmla="val 2362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 bwMode="auto">
            <a:xfrm>
              <a:off x="1692278" y="3452653"/>
              <a:ext cx="2288021" cy="93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715283" y="3518588"/>
              <a:ext cx="22022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那是！因为我</a:t>
              </a:r>
              <a:r>
                <a:rPr kumimoji="1" lang="zh-CN" altLang="en-US" sz="2000" dirty="0" smtClean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是中学生</a:t>
              </a: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，而你还是小学生。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flipH="1">
            <a:off x="6998703" y="4116387"/>
            <a:ext cx="3201779" cy="936000"/>
            <a:chOff x="1609118" y="3452653"/>
            <a:chExt cx="3201779" cy="936000"/>
          </a:xfrm>
        </p:grpSpPr>
        <p:sp>
          <p:nvSpPr>
            <p:cNvPr id="78" name="圆角矩形 77"/>
            <p:cNvSpPr/>
            <p:nvPr/>
          </p:nvSpPr>
          <p:spPr bwMode="auto">
            <a:xfrm>
              <a:off x="1609118" y="3452653"/>
              <a:ext cx="2635704" cy="93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1751992" y="3518588"/>
              <a:ext cx="2507346" cy="804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中学生和小学生</a:t>
              </a:r>
              <a:endParaRPr kumimoji="1" lang="en-US" altLang="zh-CN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有什么不一样？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80" name="等腰三角形 79"/>
            <p:cNvSpPr/>
            <p:nvPr/>
          </p:nvSpPr>
          <p:spPr bwMode="auto">
            <a:xfrm rot="15043492" flipH="1" flipV="1">
              <a:off x="4285249" y="3483705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8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3000" dirty="0"/>
              <a:t>新知探究</a:t>
            </a:r>
            <a:endParaRPr lang="zh-CN" altLang="en-US" sz="3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47933" y="1757883"/>
            <a:ext cx="5274764" cy="378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文本框 39"/>
          <p:cNvSpPr txBox="1"/>
          <p:nvPr/>
        </p:nvSpPr>
        <p:spPr>
          <a:xfrm>
            <a:off x="1872000" y="900000"/>
            <a:ext cx="7645833" cy="652569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z="2600" dirty="0">
                <a:solidFill>
                  <a:srgbClr val="B371A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生活观察</a:t>
            </a:r>
            <a:endParaRPr lang="zh-CN" altLang="en-US" sz="2600" dirty="0">
              <a:solidFill>
                <a:srgbClr val="B371AF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53125" y="2652785"/>
            <a:ext cx="3121519" cy="1260000"/>
            <a:chOff x="1172077" y="1675323"/>
            <a:chExt cx="3121519" cy="126000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1172077" y="1675323"/>
              <a:ext cx="2592000" cy="1260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4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1172077" y="1694169"/>
              <a:ext cx="26820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上初中后，要学习的科目多了，还得</a:t>
              </a:r>
              <a:r>
                <a:rPr kumimoji="1" lang="zh-CN" altLang="en-US" sz="2000" spc="-15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经常去图书馆</a:t>
              </a: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查资料。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等腰三角形 43"/>
            <p:cNvSpPr/>
            <p:nvPr/>
          </p:nvSpPr>
          <p:spPr bwMode="auto">
            <a:xfrm rot="6556508" flipH="1">
              <a:off x="3767948" y="2059775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51155" y="4150826"/>
            <a:ext cx="4755671" cy="1260000"/>
            <a:chOff x="1172078" y="3982661"/>
            <a:chExt cx="4755671" cy="1260000"/>
          </a:xfrm>
        </p:grpSpPr>
        <p:sp>
          <p:nvSpPr>
            <p:cNvPr id="49" name="等腰三角形 48"/>
            <p:cNvSpPr/>
            <p:nvPr/>
          </p:nvSpPr>
          <p:spPr bwMode="auto">
            <a:xfrm rot="15043492" flipH="1" flipV="1">
              <a:off x="5402101" y="3869933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 bwMode="auto">
            <a:xfrm>
              <a:off x="1172078" y="3982661"/>
              <a:ext cx="4449452" cy="1260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4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1259162" y="4001505"/>
              <a:ext cx="43623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很忙，</a:t>
              </a:r>
              <a:r>
                <a:rPr kumimoji="1" lang="zh-CN" altLang="en-US" sz="2000" dirty="0" smtClean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但很</a:t>
              </a: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充实。这里有</a:t>
              </a:r>
              <a:r>
                <a:rPr kumimoji="1" lang="zh-CN" altLang="en-US" sz="2000" dirty="0" smtClean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很多新</a:t>
              </a: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的机会。我参加了社团，认识了</a:t>
              </a:r>
              <a:r>
                <a:rPr kumimoji="1" lang="zh-CN" altLang="en-US" sz="2000" dirty="0" smtClean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好多</a:t>
              </a: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新朋友。我还想加入共青团。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H="1">
            <a:off x="7670841" y="3050217"/>
            <a:ext cx="2269740" cy="504000"/>
            <a:chOff x="1889404" y="1790934"/>
            <a:chExt cx="2269740" cy="504000"/>
          </a:xfrm>
        </p:grpSpPr>
        <p:sp>
          <p:nvSpPr>
            <p:cNvPr id="74" name="等腰三角形 73"/>
            <p:cNvSpPr/>
            <p:nvPr/>
          </p:nvSpPr>
          <p:spPr bwMode="auto">
            <a:xfrm rot="6556508" flipH="1">
              <a:off x="3673004" y="1791658"/>
              <a:ext cx="252000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2" name="圆角矩形 71"/>
            <p:cNvSpPr/>
            <p:nvPr/>
          </p:nvSpPr>
          <p:spPr bwMode="auto">
            <a:xfrm>
              <a:off x="2010033" y="1790934"/>
              <a:ext cx="1728000" cy="504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4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1889404" y="1809779"/>
              <a:ext cx="1754305" cy="434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是不是很忙？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7623217" y="3680116"/>
            <a:ext cx="2529195" cy="1257644"/>
            <a:chOff x="3512661" y="3982661"/>
            <a:chExt cx="2529195" cy="1257644"/>
          </a:xfrm>
        </p:grpSpPr>
        <p:sp>
          <p:nvSpPr>
            <p:cNvPr id="76" name="等腰三角形 75"/>
            <p:cNvSpPr/>
            <p:nvPr/>
          </p:nvSpPr>
          <p:spPr bwMode="auto">
            <a:xfrm rot="15043492" flipH="1" flipV="1">
              <a:off x="5516208" y="3939791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 bwMode="auto">
            <a:xfrm>
              <a:off x="3512661" y="3982661"/>
              <a:ext cx="2108871" cy="12576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400" noProof="1"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3549764" y="4001505"/>
              <a:ext cx="2028225" cy="1173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初中生活究</a:t>
              </a:r>
              <a:endParaRPr kumimoji="1" lang="en-US" altLang="zh-CN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竟有多大变化？</a:t>
              </a:r>
              <a:endParaRPr kumimoji="1" lang="en-US" altLang="zh-CN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sz="20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我好期待！</a:t>
              </a:r>
              <a:endParaRPr kumimoji="1" lang="zh-CN" altLang="en-US" sz="20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1872000" y="5454741"/>
            <a:ext cx="7143541" cy="6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你对初中生活有哪些期待？</a:t>
            </a:r>
            <a:endParaRPr kumimoji="1" lang="zh-CN" altLang="en-US" sz="2600" spc="-5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2000" y="900000"/>
            <a:ext cx="9086286" cy="26530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　　一、新身份，新期待</a:t>
            </a:r>
            <a:r>
              <a:rPr kumimoji="1" lang="zh-CN" altLang="en-US" sz="2600" dirty="0">
                <a:latin typeface="黑体" panose="02010609060101010101" pitchFamily="49" charset="-122"/>
                <a:ea typeface="华文楷体" panose="02010600040101010101" pitchFamily="2" charset="-122"/>
              </a:rPr>
              <a:t>　　</a:t>
            </a:r>
            <a:endParaRPr kumimoji="1" lang="en-US" altLang="zh-CN" sz="2600" dirty="0">
              <a:latin typeface="黑体" panose="02010609060101010101" pitchFamily="49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跨进中学校园，我们有了一个新的身份</a:t>
            </a:r>
            <a:r>
              <a:rPr kumimoji="1"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——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中学生！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这意味着一段新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人生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旅程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的开始，新环境、新老师、新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同学</a:t>
            </a:r>
            <a:r>
              <a:rPr kumimoji="1"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……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我们对新生活充满了期待。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82359" y="3781731"/>
            <a:ext cx="1188000" cy="576000"/>
            <a:chOff x="2238817" y="3553131"/>
            <a:chExt cx="1188000" cy="576000"/>
          </a:xfrm>
        </p:grpSpPr>
        <p:sp>
          <p:nvSpPr>
            <p:cNvPr id="36" name="圆角矩形 35"/>
            <p:cNvSpPr/>
            <p:nvPr/>
          </p:nvSpPr>
          <p:spPr>
            <a:xfrm>
              <a:off x="2238817" y="3553131"/>
              <a:ext cx="1188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78801" y="3589867"/>
              <a:ext cx="1108032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新环境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87550" y="3781731"/>
            <a:ext cx="1188000" cy="576000"/>
            <a:chOff x="2238817" y="3553131"/>
            <a:chExt cx="1188000" cy="576000"/>
          </a:xfrm>
        </p:grpSpPr>
        <p:sp>
          <p:nvSpPr>
            <p:cNvPr id="56" name="圆角矩形 55"/>
            <p:cNvSpPr/>
            <p:nvPr/>
          </p:nvSpPr>
          <p:spPr>
            <a:xfrm>
              <a:off x="2238817" y="3553131"/>
              <a:ext cx="1188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278801" y="3589867"/>
              <a:ext cx="1108032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新老师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492741" y="3781731"/>
            <a:ext cx="1188000" cy="576000"/>
            <a:chOff x="2238817" y="3553131"/>
            <a:chExt cx="1188000" cy="576000"/>
          </a:xfrm>
        </p:grpSpPr>
        <p:sp>
          <p:nvSpPr>
            <p:cNvPr id="59" name="圆角矩形 58"/>
            <p:cNvSpPr/>
            <p:nvPr/>
          </p:nvSpPr>
          <p:spPr>
            <a:xfrm>
              <a:off x="2238817" y="3553131"/>
              <a:ext cx="1188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278801" y="3589867"/>
              <a:ext cx="1108032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新同学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97932" y="3781731"/>
            <a:ext cx="1188000" cy="576000"/>
            <a:chOff x="2238817" y="3553131"/>
            <a:chExt cx="1188000" cy="576000"/>
          </a:xfrm>
        </p:grpSpPr>
        <p:sp>
          <p:nvSpPr>
            <p:cNvPr id="62" name="圆角矩形 61"/>
            <p:cNvSpPr/>
            <p:nvPr/>
          </p:nvSpPr>
          <p:spPr>
            <a:xfrm>
              <a:off x="2238817" y="3553131"/>
              <a:ext cx="1188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278801" y="3589867"/>
              <a:ext cx="1108032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新期待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703123" y="3781731"/>
            <a:ext cx="1188000" cy="576000"/>
            <a:chOff x="2238817" y="3553131"/>
            <a:chExt cx="1188000" cy="576000"/>
          </a:xfrm>
        </p:grpSpPr>
        <p:sp>
          <p:nvSpPr>
            <p:cNvPr id="65" name="圆角矩形 64"/>
            <p:cNvSpPr/>
            <p:nvPr/>
          </p:nvSpPr>
          <p:spPr>
            <a:xfrm>
              <a:off x="2238817" y="3553131"/>
              <a:ext cx="1188000" cy="57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432690" y="3589867"/>
              <a:ext cx="800255" cy="508684"/>
            </a:xfrm>
            <a:prstGeom prst="rect">
              <a:avLst/>
            </a:prstGeom>
            <a:noFill/>
          </p:spPr>
          <p:txBody>
            <a:bodyPr wrap="none" lIns="91458" tIns="45729" rIns="91458" bIns="45729" rtlCol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……</a:t>
              </a:r>
              <a:endPara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72000" y="900000"/>
            <a:ext cx="9361487" cy="4918288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　二、新机会，新要求</a:t>
            </a:r>
            <a:endParaRPr lang="en-US" altLang="zh-CN" sz="26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</a:t>
            </a: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探究与分享</a:t>
            </a:r>
            <a:endParaRPr lang="zh-CN" altLang="en-US" sz="26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4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400" spc="-5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开学</a:t>
            </a: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以来</a:t>
            </a:r>
            <a:r>
              <a:rPr kumimoji="1" lang="zh-CN" altLang="en-US" sz="2400" spc="-5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，</a:t>
            </a: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我在学校里经历</a:t>
            </a:r>
            <a:r>
              <a:rPr kumimoji="1" lang="zh-CN" altLang="en-US" sz="2400" spc="-5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了许多</a:t>
            </a: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新鲜事。</a:t>
            </a:r>
            <a:endParaRPr kumimoji="1" lang="zh-CN" altLang="en-US" sz="2400" spc="-5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◎</a:t>
            </a: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高年级同学给我们当起了校史讲解员。</a:t>
            </a:r>
            <a:endParaRPr kumimoji="1" lang="zh-CN" altLang="en-US" sz="2400" spc="-5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◎</a:t>
            </a: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语文老师给我们推荐了课外阅读书目。</a:t>
            </a:r>
            <a:r>
              <a:rPr kumimoji="1" lang="en-US" altLang="zh-CN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   </a:t>
            </a:r>
            <a:endParaRPr kumimoji="1" lang="zh-CN" altLang="en-US" sz="2400" spc="-5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◎</a:t>
            </a:r>
            <a:r>
              <a:rPr kumimoji="1" lang="zh-CN" altLang="en-US" sz="2400" spc="-3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班主任组织我们选举班委、制订班规和班训、设计班徽。</a:t>
            </a:r>
            <a:endParaRPr kumimoji="1" lang="zh-CN" altLang="en-US" sz="2400" spc="-3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◎</a:t>
            </a: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布告栏里贴满了社团招募新成员的启事。</a:t>
            </a:r>
            <a:endParaRPr kumimoji="1" lang="zh-CN" altLang="en-US" sz="2400" spc="-5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kumimoji="1" lang="zh-CN" altLang="en-US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◎ </a:t>
            </a:r>
            <a:r>
              <a:rPr kumimoji="1" lang="en-US" altLang="zh-CN" sz="2400" spc="-5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…………</a:t>
            </a:r>
            <a:endParaRPr kumimoji="1" lang="zh-CN" altLang="en-US" sz="2400" spc="-5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1872000" y="900000"/>
            <a:ext cx="9062700" cy="19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你在校园里还有哪些新发现？</a:t>
            </a:r>
            <a:endParaRPr kumimoji="1" lang="zh-CN" altLang="en-US" sz="2600" spc="-5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(</a:t>
            </a:r>
            <a:r>
              <a:rPr kumimoji="1" lang="en-US" altLang="zh-CN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2</a:t>
            </a:r>
            <a:r>
              <a:rPr kumimoji="1" lang="en-US" altLang="zh-CN" sz="2600" spc="-50" dirty="0">
                <a:latin typeface="宋体" panose="02010600030101010101" pitchFamily="2" charset="-122"/>
                <a:sym typeface="Times New Roman" panose="02020603050405020304" pitchFamily="18" charset="0"/>
              </a:rPr>
              <a:t>)</a:t>
            </a: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与小学相比，你的初中生活有哪些变化？你怎么看</a:t>
            </a:r>
            <a:endParaRPr kumimoji="1" lang="en-US" altLang="zh-CN" sz="2600" spc="-5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待这些变化？</a:t>
            </a:r>
            <a:endParaRPr kumimoji="1" lang="zh-CN" altLang="en-US" sz="2600" spc="-50" dirty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1872000" y="900000"/>
            <a:ext cx="9202400" cy="32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1. </a:t>
            </a: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初中阶段为我们的发展提供了新的机会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富有挑战的课程和学习任务，带领我们探索新的知识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领域；丰富多彩的社团活动，给我们提供更多培养兴趣的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en-US" altLang="zh-CN" sz="2600" spc="-4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平台；各种各样的社会实践，为我们打开认识社会的大门</a:t>
            </a:r>
            <a:r>
              <a:rPr kumimoji="1" lang="en-US" altLang="zh-CN" sz="2600" spc="-4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kumimoji="1" lang="en-US" altLang="zh-CN" sz="2600" spc="-4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en-US" altLang="zh-CN" sz="2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在新的集体生活中，我们涵养品格，提升自我</a:t>
            </a:r>
            <a:r>
              <a:rPr kumimoji="1"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7"/>
          <p:cNvSpPr txBox="1">
            <a:spLocks noChangeArrowheads="1"/>
          </p:cNvSpPr>
          <p:nvPr/>
        </p:nvSpPr>
        <p:spPr bwMode="auto">
          <a:xfrm>
            <a:off x="1871999" y="4724523"/>
            <a:ext cx="8632449" cy="13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kumimoji="1"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　　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进入初中，家庭、学校、</a:t>
            </a:r>
            <a:r>
              <a:rPr kumimoji="1" lang="zh-CN" altLang="en-US" sz="2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社会寄予</a:t>
            </a: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了我们更高的期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 pitchFamily="18" charset="0"/>
              </a:rPr>
              <a:t>望，这些更高的期望蕴含了什么道理？</a:t>
            </a:r>
            <a:endParaRPr kumimoji="1" lang="zh-CN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27514" y="1151955"/>
            <a:ext cx="2133600" cy="3363175"/>
            <a:chOff x="1498600" y="1075755"/>
            <a:chExt cx="2133600" cy="3363175"/>
          </a:xfrm>
        </p:grpSpPr>
        <p:sp>
          <p:nvSpPr>
            <p:cNvPr id="38" name="圆角矩形 37"/>
            <p:cNvSpPr/>
            <p:nvPr/>
          </p:nvSpPr>
          <p:spPr>
            <a:xfrm>
              <a:off x="1498600" y="1075755"/>
              <a:ext cx="2133600" cy="3363175"/>
            </a:xfrm>
            <a:prstGeom prst="roundRect">
              <a:avLst>
                <a:gd name="adj" fmla="val 104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899400" y="1213713"/>
              <a:ext cx="1332000" cy="516257"/>
              <a:chOff x="3555138" y="-1509415"/>
              <a:chExt cx="1332000" cy="516257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555138" y="-993158"/>
                <a:ext cx="1332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41"/>
              <p:cNvSpPr txBox="1"/>
              <p:nvPr/>
            </p:nvSpPr>
            <p:spPr>
              <a:xfrm>
                <a:off x="3821029" y="-1509415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家庭</a:t>
                </a:r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747785" y="1732247"/>
              <a:ext cx="163523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孝亲敬老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indent="0" algn="ctr" fontAlgn="auto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身体健康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indent="0" algn="ctr" fontAlgn="auto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勤勉进取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indent="0" algn="ctr" fontAlgn="auto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自我管理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indent="0" algn="ctr" fontAlgn="auto">
                <a:lnSpc>
                  <a:spcPct val="140000"/>
                </a:lnSpc>
              </a:pPr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  <a:sym typeface="+mn-ea"/>
                </a:rPr>
                <a:t>……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21172" y="1151955"/>
            <a:ext cx="2133600" cy="3363175"/>
            <a:chOff x="1498600" y="1075755"/>
            <a:chExt cx="2133600" cy="3363175"/>
          </a:xfrm>
        </p:grpSpPr>
        <p:sp>
          <p:nvSpPr>
            <p:cNvPr id="44" name="圆角矩形 43"/>
            <p:cNvSpPr/>
            <p:nvPr/>
          </p:nvSpPr>
          <p:spPr>
            <a:xfrm>
              <a:off x="1498600" y="1075755"/>
              <a:ext cx="2133600" cy="3363175"/>
            </a:xfrm>
            <a:prstGeom prst="roundRect">
              <a:avLst>
                <a:gd name="adj" fmla="val 104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899400" y="1213713"/>
              <a:ext cx="1332000" cy="516257"/>
              <a:chOff x="3555138" y="-1509415"/>
              <a:chExt cx="1332000" cy="516257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3555138" y="-993158"/>
                <a:ext cx="1332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文本框 47"/>
              <p:cNvSpPr txBox="1"/>
              <p:nvPr/>
            </p:nvSpPr>
            <p:spPr>
              <a:xfrm>
                <a:off x="3821029" y="-1509415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学校</a:t>
                </a:r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747785" y="1732247"/>
              <a:ext cx="1635231" cy="26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  <a:buClrTx/>
                <a:buSzTx/>
                <a:buNone/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团结包容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>
                <a:lnSpc>
                  <a:spcPct val="140000"/>
                </a:lnSpc>
                <a:buClrTx/>
                <a:buSzTx/>
                <a:buNone/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勤奋严谨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>
                <a:lnSpc>
                  <a:spcPct val="140000"/>
                </a:lnSpc>
                <a:buClrTx/>
                <a:buSzTx/>
                <a:buNone/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遵规守纪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>
                <a:lnSpc>
                  <a:spcPct val="140000"/>
                </a:lnSpc>
                <a:buClrTx/>
                <a:buSzTx/>
                <a:buNone/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明确目标</a:t>
              </a:r>
              <a:endParaRPr lang="en-US" altLang="zh-CN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 fontAlgn="auto">
                <a:lnSpc>
                  <a:spcPct val="140000"/>
                </a:lnSpc>
              </a:pPr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  <a:sym typeface="+mn-ea"/>
                </a:rPr>
                <a:t>……</a:t>
              </a:r>
              <a:endPara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614829" y="1151955"/>
            <a:ext cx="2133600" cy="3363175"/>
            <a:chOff x="1498600" y="1075755"/>
            <a:chExt cx="2133600" cy="3363175"/>
          </a:xfrm>
        </p:grpSpPr>
        <p:sp>
          <p:nvSpPr>
            <p:cNvPr id="50" name="圆角矩形 49"/>
            <p:cNvSpPr/>
            <p:nvPr/>
          </p:nvSpPr>
          <p:spPr>
            <a:xfrm>
              <a:off x="1498600" y="1075755"/>
              <a:ext cx="2133600" cy="3363175"/>
            </a:xfrm>
            <a:prstGeom prst="roundRect">
              <a:avLst>
                <a:gd name="adj" fmla="val 104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899400" y="1213713"/>
              <a:ext cx="1332000" cy="516257"/>
              <a:chOff x="3555138" y="-1509415"/>
              <a:chExt cx="1332000" cy="516257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3555138" y="-993158"/>
                <a:ext cx="1332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/>
              <p:cNvSpPr txBox="1"/>
              <p:nvPr/>
            </p:nvSpPr>
            <p:spPr>
              <a:xfrm>
                <a:off x="3821029" y="-1509415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社会</a:t>
                </a:r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747785" y="1732247"/>
              <a:ext cx="163523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家国情怀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坚韧坚强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顽强拼搏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2400" spc="150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超越自我</a:t>
              </a:r>
              <a:endParaRPr lang="zh-CN" altLang="en-US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en-US" altLang="zh-CN" sz="2400" dirty="0">
                  <a:latin typeface="华文楷体" panose="02010600040101010101" pitchFamily="2" charset="-122"/>
                  <a:ea typeface="华文楷体" panose="02010600040101010101" pitchFamily="2" charset="-122"/>
                  <a:cs typeface="宋体" panose="02010600030101010101" pitchFamily="2" charset="-122"/>
                  <a:sym typeface="+mn-ea"/>
                </a:rPr>
                <a:t>……</a:t>
              </a:r>
              <a:endParaRPr lang="en-US" altLang="zh-CN" sz="2400" spc="15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/>
      <p:bldP spid="68" grpId="2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2.xml><?xml version="1.0" encoding="utf-8"?>
<p:tagLst xmlns:p="http://schemas.openxmlformats.org/presentationml/2006/main">
  <p:tag name="RESOURCE_RECORD_KEY" val="{&quot;70&quot;:[3316384]}"/>
</p:tagLst>
</file>

<file path=ppt/tags/tag3.xml><?xml version="1.0" encoding="utf-8"?>
<p:tagLst xmlns:p="http://schemas.openxmlformats.org/presentationml/2006/main">
  <p:tag name="AS_UNIQUEID" val="682"/>
</p:tagLst>
</file>

<file path=ppt/tags/tag4.xml><?xml version="1.0" encoding="utf-8"?>
<p:tagLst xmlns:p="http://schemas.openxmlformats.org/presentationml/2006/main">
  <p:tag name="ISPRING_RESOURCE_PATHS_HASH_2" val="6a48ef89282d3fe23e998cf83da76b97f36f761"/>
</p:tagLst>
</file>

<file path=ppt/theme/theme1.xml><?xml version="1.0" encoding="utf-8"?>
<a:theme xmlns:a="http://schemas.openxmlformats.org/drawingml/2006/main" name="1_Office 主题​​">
  <a:themeElements>
    <a:clrScheme name="政治 七上">
      <a:dk1>
        <a:sysClr val="windowText" lastClr="000000"/>
      </a:dk1>
      <a:lt1>
        <a:srgbClr val="FFFFFF"/>
      </a:lt1>
      <a:dk2>
        <a:srgbClr val="B371AF"/>
      </a:dk2>
      <a:lt2>
        <a:srgbClr val="FFFFFF"/>
      </a:lt2>
      <a:accent1>
        <a:srgbClr val="FBF7FB"/>
      </a:accent1>
      <a:accent2>
        <a:srgbClr val="F5EEF5"/>
      </a:accent2>
      <a:accent3>
        <a:srgbClr val="EFE5EF"/>
      </a:accent3>
      <a:accent4>
        <a:srgbClr val="E4D4E4"/>
      </a:accent4>
      <a:accent5>
        <a:srgbClr val="DBC7DB"/>
      </a:accent5>
      <a:accent6>
        <a:srgbClr val="8E4C8A"/>
      </a:accent6>
      <a:hlink>
        <a:srgbClr val="B371AF"/>
      </a:hlink>
      <a:folHlink>
        <a:srgbClr val="000000"/>
      </a:folHlink>
    </a:clrScheme>
    <a:fontScheme name="自定义 2">
      <a:majorFont>
        <a:latin typeface="Arial"/>
        <a:ea typeface="黑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5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6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7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8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19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0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1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2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23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政治 七上">
    <a:dk1>
      <a:sysClr val="windowText" lastClr="000000"/>
    </a:dk1>
    <a:lt1>
      <a:srgbClr val="FFFFFF"/>
    </a:lt1>
    <a:dk2>
      <a:srgbClr val="B371AF"/>
    </a:dk2>
    <a:lt2>
      <a:srgbClr val="FFFFFF"/>
    </a:lt2>
    <a:accent1>
      <a:srgbClr val="FBF7FB"/>
    </a:accent1>
    <a:accent2>
      <a:srgbClr val="F5EEF5"/>
    </a:accent2>
    <a:accent3>
      <a:srgbClr val="EFE5EF"/>
    </a:accent3>
    <a:accent4>
      <a:srgbClr val="E4D4E4"/>
    </a:accent4>
    <a:accent5>
      <a:srgbClr val="DBC7DB"/>
    </a:accent5>
    <a:accent6>
      <a:srgbClr val="8E4C8A"/>
    </a:accent6>
    <a:hlink>
      <a:srgbClr val="B371AF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2578</Words>
  <Application>WPS 演示</Application>
  <PresentationFormat>宽屏</PresentationFormat>
  <Paragraphs>244</Paragraphs>
  <Slides>23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华文楷体</vt:lpstr>
      <vt:lpstr>微软雅黑</vt:lpstr>
      <vt:lpstr>黑体</vt:lpstr>
      <vt:lpstr>Calibri</vt:lpstr>
      <vt:lpstr>Arial Unicode MS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糖宝儿</cp:lastModifiedBy>
  <cp:revision>2</cp:revision>
  <dcterms:created xsi:type="dcterms:W3CDTF">2024-04-28T01:41:00Z</dcterms:created>
  <dcterms:modified xsi:type="dcterms:W3CDTF">2024-11-29T08:28:45Z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D35E8DBA226647A798FB8D5B404F8C2B_12</vt:lpwstr>
  </property>
  <property fmtid="{D5CDD505-2E9C-101B-9397-08002B2CF9AE}" pid="3" name="KSOProductBuildVer">
    <vt:lpwstr>2052-12.1.0.18912</vt:lpwstr>
  </property>
</Properties>
</file>