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0"/>
  </p:notesMasterIdLst>
  <p:sldIdLst>
    <p:sldId id="548" r:id="rId2"/>
    <p:sldId id="283" r:id="rId3"/>
    <p:sldId id="295" r:id="rId4"/>
    <p:sldId id="276" r:id="rId5"/>
    <p:sldId id="285" r:id="rId6"/>
    <p:sldId id="287" r:id="rId7"/>
    <p:sldId id="289" r:id="rId8"/>
    <p:sldId id="296" r:id="rId9"/>
    <p:sldId id="305" r:id="rId10"/>
    <p:sldId id="297" r:id="rId11"/>
    <p:sldId id="299" r:id="rId12"/>
    <p:sldId id="300" r:id="rId13"/>
    <p:sldId id="306" r:id="rId14"/>
    <p:sldId id="301" r:id="rId15"/>
    <p:sldId id="291" r:id="rId16"/>
    <p:sldId id="302" r:id="rId17"/>
    <p:sldId id="550" r:id="rId18"/>
    <p:sldId id="549" r:id="rId19"/>
  </p:sldIdLst>
  <p:sldSz cx="12192000" cy="6858000"/>
  <p:notesSz cx="6858000" cy="9144000"/>
  <p:embeddedFontLst>
    <p:embeddedFont>
      <p:font typeface="DongTian" panose="02020603050405020304" pitchFamily="18" charset="0"/>
      <p:regular r:id="rId21"/>
      <p:bold r:id="rId22"/>
      <p:italic r:id="rId23"/>
      <p:boldItalic r:id="rId24"/>
    </p:embeddedFont>
    <p:embeddedFont>
      <p:font typeface="方正黑体_GBK" panose="03000509000000000000" pitchFamily="65" charset="-122"/>
      <p:regular r:id="rId25"/>
    </p:embeddedFont>
    <p:embeddedFont>
      <p:font typeface="方正楷体简体" panose="03000509000000000000" pitchFamily="65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7129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pos="1232" userDrawn="1">
          <p15:clr>
            <a:srgbClr val="A4A3A4"/>
          </p15:clr>
        </p15:guide>
        <p15:guide id="9" pos="6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37067"/>
    <a:srgbClr val="FEF5F3"/>
    <a:srgbClr val="FFFFFF"/>
    <a:srgbClr val="FDEDE9"/>
    <a:srgbClr val="FACCBE"/>
    <a:srgbClr val="FBD5C9"/>
    <a:srgbClr val="FDE9E3"/>
    <a:srgbClr val="FEF6F4"/>
    <a:srgbClr val="FCD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421" autoAdjust="0"/>
  </p:normalViewPr>
  <p:slideViewPr>
    <p:cSldViewPr showGuides="1">
      <p:cViewPr varScale="1">
        <p:scale>
          <a:sx n="10" d="100"/>
          <a:sy n="10" d="100"/>
        </p:scale>
        <p:origin x="0" y="0"/>
      </p:cViewPr>
      <p:guideLst>
        <p:guide pos="3840"/>
        <p:guide pos="551"/>
        <p:guide pos="7129"/>
        <p:guide orient="horz" pos="572"/>
        <p:guide orient="horz" pos="3974"/>
        <p:guide orient="horz" pos="2160"/>
        <p:guide pos="1232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C9927A-CE19-4235-8D2A-6C66713068E1}" type="datetimeFigureOut">
              <a:rPr lang="zh-CN" altLang="en-US" smtClean="0"/>
              <a:pPr/>
              <a:t>2025/4/2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FBC293-0E2A-4BF0-B3F4-AA2F29B36CF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67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00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27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429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8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17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2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9462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6C3921-76A2-4518-974B-58DC0B151AEE}"/>
              </a:ext>
            </a:extLst>
          </p:cNvPr>
          <p:cNvSpPr/>
          <p:nvPr userDrawn="1"/>
        </p:nvSpPr>
        <p:spPr>
          <a:xfrm>
            <a:off x="102000" y="598403"/>
            <a:ext cx="11988000" cy="108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0883D66-5625-41FB-9DFE-22A6CE624CDF}"/>
              </a:ext>
            </a:extLst>
          </p:cNvPr>
          <p:cNvGrpSpPr/>
          <p:nvPr userDrawn="1"/>
        </p:nvGrpSpPr>
        <p:grpSpPr>
          <a:xfrm>
            <a:off x="6374706" y="6587826"/>
            <a:ext cx="5817294" cy="46800"/>
            <a:chOff x="6374706" y="6766576"/>
            <a:chExt cx="5817294" cy="46800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BFEBA5D5-15D7-4C2A-829E-E15585F8F895}"/>
                </a:ext>
              </a:extLst>
            </p:cNvPr>
            <p:cNvSpPr/>
            <p:nvPr userDrawn="1"/>
          </p:nvSpPr>
          <p:spPr>
            <a:xfrm rot="16200000">
              <a:off x="7251306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CC57A22D-FE64-4D1F-B9E4-EB8FA7605AD0}"/>
                </a:ext>
              </a:extLst>
            </p:cNvPr>
            <p:cNvSpPr/>
            <p:nvPr userDrawn="1"/>
          </p:nvSpPr>
          <p:spPr>
            <a:xfrm rot="16200000">
              <a:off x="8616900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1C664BFF-EC72-4181-8DC2-C1B400BB0762}"/>
                </a:ext>
              </a:extLst>
            </p:cNvPr>
            <p:cNvSpPr/>
            <p:nvPr userDrawn="1"/>
          </p:nvSpPr>
          <p:spPr>
            <a:xfrm rot="16200000">
              <a:off x="10647600" y="5268976"/>
              <a:ext cx="46800" cy="304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225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313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7554925-CC26-42D7-BF7B-E7BDF29AA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000"/>
            <a:ext cx="12192000" cy="1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第四单元　音乐表演的“二度创作” </a:t>
            </a:r>
            <a:endParaRPr lang="en-US" altLang="zh-CN" sz="4000" b="1" dirty="0">
              <a:solidFill>
                <a:schemeClr val="tx2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学习项目二　表演</a:t>
            </a:r>
            <a:r>
              <a:rPr lang="zh-CN" altLang="en-US" sz="3200" b="1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艺术家的二度创作</a:t>
            </a:r>
            <a:endParaRPr lang="zh-CN" altLang="en-US" sz="3200" b="1" dirty="0">
              <a:solidFill>
                <a:schemeClr val="tx2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01458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EB18217-28E9-40AD-A22B-E19D6B884D3B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6" name="组合 88">
              <a:extLst>
                <a:ext uri="{FF2B5EF4-FFF2-40B4-BE49-F238E27FC236}">
                  <a16:creationId xmlns:a16="http://schemas.microsoft.com/office/drawing/2014/main" id="{430244EF-8F6F-47D6-87FD-538BA8649558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D41D4F-B71D-46DE-85FF-CD4CDA19DCA6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D8C5CA0-A1F0-4A41-8321-81CB67183537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7" name="组合 89">
              <a:extLst>
                <a:ext uri="{FF2B5EF4-FFF2-40B4-BE49-F238E27FC236}">
                  <a16:creationId xmlns:a16="http://schemas.microsoft.com/office/drawing/2014/main" id="{38DEE64F-784B-4C15-A874-33BDF786AFA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8" name="矩形: 圆角 90">
                <a:extLst>
                  <a:ext uri="{FF2B5EF4-FFF2-40B4-BE49-F238E27FC236}">
                    <a16:creationId xmlns:a16="http://schemas.microsoft.com/office/drawing/2014/main" id="{E5437A40-3E31-47BB-9856-9D600B433F1E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A022F0AD-E87D-432F-9018-3087C411929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0CFA94-0DBE-4196-81D4-58DB6C7436F2}"/>
              </a:ext>
            </a:extLst>
          </p:cNvPr>
          <p:cNvGrpSpPr/>
          <p:nvPr/>
        </p:nvGrpSpPr>
        <p:grpSpPr>
          <a:xfrm>
            <a:off x="3834346" y="2276872"/>
            <a:ext cx="4523308" cy="1721518"/>
            <a:chOff x="1908932" y="4509120"/>
            <a:chExt cx="4523308" cy="1721518"/>
          </a:xfrm>
        </p:grpSpPr>
        <p:sp>
          <p:nvSpPr>
            <p:cNvPr id="13" name="圆角矩形 31">
              <a:extLst>
                <a:ext uri="{FF2B5EF4-FFF2-40B4-BE49-F238E27FC236}">
                  <a16:creationId xmlns:a16="http://schemas.microsoft.com/office/drawing/2014/main" id="{AE7E9570-2E42-4E19-8FA9-8B796A7C3053}"/>
                </a:ext>
              </a:extLst>
            </p:cNvPr>
            <p:cNvSpPr/>
            <p:nvPr/>
          </p:nvSpPr>
          <p:spPr>
            <a:xfrm>
              <a:off x="1968240" y="4574638"/>
              <a:ext cx="4464000" cy="1656000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6">
              <a:extLst>
                <a:ext uri="{FF2B5EF4-FFF2-40B4-BE49-F238E27FC236}">
                  <a16:creationId xmlns:a16="http://schemas.microsoft.com/office/drawing/2014/main" id="{233CE53F-218C-4483-9413-3447F349E507}"/>
                </a:ext>
              </a:extLst>
            </p:cNvPr>
            <p:cNvSpPr/>
            <p:nvPr/>
          </p:nvSpPr>
          <p:spPr>
            <a:xfrm>
              <a:off x="1908932" y="4509120"/>
              <a:ext cx="4464000" cy="165600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7D6F7C5-B69C-4E1F-A7B3-0E9F12168759}"/>
                </a:ext>
              </a:extLst>
            </p:cNvPr>
            <p:cNvSpPr/>
            <p:nvPr/>
          </p:nvSpPr>
          <p:spPr>
            <a:xfrm>
              <a:off x="2124956" y="4617132"/>
              <a:ext cx="4307228" cy="1295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　　你们更喜欢谁的演奏？请简述理由。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D71B2A5-20CD-4D7E-8A80-9B0C41043711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3" name="组合 88">
              <a:extLst>
                <a:ext uri="{FF2B5EF4-FFF2-40B4-BE49-F238E27FC236}">
                  <a16:creationId xmlns:a16="http://schemas.microsoft.com/office/drawing/2014/main" id="{54EBCE97-8FCB-4059-8D42-9FFD0CDCAC26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B34D751-A9B7-4533-99AC-483C7439F471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D20CCA3-E6E6-4D75-AFAA-1381F219C196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4" name="组合 89">
              <a:extLst>
                <a:ext uri="{FF2B5EF4-FFF2-40B4-BE49-F238E27FC236}">
                  <a16:creationId xmlns:a16="http://schemas.microsoft.com/office/drawing/2014/main" id="{59F8B0AA-740B-4EDE-90A1-B13CFDBDF16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5" name="矩形: 圆角 90">
                <a:extLst>
                  <a:ext uri="{FF2B5EF4-FFF2-40B4-BE49-F238E27FC236}">
                    <a16:creationId xmlns:a16="http://schemas.microsoft.com/office/drawing/2014/main" id="{0339805E-70EC-4DBB-9A35-9324F57F1BE5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F0A8E514-98CA-4995-A294-E25CEF40395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814163D2-B62B-4031-964A-9E7317BC9190}"/>
              </a:ext>
            </a:extLst>
          </p:cNvPr>
          <p:cNvSpPr/>
          <p:nvPr/>
        </p:nvSpPr>
        <p:spPr>
          <a:xfrm>
            <a:off x="900000" y="900000"/>
            <a:ext cx="11292000" cy="193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　　任务二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对比欣赏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《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哥德堡变奏曲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》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（咏叹调片段）</a:t>
            </a:r>
            <a:endParaRPr lang="en-US" altLang="zh-CN" sz="2600" dirty="0">
              <a:solidFill>
                <a:srgbClr val="000000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哥德堡变奏曲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是巴赫晚期创作的一部佳作。这部作品结构庞大，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织体丰富，演奏技术难度大，被视为演奏家演奏巴赫作品的终极挑战。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128131" y="2829806"/>
            <a:ext cx="5099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31F20"/>
                </a:solidFill>
                <a:effectLst/>
                <a:latin typeface="FZShuSong-Z01"/>
              </a:defRPr>
            </a:lvl1pPr>
          </a:lstStyle>
          <a:p>
            <a:pPr algn="r"/>
            <a:r>
              <a:rPr lang="zh-CN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格</a:t>
            </a:r>
            <a:endParaRPr lang="en-US" altLang="zh-CN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  <a:p>
            <a:pPr algn="r"/>
            <a:r>
              <a:rPr lang="zh-CN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伦</a:t>
            </a:r>
            <a:endParaRPr lang="en-US" altLang="zh-CN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  <a:p>
            <a:pPr algn="r"/>
            <a:r>
              <a:rPr lang="zh-CN" altLang="zh-CN" sz="2400" dirty="0">
                <a:solidFill>
                  <a:schemeClr val="tx1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·</a:t>
            </a:r>
            <a:endParaRPr lang="en-US" altLang="zh-CN" sz="2400" dirty="0">
              <a:solidFill>
                <a:schemeClr val="tx1"/>
              </a:solidFill>
              <a:latin typeface="方正楷体简体" panose="03000509000000000000" pitchFamily="65" charset="-122"/>
              <a:ea typeface="方正楷体简体" panose="03000509000000000000" pitchFamily="65" charset="-122"/>
              <a:cs typeface="DongTian" panose="02020603050405020304" pitchFamily="18" charset="0"/>
              <a:sym typeface="DongTian" panose="02020603050405020304" pitchFamily="18" charset="0"/>
            </a:endParaRPr>
          </a:p>
          <a:p>
            <a:pPr algn="r"/>
            <a:r>
              <a:rPr lang="zh-CN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古</a:t>
            </a:r>
            <a:endParaRPr lang="en-US" altLang="zh-CN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  <a:p>
            <a:pPr algn="r"/>
            <a:r>
              <a:rPr lang="zh-CN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尔</a:t>
            </a:r>
            <a:endParaRPr lang="en-US" altLang="zh-CN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  <a:p>
            <a:pPr algn="r"/>
            <a:r>
              <a:rPr lang="zh-CN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德</a:t>
            </a:r>
            <a:endParaRPr lang="zh-CN" altLang="en-US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6039" y="1174973"/>
            <a:ext cx="1028940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sz="2400" b="1" kern="100" dirty="0">
                <a:latin typeface="DongTian" panose="02020603050405020304" pitchFamily="18" charset="0"/>
                <a:ea typeface="方正楷体简体" panose="03000509000000000000" pitchFamily="65" charset="-122"/>
                <a:cs typeface="Times New Roman" panose="02020603050405020304" pitchFamily="18" charset="0"/>
                <a:sym typeface="DongTian" panose="02020603050405020304" pitchFamily="18" charset="0"/>
              </a:rPr>
              <a:t>        </a:t>
            </a:r>
            <a:endParaRPr lang="zh-CN" altLang="zh-CN" sz="2400" b="1" kern="100" dirty="0">
              <a:latin typeface="DongTian" panose="02020603050405020304" pitchFamily="18" charset="0"/>
              <a:ea typeface="方正楷体简体" panose="03000509000000000000" pitchFamily="65" charset="-122"/>
              <a:cs typeface="Times New Roman" panose="02020603050405020304" pitchFamily="18" charset="0"/>
              <a:sym typeface="DongTi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567" y="2558775"/>
            <a:ext cx="7118435" cy="2850385"/>
          </a:xfrm>
          <a:prstGeom prst="rect">
            <a:avLst/>
          </a:prstGeom>
        </p:spPr>
      </p:pic>
      <p:pic>
        <p:nvPicPr>
          <p:cNvPr id="7" name="69 哥德堡变奏曲（咏叹调片段）BWV988（古尔德1955年版）1-4小节">
            <a:hlinkClick r:id="" action="ppaction://media"/>
            <a:extLst>
              <a:ext uri="{FF2B5EF4-FFF2-40B4-BE49-F238E27FC236}">
                <a16:creationId xmlns:a16="http://schemas.microsoft.com/office/drawing/2014/main" id="{3C981E1A-7246-4AED-A2DE-D639201C2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5223" y="3015361"/>
            <a:ext cx="360000" cy="390509"/>
          </a:xfrm>
          <a:prstGeom prst="rect">
            <a:avLst/>
          </a:prstGeom>
        </p:spPr>
      </p:pic>
      <p:pic>
        <p:nvPicPr>
          <p:cNvPr id="8" name="70 哥德堡变奏曲（咏叹调片段）BWV988（古尔德1981年版）1-4小节">
            <a:hlinkClick r:id="" action="ppaction://media"/>
            <a:extLst>
              <a:ext uri="{FF2B5EF4-FFF2-40B4-BE49-F238E27FC236}">
                <a16:creationId xmlns:a16="http://schemas.microsoft.com/office/drawing/2014/main" id="{8799E6FB-4A44-4480-86A0-5DF1AD203A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5223" y="4487644"/>
            <a:ext cx="360000" cy="39050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293BF8F-A02D-4612-AE27-17CA55518BA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26" name="组合 88">
              <a:extLst>
                <a:ext uri="{FF2B5EF4-FFF2-40B4-BE49-F238E27FC236}">
                  <a16:creationId xmlns:a16="http://schemas.microsoft.com/office/drawing/2014/main" id="{C7C48AEF-C965-4D8A-A17F-EC8B5302C6B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0AAD03C-E7AF-4493-B471-709788B908CD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41DAE94-01EB-4E07-8D67-4306D0ED3194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27" name="组合 89">
              <a:extLst>
                <a:ext uri="{FF2B5EF4-FFF2-40B4-BE49-F238E27FC236}">
                  <a16:creationId xmlns:a16="http://schemas.microsoft.com/office/drawing/2014/main" id="{DB52B5C3-94A9-49BE-B39A-D7FFBAB2023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28" name="矩形: 圆角 90">
                <a:extLst>
                  <a:ext uri="{FF2B5EF4-FFF2-40B4-BE49-F238E27FC236}">
                    <a16:creationId xmlns:a16="http://schemas.microsoft.com/office/drawing/2014/main" id="{5859DCFB-4170-4B09-8C57-64EB94F8D3EC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116427F-3388-4D00-A501-435AA9DC60D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5BB29C2-F402-43DA-B626-7F87BDAAB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699" y="2592713"/>
            <a:ext cx="1188000" cy="1235807"/>
          </a:xfrm>
          <a:prstGeom prst="ellipse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8FF2F1-8C4A-4415-8712-89607BFD2283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对比欣赏古尔德录制的两个演奏版本的主题片段，尝试从速度、力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度、触键等方面做简要分析。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FA7981F-0823-4246-9236-46B3A500A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1" b="2705"/>
          <a:stretch/>
        </p:blipFill>
        <p:spPr>
          <a:xfrm>
            <a:off x="1827699" y="4065180"/>
            <a:ext cx="1188000" cy="1235435"/>
          </a:xfrm>
          <a:prstGeom prst="ellipse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7C6A2EF-A786-4FFC-BFF1-8598E14E73AD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8" name="组合 88">
              <a:extLst>
                <a:ext uri="{FF2B5EF4-FFF2-40B4-BE49-F238E27FC236}">
                  <a16:creationId xmlns:a16="http://schemas.microsoft.com/office/drawing/2014/main" id="{4A792C4B-3A21-406C-A640-D9852E267D4D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99727A4-F680-4CB5-9A92-5E4B332803F2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81BBA1F4-06A8-4B94-8605-E1111D695ED3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1" name="组合 89">
              <a:extLst>
                <a:ext uri="{FF2B5EF4-FFF2-40B4-BE49-F238E27FC236}">
                  <a16:creationId xmlns:a16="http://schemas.microsoft.com/office/drawing/2014/main" id="{3DBDE957-12A6-4D4F-9494-5AC88832994C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2" name="矩形: 圆角 90">
                <a:extLst>
                  <a:ext uri="{FF2B5EF4-FFF2-40B4-BE49-F238E27FC236}">
                    <a16:creationId xmlns:a16="http://schemas.microsoft.com/office/drawing/2014/main" id="{CCF65CE6-8F8F-45FA-B49C-BECECE6B780C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FC4506C-61FA-43D4-90AB-89027642376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85C7AEB-4E24-45AC-96D2-74C92E2C4440}"/>
              </a:ext>
            </a:extLst>
          </p:cNvPr>
          <p:cNvGrpSpPr/>
          <p:nvPr/>
        </p:nvGrpSpPr>
        <p:grpSpPr>
          <a:xfrm>
            <a:off x="1543566" y="1229946"/>
            <a:ext cx="9104868" cy="1980000"/>
            <a:chOff x="2527877" y="3786188"/>
            <a:chExt cx="9104868" cy="1980000"/>
          </a:xfrm>
        </p:grpSpPr>
        <p:sp>
          <p:nvSpPr>
            <p:cNvPr id="29" name="圆角矩形 19">
              <a:extLst>
                <a:ext uri="{FF2B5EF4-FFF2-40B4-BE49-F238E27FC236}">
                  <a16:creationId xmlns:a16="http://schemas.microsoft.com/office/drawing/2014/main" id="{120567B4-5505-47B2-9142-C6F0E6F602FD}"/>
                </a:ext>
              </a:extLst>
            </p:cNvPr>
            <p:cNvSpPr/>
            <p:nvPr/>
          </p:nvSpPr>
          <p:spPr bwMode="auto">
            <a:xfrm>
              <a:off x="2527877" y="3786188"/>
              <a:ext cx="9104868" cy="1980000"/>
            </a:xfrm>
            <a:prstGeom prst="roundRect">
              <a:avLst>
                <a:gd name="adj" fmla="val 7469"/>
              </a:avLst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64306" tIns="32153" rIns="64306" bIns="32153" anchor="ctr"/>
            <a:lstStyle/>
            <a:p>
              <a:pPr algn="ctr" defTabSz="91453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6733E01B-3357-4C94-A84F-4C6848BF7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69836" y="3944338"/>
              <a:ext cx="1599340" cy="166370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17">
              <a:extLst>
                <a:ext uri="{FF2B5EF4-FFF2-40B4-BE49-F238E27FC236}">
                  <a16:creationId xmlns:a16="http://schemas.microsoft.com/office/drawing/2014/main" id="{BADD771A-9C76-4BFF-89AE-F385708646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8631" y="4163392"/>
              <a:ext cx="6934113" cy="12255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1955 </a:t>
              </a: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年</a:t>
              </a:r>
              <a:r>
                <a:rPr lang="zh-CN" altLang="zh-CN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版</a:t>
              </a: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：</a:t>
              </a:r>
              <a:r>
                <a:rPr lang="zh-CN" altLang="zh-CN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迅猛、</a:t>
              </a:r>
              <a:r>
                <a:rPr lang="zh-CN" altLang="zh-CN" sz="2600" spc="-1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DongTian" panose="02020603050405020304" pitchFamily="18" charset="0"/>
                </a:rPr>
                <a:t>激昂、意气风发，强弱对比</a:t>
              </a:r>
              <a:endParaRPr lang="en-US" altLang="zh-CN" sz="2600" spc="-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明显，触键干脆、清晰</a:t>
              </a: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rPr>
                <a:t>。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9912332-FE9C-4116-9E72-A0AACBE8AE26}"/>
              </a:ext>
            </a:extLst>
          </p:cNvPr>
          <p:cNvGrpSpPr/>
          <p:nvPr/>
        </p:nvGrpSpPr>
        <p:grpSpPr>
          <a:xfrm>
            <a:off x="1543566" y="3657059"/>
            <a:ext cx="9104868" cy="1980000"/>
            <a:chOff x="1543566" y="3861048"/>
            <a:chExt cx="9104868" cy="1980000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380A43C-9952-4A91-8352-2C5757BFEA51}"/>
                </a:ext>
              </a:extLst>
            </p:cNvPr>
            <p:cNvGrpSpPr/>
            <p:nvPr/>
          </p:nvGrpSpPr>
          <p:grpSpPr>
            <a:xfrm>
              <a:off x="1543566" y="3861048"/>
              <a:ext cx="9104868" cy="1980000"/>
              <a:chOff x="2527877" y="3786188"/>
              <a:chExt cx="9104868" cy="1980000"/>
            </a:xfrm>
          </p:grpSpPr>
          <p:sp>
            <p:nvSpPr>
              <p:cNvPr id="37" name="圆角矩形 19">
                <a:extLst>
                  <a:ext uri="{FF2B5EF4-FFF2-40B4-BE49-F238E27FC236}">
                    <a16:creationId xmlns:a16="http://schemas.microsoft.com/office/drawing/2014/main" id="{01D6D913-6F6B-4A1C-A152-21974DB5A12F}"/>
                  </a:ext>
                </a:extLst>
              </p:cNvPr>
              <p:cNvSpPr/>
              <p:nvPr/>
            </p:nvSpPr>
            <p:spPr bwMode="auto">
              <a:xfrm>
                <a:off x="2527877" y="3786188"/>
                <a:ext cx="9104868" cy="1980000"/>
              </a:xfrm>
              <a:prstGeom prst="roundRect">
                <a:avLst>
                  <a:gd name="adj" fmla="val 7469"/>
                </a:avLst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4306" tIns="32153" rIns="64306" bIns="32153" anchor="ctr"/>
              <a:lstStyle/>
              <a:p>
                <a:pPr algn="ctr" defTabSz="91453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38" name="Picture 9">
                <a:extLst>
                  <a:ext uri="{FF2B5EF4-FFF2-40B4-BE49-F238E27FC236}">
                    <a16:creationId xmlns:a16="http://schemas.microsoft.com/office/drawing/2014/main" id="{6AFFEFA4-C521-48E4-BE86-8FE0A0C58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69836" y="3944338"/>
                <a:ext cx="1599340" cy="1663700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17">
                <a:extLst>
                  <a:ext uri="{FF2B5EF4-FFF2-40B4-BE49-F238E27FC236}">
                    <a16:creationId xmlns:a16="http://schemas.microsoft.com/office/drawing/2014/main" id="{17282DA1-F68C-47AD-99F9-F6C708FDCF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8633" y="4163392"/>
                <a:ext cx="6934112" cy="1225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2600" dirty="0">
                    <a:latin typeface="DongTian" panose="02020603050405020304" pitchFamily="18" charset="0"/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1981 </a:t>
                </a:r>
                <a:r>
                  <a:rPr lang="zh-CN" altLang="en-US" sz="2600" dirty="0">
                    <a:latin typeface="DongTian" panose="02020603050405020304" pitchFamily="18" charset="0"/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年版：速度放慢了很多，全曲趋于平静、</a:t>
                </a:r>
                <a:endParaRPr lang="en-US" altLang="zh-CN" sz="2600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600" dirty="0">
                    <a:latin typeface="DongTian" panose="02020603050405020304" pitchFamily="18" charset="0"/>
                    <a:ea typeface="方正楷体简体" panose="03000509000000000000" pitchFamily="65" charset="-122"/>
                    <a:sym typeface="DongTian" panose="02020603050405020304" pitchFamily="18" charset="0"/>
                  </a:rPr>
                  <a:t>有序地进行，音乐表现更加沉稳、深刻。</a:t>
                </a:r>
              </a:p>
            </p:txBody>
          </p:sp>
        </p:grp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55D3C87-39F9-4F1A-AC37-B977BA487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41" b="2705"/>
            <a:stretch/>
          </p:blipFill>
          <p:spPr>
            <a:xfrm>
              <a:off x="1896810" y="4019198"/>
              <a:ext cx="1599341" cy="1663200"/>
            </a:xfrm>
            <a:prstGeom prst="ellipse">
              <a:avLst/>
            </a:prstGeom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73C4B46-DCD2-49D5-881F-3371CEEFB28F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5" name="组合 88">
              <a:extLst>
                <a:ext uri="{FF2B5EF4-FFF2-40B4-BE49-F238E27FC236}">
                  <a16:creationId xmlns:a16="http://schemas.microsoft.com/office/drawing/2014/main" id="{6398EB09-6444-4F85-B100-B3255DA91E9B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648F06C-8DA4-41C6-B11A-7B5A85F70C36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3CD2449-2917-4354-B9D1-40816C5DEAE1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6" name="组合 89">
              <a:extLst>
                <a:ext uri="{FF2B5EF4-FFF2-40B4-BE49-F238E27FC236}">
                  <a16:creationId xmlns:a16="http://schemas.microsoft.com/office/drawing/2014/main" id="{188AB228-B505-4E5B-A8CD-75C4BEF55447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7" name="矩形: 圆角 90">
                <a:extLst>
                  <a:ext uri="{FF2B5EF4-FFF2-40B4-BE49-F238E27FC236}">
                    <a16:creationId xmlns:a16="http://schemas.microsoft.com/office/drawing/2014/main" id="{22798B0F-7405-4875-B657-20576A3EE265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8" name="Freeform 13">
                <a:extLst>
                  <a:ext uri="{FF2B5EF4-FFF2-40B4-BE49-F238E27FC236}">
                    <a16:creationId xmlns:a16="http://schemas.microsoft.com/office/drawing/2014/main" id="{6FE0FF93-28E5-4ED1-B9BD-06C301A49A4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0030475-ACC2-4156-A99D-705F52479E41}"/>
              </a:ext>
            </a:extLst>
          </p:cNvPr>
          <p:cNvGrpSpPr/>
          <p:nvPr/>
        </p:nvGrpSpPr>
        <p:grpSpPr>
          <a:xfrm>
            <a:off x="2999864" y="2060848"/>
            <a:ext cx="6192271" cy="2084831"/>
            <a:chOff x="2885186" y="2283678"/>
            <a:chExt cx="6192271" cy="208483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B8EE251-00C5-4115-9600-FEA45BDA135F}"/>
                </a:ext>
              </a:extLst>
            </p:cNvPr>
            <p:cNvGrpSpPr/>
            <p:nvPr/>
          </p:nvGrpSpPr>
          <p:grpSpPr>
            <a:xfrm>
              <a:off x="2885186" y="2283678"/>
              <a:ext cx="6192271" cy="2084831"/>
              <a:chOff x="3035661" y="3477629"/>
              <a:chExt cx="3527719" cy="1187722"/>
            </a:xfrm>
          </p:grpSpPr>
          <p:sp>
            <p:nvSpPr>
              <p:cNvPr id="15" name="单圆角矩形 48">
                <a:extLst>
                  <a:ext uri="{FF2B5EF4-FFF2-40B4-BE49-F238E27FC236}">
                    <a16:creationId xmlns:a16="http://schemas.microsoft.com/office/drawing/2014/main" id="{45084922-7533-4D31-9306-5690864FE86E}"/>
                  </a:ext>
                </a:extLst>
              </p:cNvPr>
              <p:cNvSpPr/>
              <p:nvPr/>
            </p:nvSpPr>
            <p:spPr>
              <a:xfrm>
                <a:off x="3137173" y="3689977"/>
                <a:ext cx="3221094" cy="617249"/>
              </a:xfrm>
              <a:prstGeom prst="snipRoundRect">
                <a:avLst>
                  <a:gd name="adj1" fmla="val 0"/>
                  <a:gd name="adj2" fmla="val 29644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单圆角矩形 49">
                <a:extLst>
                  <a:ext uri="{FF2B5EF4-FFF2-40B4-BE49-F238E27FC236}">
                    <a16:creationId xmlns:a16="http://schemas.microsoft.com/office/drawing/2014/main" id="{47A602EE-FC0F-4286-9A2D-EEEFBC00AA26}"/>
                  </a:ext>
                </a:extLst>
              </p:cNvPr>
              <p:cNvSpPr/>
              <p:nvPr/>
            </p:nvSpPr>
            <p:spPr>
              <a:xfrm>
                <a:off x="3035661" y="3740607"/>
                <a:ext cx="3527719" cy="924744"/>
              </a:xfrm>
              <a:prstGeom prst="snipRoundRect">
                <a:avLst>
                  <a:gd name="adj1" fmla="val 0"/>
                  <a:gd name="adj2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单圆角矩形 46">
                <a:extLst>
                  <a:ext uri="{FF2B5EF4-FFF2-40B4-BE49-F238E27FC236}">
                    <a16:creationId xmlns:a16="http://schemas.microsoft.com/office/drawing/2014/main" id="{1650749B-847D-49AE-A73D-9E2303818934}"/>
                  </a:ext>
                </a:extLst>
              </p:cNvPr>
              <p:cNvSpPr/>
              <p:nvPr/>
            </p:nvSpPr>
            <p:spPr>
              <a:xfrm>
                <a:off x="3035661" y="3477629"/>
                <a:ext cx="832461" cy="50818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E9D07E5-ECFD-4F84-ABDE-4C23100A261A}"/>
                </a:ext>
              </a:extLst>
            </p:cNvPr>
            <p:cNvSpPr/>
            <p:nvPr/>
          </p:nvSpPr>
          <p:spPr>
            <a:xfrm>
              <a:off x="3071664" y="3036360"/>
              <a:ext cx="5897782" cy="1155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哪些因素造成了同一位演奏家对同一首</a:t>
              </a:r>
              <a:endPara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作品不同的二度创作？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9D0165F-D0EB-4A5D-8C6E-A20CD871CE2C}"/>
                </a:ext>
              </a:extLst>
            </p:cNvPr>
            <p:cNvSpPr/>
            <p:nvPr/>
          </p:nvSpPr>
          <p:spPr>
            <a:xfrm>
              <a:off x="3063372" y="2410176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tx2"/>
                  </a:solidFill>
                  <a:latin typeface="方正黑体_GBK" panose="03000509000000000000" pitchFamily="65" charset="-122"/>
                  <a:ea typeface="方正黑体_GBK" panose="03000509000000000000" pitchFamily="65" charset="-122"/>
                  <a:cs typeface="DongTian" panose="02020603050405020304" pitchFamily="18" charset="0"/>
                </a:rPr>
                <a:t>思考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51CC46F-9C8F-4D1C-BE50-1A0C7817046A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7" name="组合 88">
              <a:extLst>
                <a:ext uri="{FF2B5EF4-FFF2-40B4-BE49-F238E27FC236}">
                  <a16:creationId xmlns:a16="http://schemas.microsoft.com/office/drawing/2014/main" id="{5FF6A8F9-05CD-49B5-A102-D7A906D84FA9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F6FA784-C9FE-4958-8314-8C2F29BA6DE2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33AC1A9-3ADB-4702-9F36-71D52B450C05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8" name="组合 89">
              <a:extLst>
                <a:ext uri="{FF2B5EF4-FFF2-40B4-BE49-F238E27FC236}">
                  <a16:creationId xmlns:a16="http://schemas.microsoft.com/office/drawing/2014/main" id="{2DB0810A-4DAC-440A-9780-86B6CDD423A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9" name="矩形: 圆角 90">
                <a:extLst>
                  <a:ext uri="{FF2B5EF4-FFF2-40B4-BE49-F238E27FC236}">
                    <a16:creationId xmlns:a16="http://schemas.microsoft.com/office/drawing/2014/main" id="{CEF4EC9C-70E6-43FE-85D5-94DFDD0609DB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A3B5F2F3-676C-46AA-95E1-00BC9738654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6D949399-A27D-44F5-BF33-A74822D1EABB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　　任务三：编订版本对比</a:t>
            </a: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对比观察肖邦同一首作品乐谱的不同编订版本，找出其中的差异。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FD0BFF2-9FAD-4750-BAAA-357CA7BD077B}"/>
              </a:ext>
            </a:extLst>
          </p:cNvPr>
          <p:cNvGrpSpPr/>
          <p:nvPr/>
        </p:nvGrpSpPr>
        <p:grpSpPr>
          <a:xfrm>
            <a:off x="869535" y="2344299"/>
            <a:ext cx="10446248" cy="3354855"/>
            <a:chOff x="869535" y="2344299"/>
            <a:chExt cx="10446248" cy="335485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494F971-5147-486D-9EF9-F8BD33915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63"/>
            <a:stretch/>
          </p:blipFill>
          <p:spPr>
            <a:xfrm>
              <a:off x="869535" y="3683154"/>
              <a:ext cx="3426266" cy="2016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A64218A-DF08-47FE-8387-DE70389B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204" y="3683154"/>
              <a:ext cx="3487190" cy="201600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7A8FC95-01A1-4C66-BE96-D811BAFC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3797" y="3683154"/>
              <a:ext cx="3141986" cy="2016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5F74814-7324-431F-934A-DD464E1C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237"/>
            <a:stretch/>
          </p:blipFill>
          <p:spPr>
            <a:xfrm>
              <a:off x="2243401" y="2344299"/>
              <a:ext cx="7705198" cy="11880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FB52D975-1B2F-44CA-AB52-046712E3CFE0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8" name="组合 88">
              <a:extLst>
                <a:ext uri="{FF2B5EF4-FFF2-40B4-BE49-F238E27FC236}">
                  <a16:creationId xmlns:a16="http://schemas.microsoft.com/office/drawing/2014/main" id="{72393793-E8FB-4799-AE42-F38D710EF298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2864F82-2D32-4942-833D-AA2942399256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307FB37-A617-48A9-A86A-020EC101ACC6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20" name="组合 89">
              <a:extLst>
                <a:ext uri="{FF2B5EF4-FFF2-40B4-BE49-F238E27FC236}">
                  <a16:creationId xmlns:a16="http://schemas.microsoft.com/office/drawing/2014/main" id="{89ECF573-F6A7-4452-A082-3B70914B1F71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21" name="矩形: 圆角 90">
                <a:extLst>
                  <a:ext uri="{FF2B5EF4-FFF2-40B4-BE49-F238E27FC236}">
                    <a16:creationId xmlns:a16="http://schemas.microsoft.com/office/drawing/2014/main" id="{B054462B-FBAE-441D-8C5C-A50BDFDBA5E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A65C28C6-4798-4D33-B56E-282013A6164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3DD8AEC-3E19-49E6-98F1-5FFF8AC1AE42}"/>
              </a:ext>
            </a:extLst>
          </p:cNvPr>
          <p:cNvSpPr/>
          <p:nvPr/>
        </p:nvSpPr>
        <p:spPr>
          <a:xfrm>
            <a:off x="900000" y="900000"/>
            <a:ext cx="11292000" cy="193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许多著名演奏家在编订经典名作时，会把自己对音乐的处理和演奏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的建议标记在乐谱上。同一首作品，不同编订版本的差异，也是音乐表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演二度创作的体现。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5298CA2-9E3B-40B4-B7E9-E257A5BE098F}"/>
              </a:ext>
            </a:extLst>
          </p:cNvPr>
          <p:cNvGrpSpPr/>
          <p:nvPr/>
        </p:nvGrpSpPr>
        <p:grpSpPr>
          <a:xfrm>
            <a:off x="1347528" y="3227676"/>
            <a:ext cx="2772000" cy="648000"/>
            <a:chOff x="1523492" y="1954626"/>
            <a:chExt cx="2772000" cy="648000"/>
          </a:xfrm>
        </p:grpSpPr>
        <p:sp>
          <p:nvSpPr>
            <p:cNvPr id="28" name="对角圆角矩形 27">
              <a:extLst>
                <a:ext uri="{FF2B5EF4-FFF2-40B4-BE49-F238E27FC236}">
                  <a16:creationId xmlns:a16="http://schemas.microsoft.com/office/drawing/2014/main" id="{B4BB43CD-9507-430B-88A8-2C35B218D9C9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CDD6897-6C72-406F-8CC6-2B11836B1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296" y="2032405"/>
              <a:ext cx="85151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节拍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305D54B-29FE-4D8B-B7EA-D9A70473EED5}"/>
              </a:ext>
            </a:extLst>
          </p:cNvPr>
          <p:cNvGrpSpPr/>
          <p:nvPr/>
        </p:nvGrpSpPr>
        <p:grpSpPr>
          <a:xfrm>
            <a:off x="4710000" y="3227676"/>
            <a:ext cx="2772000" cy="648000"/>
            <a:chOff x="1523492" y="1954626"/>
            <a:chExt cx="2772000" cy="648000"/>
          </a:xfrm>
        </p:grpSpPr>
        <p:sp>
          <p:nvSpPr>
            <p:cNvPr id="43" name="对角圆角矩形 27">
              <a:extLst>
                <a:ext uri="{FF2B5EF4-FFF2-40B4-BE49-F238E27FC236}">
                  <a16:creationId xmlns:a16="http://schemas.microsoft.com/office/drawing/2014/main" id="{C2CE68B5-3FF4-49A0-865D-838CEB77970B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9DA9BC7-046F-4202-BA32-87927AED6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872" y="2032405"/>
              <a:ext cx="151836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力度标记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684082C-74B9-4A9C-B6E7-8C70A47FB578}"/>
              </a:ext>
            </a:extLst>
          </p:cNvPr>
          <p:cNvGrpSpPr/>
          <p:nvPr/>
        </p:nvGrpSpPr>
        <p:grpSpPr>
          <a:xfrm>
            <a:off x="8077159" y="3227676"/>
            <a:ext cx="2772000" cy="648000"/>
            <a:chOff x="1523492" y="1954626"/>
            <a:chExt cx="2772000" cy="648000"/>
          </a:xfrm>
        </p:grpSpPr>
        <p:sp>
          <p:nvSpPr>
            <p:cNvPr id="46" name="对角圆角矩形 27">
              <a:extLst>
                <a:ext uri="{FF2B5EF4-FFF2-40B4-BE49-F238E27FC236}">
                  <a16:creationId xmlns:a16="http://schemas.microsoft.com/office/drawing/2014/main" id="{88FB3DF9-D24A-4AF0-9CEE-89448C2F66D6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4C8FB8A-04B0-4C86-A675-962DB9B1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872" y="2032405"/>
              <a:ext cx="151836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踏板标记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4F90BC1-4DE7-43EB-A607-2A77B1EEABBD}"/>
              </a:ext>
            </a:extLst>
          </p:cNvPr>
          <p:cNvGrpSpPr/>
          <p:nvPr/>
        </p:nvGrpSpPr>
        <p:grpSpPr>
          <a:xfrm>
            <a:off x="1347528" y="4221088"/>
            <a:ext cx="2772000" cy="648000"/>
            <a:chOff x="1523492" y="1954626"/>
            <a:chExt cx="2772000" cy="648000"/>
          </a:xfrm>
        </p:grpSpPr>
        <p:sp>
          <p:nvSpPr>
            <p:cNvPr id="49" name="对角圆角矩形 27">
              <a:extLst>
                <a:ext uri="{FF2B5EF4-FFF2-40B4-BE49-F238E27FC236}">
                  <a16:creationId xmlns:a16="http://schemas.microsoft.com/office/drawing/2014/main" id="{E83A6769-6D42-4869-84AD-A4BBBC5A9BF8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923C580-CDBE-44EB-A5B3-51E358C96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872" y="2032405"/>
              <a:ext cx="151836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指法标记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6B47897-BE20-4E60-8612-BD23C5202B7F}"/>
              </a:ext>
            </a:extLst>
          </p:cNvPr>
          <p:cNvGrpSpPr/>
          <p:nvPr/>
        </p:nvGrpSpPr>
        <p:grpSpPr>
          <a:xfrm>
            <a:off x="4710000" y="4221088"/>
            <a:ext cx="2772000" cy="648000"/>
            <a:chOff x="1523492" y="1954626"/>
            <a:chExt cx="2772000" cy="648000"/>
          </a:xfrm>
        </p:grpSpPr>
        <p:sp>
          <p:nvSpPr>
            <p:cNvPr id="52" name="对角圆角矩形 27">
              <a:extLst>
                <a:ext uri="{FF2B5EF4-FFF2-40B4-BE49-F238E27FC236}">
                  <a16:creationId xmlns:a16="http://schemas.microsoft.com/office/drawing/2014/main" id="{E330ACD0-7DA5-44C9-931E-0A5D1BBF1BA6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5850E96-8722-45E8-87D6-8AD53150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7735" y="2032405"/>
              <a:ext cx="251863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左右手分工标记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A92C2628-DAA2-4888-B8A1-E2A19F93D277}"/>
              </a:ext>
            </a:extLst>
          </p:cNvPr>
          <p:cNvGrpSpPr/>
          <p:nvPr/>
        </p:nvGrpSpPr>
        <p:grpSpPr>
          <a:xfrm>
            <a:off x="8077159" y="4221088"/>
            <a:ext cx="2772000" cy="648000"/>
            <a:chOff x="1523492" y="1954626"/>
            <a:chExt cx="2772000" cy="648000"/>
          </a:xfrm>
        </p:grpSpPr>
        <p:sp>
          <p:nvSpPr>
            <p:cNvPr id="55" name="对角圆角矩形 27">
              <a:extLst>
                <a:ext uri="{FF2B5EF4-FFF2-40B4-BE49-F238E27FC236}">
                  <a16:creationId xmlns:a16="http://schemas.microsoft.com/office/drawing/2014/main" id="{68F907FF-C673-44DB-B46D-1EF36663E980}"/>
                </a:ext>
              </a:extLst>
            </p:cNvPr>
            <p:cNvSpPr/>
            <p:nvPr/>
          </p:nvSpPr>
          <p:spPr bwMode="auto">
            <a:xfrm>
              <a:off x="1523492" y="1954626"/>
              <a:ext cx="2772000" cy="64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7C67E41-D08E-453A-8244-B203A9FEA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296" y="2032405"/>
              <a:ext cx="8515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600" dirty="0">
                  <a:latin typeface="方正楷体简体" panose="03000509000000000000" pitchFamily="65" charset="-122"/>
                  <a:ea typeface="方正楷体简体" panose="03000509000000000000" pitchFamily="65" charset="-122"/>
                  <a:cs typeface="DongTian" panose="02020603050405020304" pitchFamily="18" charset="0"/>
                </a:rPr>
                <a:t>……</a:t>
              </a:r>
              <a:endParaRPr lang="zh-CN" altLang="en-US" sz="2600" dirty="0"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DCB40F3-DFED-492C-B92D-23F7A803E5D0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5725288"/>
            <a:chExt cx="1727000" cy="400110"/>
          </a:xfrm>
        </p:grpSpPr>
        <p:grpSp>
          <p:nvGrpSpPr>
            <p:cNvPr id="3" name="组合 139">
              <a:extLst>
                <a:ext uri="{FF2B5EF4-FFF2-40B4-BE49-F238E27FC236}">
                  <a16:creationId xmlns:a16="http://schemas.microsoft.com/office/drawing/2014/main" id="{F13A3F6D-E150-4CBE-B1C7-C10869ABCCD1}"/>
                </a:ext>
              </a:extLst>
            </p:cNvPr>
            <p:cNvGrpSpPr/>
            <p:nvPr/>
          </p:nvGrpSpPr>
          <p:grpSpPr>
            <a:xfrm>
              <a:off x="5799565" y="5725288"/>
              <a:ext cx="1214763" cy="400110"/>
              <a:chOff x="715825" y="143984"/>
              <a:chExt cx="1214763" cy="400110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E646609-56D7-4EF8-AEFA-D8373FB0666C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课后任务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E9E05B5-80BA-492A-B0E8-4CCFFD7409AF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140">
              <a:extLst>
                <a:ext uri="{FF2B5EF4-FFF2-40B4-BE49-F238E27FC236}">
                  <a16:creationId xmlns:a16="http://schemas.microsoft.com/office/drawing/2014/main" id="{B4517BC5-9998-450F-A1E6-7B309A613B9E}"/>
                </a:ext>
              </a:extLst>
            </p:cNvPr>
            <p:cNvGrpSpPr/>
            <p:nvPr/>
          </p:nvGrpSpPr>
          <p:grpSpPr>
            <a:xfrm>
              <a:off x="5287328" y="5745323"/>
              <a:ext cx="360040" cy="360040"/>
              <a:chOff x="5303912" y="4113076"/>
              <a:chExt cx="360040" cy="360040"/>
            </a:xfrm>
          </p:grpSpPr>
          <p:sp>
            <p:nvSpPr>
              <p:cNvPr id="5" name="矩形: 圆角 141">
                <a:extLst>
                  <a:ext uri="{FF2B5EF4-FFF2-40B4-BE49-F238E27FC236}">
                    <a16:creationId xmlns:a16="http://schemas.microsoft.com/office/drawing/2014/main" id="{E3824DB0-EB5B-417C-BBA4-6A683410E28C}"/>
                  </a:ext>
                </a:extLst>
              </p:cNvPr>
              <p:cNvSpPr/>
              <p:nvPr/>
            </p:nvSpPr>
            <p:spPr>
              <a:xfrm>
                <a:off x="5303912" y="4113076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85F39647-BE2B-472D-9D76-C521DEAB3AE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354598" y="4163496"/>
                <a:ext cx="258668" cy="259200"/>
              </a:xfrm>
              <a:custGeom>
                <a:avLst/>
                <a:gdLst>
                  <a:gd name="T0" fmla="*/ 484 w 579"/>
                  <a:gd name="T1" fmla="*/ 74 h 579"/>
                  <a:gd name="T2" fmla="*/ 255 w 579"/>
                  <a:gd name="T3" fmla="*/ 297 h 579"/>
                  <a:gd name="T4" fmla="*/ 347 w 579"/>
                  <a:gd name="T5" fmla="*/ 392 h 579"/>
                  <a:gd name="T6" fmla="*/ 558 w 579"/>
                  <a:gd name="T7" fmla="*/ 178 h 579"/>
                  <a:gd name="T8" fmla="*/ 579 w 579"/>
                  <a:gd name="T9" fmla="*/ 289 h 579"/>
                  <a:gd name="T10" fmla="*/ 494 w 579"/>
                  <a:gd name="T11" fmla="*/ 494 h 579"/>
                  <a:gd name="T12" fmla="*/ 290 w 579"/>
                  <a:gd name="T13" fmla="*/ 579 h 579"/>
                  <a:gd name="T14" fmla="*/ 85 w 579"/>
                  <a:gd name="T15" fmla="*/ 494 h 579"/>
                  <a:gd name="T16" fmla="*/ 0 w 579"/>
                  <a:gd name="T17" fmla="*/ 289 h 579"/>
                  <a:gd name="T18" fmla="*/ 85 w 579"/>
                  <a:gd name="T19" fmla="*/ 85 h 579"/>
                  <a:gd name="T20" fmla="*/ 290 w 579"/>
                  <a:gd name="T21" fmla="*/ 0 h 579"/>
                  <a:gd name="T22" fmla="*/ 484 w 579"/>
                  <a:gd name="T23" fmla="*/ 74 h 579"/>
                  <a:gd name="T24" fmla="*/ 245 w 579"/>
                  <a:gd name="T25" fmla="*/ 335 h 579"/>
                  <a:gd name="T26" fmla="*/ 244 w 579"/>
                  <a:gd name="T27" fmla="*/ 334 h 579"/>
                  <a:gd name="T28" fmla="*/ 227 w 579"/>
                  <a:gd name="T29" fmla="*/ 343 h 579"/>
                  <a:gd name="T30" fmla="*/ 202 w 579"/>
                  <a:gd name="T31" fmla="*/ 427 h 579"/>
                  <a:gd name="T32" fmla="*/ 218 w 579"/>
                  <a:gd name="T33" fmla="*/ 441 h 579"/>
                  <a:gd name="T34" fmla="*/ 304 w 579"/>
                  <a:gd name="T35" fmla="*/ 416 h 579"/>
                  <a:gd name="T36" fmla="*/ 310 w 579"/>
                  <a:gd name="T37" fmla="*/ 400 h 579"/>
                  <a:gd name="T38" fmla="*/ 245 w 579"/>
                  <a:gd name="T39" fmla="*/ 335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79" h="579">
                    <a:moveTo>
                      <a:pt x="484" y="74"/>
                    </a:moveTo>
                    <a:cubicBezTo>
                      <a:pt x="255" y="297"/>
                      <a:pt x="255" y="297"/>
                      <a:pt x="255" y="297"/>
                    </a:cubicBezTo>
                    <a:cubicBezTo>
                      <a:pt x="347" y="392"/>
                      <a:pt x="347" y="392"/>
                      <a:pt x="347" y="392"/>
                    </a:cubicBezTo>
                    <a:cubicBezTo>
                      <a:pt x="558" y="178"/>
                      <a:pt x="558" y="178"/>
                      <a:pt x="558" y="178"/>
                    </a:cubicBezTo>
                    <a:cubicBezTo>
                      <a:pt x="572" y="212"/>
                      <a:pt x="579" y="249"/>
                      <a:pt x="579" y="289"/>
                    </a:cubicBezTo>
                    <a:cubicBezTo>
                      <a:pt x="579" y="369"/>
                      <a:pt x="551" y="438"/>
                      <a:pt x="494" y="494"/>
                    </a:cubicBezTo>
                    <a:cubicBezTo>
                      <a:pt x="438" y="551"/>
                      <a:pt x="370" y="579"/>
                      <a:pt x="290" y="579"/>
                    </a:cubicBezTo>
                    <a:cubicBezTo>
                      <a:pt x="210" y="579"/>
                      <a:pt x="141" y="551"/>
                      <a:pt x="85" y="494"/>
                    </a:cubicBezTo>
                    <a:cubicBezTo>
                      <a:pt x="28" y="438"/>
                      <a:pt x="0" y="369"/>
                      <a:pt x="0" y="289"/>
                    </a:cubicBezTo>
                    <a:cubicBezTo>
                      <a:pt x="0" y="209"/>
                      <a:pt x="28" y="141"/>
                      <a:pt x="85" y="85"/>
                    </a:cubicBezTo>
                    <a:cubicBezTo>
                      <a:pt x="141" y="28"/>
                      <a:pt x="210" y="0"/>
                      <a:pt x="290" y="0"/>
                    </a:cubicBezTo>
                    <a:cubicBezTo>
                      <a:pt x="365" y="0"/>
                      <a:pt x="429" y="25"/>
                      <a:pt x="484" y="74"/>
                    </a:cubicBezTo>
                    <a:close/>
                    <a:moveTo>
                      <a:pt x="245" y="335"/>
                    </a:moveTo>
                    <a:cubicBezTo>
                      <a:pt x="245" y="335"/>
                      <a:pt x="245" y="334"/>
                      <a:pt x="244" y="334"/>
                    </a:cubicBezTo>
                    <a:cubicBezTo>
                      <a:pt x="237" y="328"/>
                      <a:pt x="231" y="331"/>
                      <a:pt x="227" y="343"/>
                    </a:cubicBezTo>
                    <a:cubicBezTo>
                      <a:pt x="202" y="427"/>
                      <a:pt x="202" y="427"/>
                      <a:pt x="202" y="427"/>
                    </a:cubicBezTo>
                    <a:cubicBezTo>
                      <a:pt x="199" y="439"/>
                      <a:pt x="204" y="444"/>
                      <a:pt x="218" y="441"/>
                    </a:cubicBezTo>
                    <a:cubicBezTo>
                      <a:pt x="304" y="416"/>
                      <a:pt x="304" y="416"/>
                      <a:pt x="304" y="416"/>
                    </a:cubicBezTo>
                    <a:cubicBezTo>
                      <a:pt x="315" y="414"/>
                      <a:pt x="317" y="408"/>
                      <a:pt x="310" y="400"/>
                    </a:cubicBezTo>
                    <a:lnTo>
                      <a:pt x="245" y="3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A62A3DE-295F-48F2-95DA-8AEC26841ACC}"/>
              </a:ext>
            </a:extLst>
          </p:cNvPr>
          <p:cNvSpPr/>
          <p:nvPr/>
        </p:nvSpPr>
        <p:spPr>
          <a:xfrm>
            <a:off x="900000" y="900000"/>
            <a:ext cx="11292000" cy="321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1. 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与同学合作，</a:t>
            </a:r>
            <a:r>
              <a:rPr lang="zh-CN" altLang="en-US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搜集巴赫</a:t>
            </a:r>
            <a:r>
              <a:rPr lang="en-US" altLang="zh-CN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《</a:t>
            </a:r>
            <a:r>
              <a:rPr lang="zh-CN" altLang="en-US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二部创意曲</a:t>
            </a:r>
            <a:r>
              <a:rPr lang="en-US" altLang="zh-CN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》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No.9 </a:t>
            </a:r>
            <a:r>
              <a:rPr lang="zh-CN" altLang="en-US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和普契尼歌剧</a:t>
            </a:r>
            <a:r>
              <a:rPr lang="en-US" altLang="zh-CN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《</a:t>
            </a:r>
            <a:r>
              <a:rPr lang="zh-CN" altLang="en-US" sz="2600" spc="1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rPr>
              <a:t>贾</a:t>
            </a:r>
            <a:endParaRPr lang="en-US" altLang="zh-CN" sz="2600" spc="1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尼</a:t>
            </a:r>
            <a:r>
              <a:rPr lang="en-US" altLang="zh-CN" sz="2600" dirty="0"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</a:rPr>
              <a:t>·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斯基基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选段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我亲爱的爸爸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的不同演奏、演唱版本，说一说表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演者对作品的理解和艺术表现有何不同。</a:t>
            </a: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2. 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如何理解“严格认真读谱”与“二度创作”之间的关系？请将你</a:t>
            </a:r>
            <a:endParaRPr lang="en-US" altLang="zh-CN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的观点写下来 。</a:t>
            </a:r>
          </a:p>
        </p:txBody>
      </p:sp>
    </p:spTree>
    <p:extLst>
      <p:ext uri="{BB962C8B-B14F-4D97-AF65-F5344CB8AC3E}">
        <p14:creationId xmlns:p14="http://schemas.microsoft.com/office/powerpoint/2010/main" val="1981123909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8A74D-C63B-474B-99D5-F9EF210E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8" y="1602046"/>
            <a:ext cx="3582344" cy="13769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B05983-020F-43DD-B259-3DF764CDA995}"/>
              </a:ext>
            </a:extLst>
          </p:cNvPr>
          <p:cNvSpPr txBox="1"/>
          <p:nvPr/>
        </p:nvSpPr>
        <p:spPr>
          <a:xfrm>
            <a:off x="3060340" y="3717322"/>
            <a:ext cx="6096000" cy="1157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苏　慧</a:t>
            </a:r>
            <a:endParaRPr lang="en-US" altLang="zh-CN" sz="30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  <a:sym typeface="DongTi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徐州市沛县教师发展中心</a:t>
            </a:r>
            <a:endParaRPr lang="zh-CN" altLang="en-US" sz="3000" dirty="0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16483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D6ED999-C097-457B-94F3-9A9F2323FD23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6" name="组合 95">
              <a:extLst>
                <a:ext uri="{FF2B5EF4-FFF2-40B4-BE49-F238E27FC236}">
                  <a16:creationId xmlns:a16="http://schemas.microsoft.com/office/drawing/2014/main" id="{0E272EDB-46F1-41BF-B0F2-95D1BDC9A16B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0" name="矩形: 圆角 99">
                <a:extLst>
                  <a:ext uri="{FF2B5EF4-FFF2-40B4-BE49-F238E27FC236}">
                    <a16:creationId xmlns:a16="http://schemas.microsoft.com/office/drawing/2014/main" id="{CE347802-13D9-4BA9-9232-03A02F764E32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16FBAC5-E6E4-4A0D-A520-1BFAE083655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7" name="组合 96">
              <a:extLst>
                <a:ext uri="{FF2B5EF4-FFF2-40B4-BE49-F238E27FC236}">
                  <a16:creationId xmlns:a16="http://schemas.microsoft.com/office/drawing/2014/main" id="{BB33F5E7-B86C-4E6D-BC51-7953E6DE2FD6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EC84E93-A15E-496A-A672-C87B0A33EA3C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CB9C4BD-869E-46E9-A64C-1350C227E590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9198F21-43F7-4288-8D57-AAFB0F645225}"/>
              </a:ext>
            </a:extLst>
          </p:cNvPr>
          <p:cNvGrpSpPr/>
          <p:nvPr/>
        </p:nvGrpSpPr>
        <p:grpSpPr>
          <a:xfrm>
            <a:off x="3834346" y="2276872"/>
            <a:ext cx="4523308" cy="1721518"/>
            <a:chOff x="1908932" y="4509120"/>
            <a:chExt cx="4523308" cy="1721518"/>
          </a:xfrm>
        </p:grpSpPr>
        <p:sp>
          <p:nvSpPr>
            <p:cNvPr id="20" name="圆角矩形 31">
              <a:extLst>
                <a:ext uri="{FF2B5EF4-FFF2-40B4-BE49-F238E27FC236}">
                  <a16:creationId xmlns:a16="http://schemas.microsoft.com/office/drawing/2014/main" id="{90F142AE-4DC3-461C-A7DF-DDCFEC1F2F4A}"/>
                </a:ext>
              </a:extLst>
            </p:cNvPr>
            <p:cNvSpPr/>
            <p:nvPr/>
          </p:nvSpPr>
          <p:spPr>
            <a:xfrm>
              <a:off x="1968240" y="4574638"/>
              <a:ext cx="4464000" cy="1656000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6">
              <a:extLst>
                <a:ext uri="{FF2B5EF4-FFF2-40B4-BE49-F238E27FC236}">
                  <a16:creationId xmlns:a16="http://schemas.microsoft.com/office/drawing/2014/main" id="{802EF74D-9209-4B45-9C5D-9AC607791138}"/>
                </a:ext>
              </a:extLst>
            </p:cNvPr>
            <p:cNvSpPr/>
            <p:nvPr/>
          </p:nvSpPr>
          <p:spPr>
            <a:xfrm>
              <a:off x="1908932" y="4509120"/>
              <a:ext cx="4464000" cy="165600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FE59032-0BF7-480F-848B-EB4EF07DE960}"/>
                </a:ext>
              </a:extLst>
            </p:cNvPr>
            <p:cNvSpPr/>
            <p:nvPr/>
          </p:nvSpPr>
          <p:spPr>
            <a:xfrm>
              <a:off x="2124956" y="4617132"/>
              <a:ext cx="4307228" cy="1295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26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　　小组交流并分享对二度创作的理解。</a:t>
              </a:r>
            </a:p>
          </p:txBody>
        </p:sp>
      </p:grp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7232CEA-6A58-4251-B825-F104BF41396A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5" name="组合 95">
              <a:extLst>
                <a:ext uri="{FF2B5EF4-FFF2-40B4-BE49-F238E27FC236}">
                  <a16:creationId xmlns:a16="http://schemas.microsoft.com/office/drawing/2014/main" id="{C5FEF6E7-1B10-4374-8ED1-77C10665F2F4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9" name="矩形: 圆角 99">
                <a:extLst>
                  <a:ext uri="{FF2B5EF4-FFF2-40B4-BE49-F238E27FC236}">
                    <a16:creationId xmlns:a16="http://schemas.microsoft.com/office/drawing/2014/main" id="{093D25D5-A324-4B4F-A306-320A604D6B23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F8C30A38-2C5C-4042-BF80-AA278AFA24C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6" name="组合 96">
              <a:extLst>
                <a:ext uri="{FF2B5EF4-FFF2-40B4-BE49-F238E27FC236}">
                  <a16:creationId xmlns:a16="http://schemas.microsoft.com/office/drawing/2014/main" id="{A9DEA681-F295-4645-93A4-09CB98509330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0998D47-F8B2-4FAC-97E7-1CD7C63550BA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820C679-CEBE-4938-88FB-78DE98B33D8F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2CBB4179-5249-448A-A70C-13AA58076E08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西方音乐在记谱法及传承方式上与中国传统音乐有何区别？</a:t>
            </a:r>
          </a:p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表演艺术家在演绎西方音乐作品时又是如何进行二度创作的？</a:t>
            </a: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A05A651-9D10-4378-B2DE-C0F73D2C7CCB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15" name="组合 95">
              <a:extLst>
                <a:ext uri="{FF2B5EF4-FFF2-40B4-BE49-F238E27FC236}">
                  <a16:creationId xmlns:a16="http://schemas.microsoft.com/office/drawing/2014/main" id="{68809278-CAC1-417C-A258-8E4CAE923BC5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20" name="矩形: 圆角 99">
                <a:extLst>
                  <a:ext uri="{FF2B5EF4-FFF2-40B4-BE49-F238E27FC236}">
                    <a16:creationId xmlns:a16="http://schemas.microsoft.com/office/drawing/2014/main" id="{1EF0CDD6-199E-4D89-9734-5CB070B461A7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537DD5A3-35EC-4CCF-A65E-A1C0AB6E41F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96">
              <a:extLst>
                <a:ext uri="{FF2B5EF4-FFF2-40B4-BE49-F238E27FC236}">
                  <a16:creationId xmlns:a16="http://schemas.microsoft.com/office/drawing/2014/main" id="{1ABEF753-59CB-4F05-944B-D67794F98907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40FDDC5-4294-4CD1-8B85-E696E71AE156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A85C44B-0C4B-467B-A35E-7033BA42EE8E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D6FDC907-3C28-4570-81AD-4283710716CC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对比观察两幅图片，思考它们的异同之处。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8937" y="1931182"/>
            <a:ext cx="2432250" cy="32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617" y="1947326"/>
            <a:ext cx="3581706" cy="3240000"/>
          </a:xfrm>
          <a:prstGeom prst="rect">
            <a:avLst/>
          </a:prstGeom>
        </p:spPr>
      </p:pic>
      <p:sp>
        <p:nvSpPr>
          <p:cNvPr id="14" name="箭头: 右 13"/>
          <p:cNvSpPr/>
          <p:nvPr/>
        </p:nvSpPr>
        <p:spPr>
          <a:xfrm>
            <a:off x="4981272" y="3407182"/>
            <a:ext cx="1080000" cy="2880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C62189-63B5-49CF-A627-931FFE3A701A}"/>
              </a:ext>
            </a:extLst>
          </p:cNvPr>
          <p:cNvSpPr txBox="1"/>
          <p:nvPr/>
        </p:nvSpPr>
        <p:spPr>
          <a:xfrm>
            <a:off x="2582592" y="5311868"/>
            <a:ext cx="1184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纽姆谱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EBA888C-AF24-4282-B777-0B7CBB8DD501}"/>
              </a:ext>
            </a:extLst>
          </p:cNvPr>
          <p:cNvSpPr txBox="1"/>
          <p:nvPr/>
        </p:nvSpPr>
        <p:spPr>
          <a:xfrm>
            <a:off x="7832000" y="5328011"/>
            <a:ext cx="1184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五线谱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65B7D14F-CB93-4E9B-9471-EA708A3F1B92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我们了解过的记谱法都有哪些？它们各有什么特点？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2A70DFF-86F7-4119-A15D-DF48B620ECD7}"/>
              </a:ext>
            </a:extLst>
          </p:cNvPr>
          <p:cNvGrpSpPr/>
          <p:nvPr/>
        </p:nvGrpSpPr>
        <p:grpSpPr>
          <a:xfrm>
            <a:off x="935605" y="2165814"/>
            <a:ext cx="2028258" cy="1748498"/>
            <a:chOff x="953067" y="4690247"/>
            <a:chExt cx="2028258" cy="1748498"/>
          </a:xfrm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41022EDC-A60B-4D2D-880D-2BD5BA8A9B8D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3AB7262-CC33-4897-910B-481627C4F579}"/>
                </a:ext>
              </a:extLst>
            </p:cNvPr>
            <p:cNvSpPr txBox="1"/>
            <p:nvPr/>
          </p:nvSpPr>
          <p:spPr>
            <a:xfrm>
              <a:off x="1119961" y="5333664"/>
              <a:ext cx="1694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文字谱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56C51F1-86B7-44E6-B9D0-7CA64E6653E4}"/>
              </a:ext>
            </a:extLst>
          </p:cNvPr>
          <p:cNvGrpSpPr/>
          <p:nvPr/>
        </p:nvGrpSpPr>
        <p:grpSpPr>
          <a:xfrm>
            <a:off x="2585110" y="3127839"/>
            <a:ext cx="2077008" cy="1748498"/>
            <a:chOff x="928692" y="4690247"/>
            <a:chExt cx="2077008" cy="1748498"/>
          </a:xfrm>
        </p:grpSpPr>
        <p:sp>
          <p:nvSpPr>
            <p:cNvPr id="26" name="六边形 25">
              <a:extLst>
                <a:ext uri="{FF2B5EF4-FFF2-40B4-BE49-F238E27FC236}">
                  <a16:creationId xmlns:a16="http://schemas.microsoft.com/office/drawing/2014/main" id="{4CE44F5F-01CE-4E6B-A98B-918A13EE6502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913433C-8784-4437-8709-7673C43B7713}"/>
                </a:ext>
              </a:extLst>
            </p:cNvPr>
            <p:cNvSpPr txBox="1"/>
            <p:nvPr/>
          </p:nvSpPr>
          <p:spPr>
            <a:xfrm>
              <a:off x="928692" y="5333664"/>
              <a:ext cx="2077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ja-JP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减字谱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FEE5F5B-D774-46EE-8CA9-4A04AD41EDBF}"/>
              </a:ext>
            </a:extLst>
          </p:cNvPr>
          <p:cNvGrpSpPr/>
          <p:nvPr/>
        </p:nvGrpSpPr>
        <p:grpSpPr>
          <a:xfrm>
            <a:off x="4283365" y="2165814"/>
            <a:ext cx="2028258" cy="1748498"/>
            <a:chOff x="953067" y="4690247"/>
            <a:chExt cx="2028258" cy="1748498"/>
          </a:xfrm>
        </p:grpSpPr>
        <p:sp>
          <p:nvSpPr>
            <p:cNvPr id="24" name="六边形 23">
              <a:extLst>
                <a:ext uri="{FF2B5EF4-FFF2-40B4-BE49-F238E27FC236}">
                  <a16:creationId xmlns:a16="http://schemas.microsoft.com/office/drawing/2014/main" id="{E086F7FE-137F-4D3F-9B81-CF1242E3EC5E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BE91AF5-4856-4257-8227-C1FEA9B2DD57}"/>
                </a:ext>
              </a:extLst>
            </p:cNvPr>
            <p:cNvSpPr txBox="1"/>
            <p:nvPr/>
          </p:nvSpPr>
          <p:spPr>
            <a:xfrm>
              <a:off x="1119961" y="5333664"/>
              <a:ext cx="1694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ja-JP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工尺谱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2B75D8F-4A44-4DBB-8D82-D15E8570A8C4}"/>
              </a:ext>
            </a:extLst>
          </p:cNvPr>
          <p:cNvGrpSpPr/>
          <p:nvPr/>
        </p:nvGrpSpPr>
        <p:grpSpPr>
          <a:xfrm>
            <a:off x="5932870" y="3156414"/>
            <a:ext cx="2028258" cy="1748498"/>
            <a:chOff x="953067" y="4690247"/>
            <a:chExt cx="2028258" cy="1748498"/>
          </a:xfrm>
        </p:grpSpPr>
        <p:sp>
          <p:nvSpPr>
            <p:cNvPr id="22" name="六边形 21">
              <a:extLst>
                <a:ext uri="{FF2B5EF4-FFF2-40B4-BE49-F238E27FC236}">
                  <a16:creationId xmlns:a16="http://schemas.microsoft.com/office/drawing/2014/main" id="{2194F977-7C71-449F-A016-0F8B21B235C7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1A68EE4-9B78-4451-AB21-A040EFA40F2F}"/>
                </a:ext>
              </a:extLst>
            </p:cNvPr>
            <p:cNvSpPr txBox="1"/>
            <p:nvPr/>
          </p:nvSpPr>
          <p:spPr>
            <a:xfrm>
              <a:off x="1119961" y="5333664"/>
              <a:ext cx="1694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纽姆谱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FDF3F5A-6598-4CBC-B0DA-0CEF64207D45}"/>
              </a:ext>
            </a:extLst>
          </p:cNvPr>
          <p:cNvGrpSpPr/>
          <p:nvPr/>
        </p:nvGrpSpPr>
        <p:grpSpPr>
          <a:xfrm>
            <a:off x="7582375" y="2242014"/>
            <a:ext cx="2028258" cy="1748498"/>
            <a:chOff x="953067" y="4690247"/>
            <a:chExt cx="2028258" cy="1748498"/>
          </a:xfrm>
        </p:grpSpPr>
        <p:sp>
          <p:nvSpPr>
            <p:cNvPr id="20" name="六边形 19">
              <a:extLst>
                <a:ext uri="{FF2B5EF4-FFF2-40B4-BE49-F238E27FC236}">
                  <a16:creationId xmlns:a16="http://schemas.microsoft.com/office/drawing/2014/main" id="{5EB92AC9-EF9F-4EB8-A7C2-B234025E2225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C8081B7-C441-40F9-870E-4D528D1A76F4}"/>
                </a:ext>
              </a:extLst>
            </p:cNvPr>
            <p:cNvSpPr txBox="1"/>
            <p:nvPr/>
          </p:nvSpPr>
          <p:spPr>
            <a:xfrm>
              <a:off x="1119961" y="5333664"/>
              <a:ext cx="1694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五线谱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98ECB7-1069-48D1-9767-F49A1A8D9203}"/>
              </a:ext>
            </a:extLst>
          </p:cNvPr>
          <p:cNvGrpSpPr/>
          <p:nvPr/>
        </p:nvGrpSpPr>
        <p:grpSpPr>
          <a:xfrm>
            <a:off x="9231880" y="3156414"/>
            <a:ext cx="2028258" cy="1748498"/>
            <a:chOff x="953067" y="4690247"/>
            <a:chExt cx="2028258" cy="1748498"/>
          </a:xfrm>
        </p:grpSpPr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4FF35C44-7001-4C9A-9D36-3DC6A91510D4}"/>
                </a:ext>
              </a:extLst>
            </p:cNvPr>
            <p:cNvSpPr/>
            <p:nvPr/>
          </p:nvSpPr>
          <p:spPr>
            <a:xfrm>
              <a:off x="953067" y="4690247"/>
              <a:ext cx="2028258" cy="1748498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楷体简体" panose="03000509000000000000" pitchFamily="65" charset="-122"/>
                <a:ea typeface="方正楷体简体" panose="03000509000000000000" pitchFamily="65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2D1CF42-42B6-4EC6-9E52-D181796FBA49}"/>
                </a:ext>
              </a:extLst>
            </p:cNvPr>
            <p:cNvSpPr txBox="1"/>
            <p:nvPr/>
          </p:nvSpPr>
          <p:spPr>
            <a:xfrm>
              <a:off x="1119961" y="5333664"/>
              <a:ext cx="1694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latin typeface="方正楷体简体" panose="03000509000000000000" pitchFamily="65" charset="-122"/>
                  <a:ea typeface="方正楷体简体" panose="03000509000000000000" pitchFamily="65" charset="-122"/>
                  <a:sym typeface="MS Gothic" panose="020B0609070205080204" pitchFamily="49" charset="-128"/>
                </a:rPr>
                <a:t>简谱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6FEA1A3-3C23-4195-A9FB-62AE3636409F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31" name="组合 95">
              <a:extLst>
                <a:ext uri="{FF2B5EF4-FFF2-40B4-BE49-F238E27FC236}">
                  <a16:creationId xmlns:a16="http://schemas.microsoft.com/office/drawing/2014/main" id="{C6E2D8FE-A567-44F7-85C1-BB1C9BBCE5EF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35" name="矩形: 圆角 99">
                <a:extLst>
                  <a:ext uri="{FF2B5EF4-FFF2-40B4-BE49-F238E27FC236}">
                    <a16:creationId xmlns:a16="http://schemas.microsoft.com/office/drawing/2014/main" id="{16B03980-86B3-4FD2-9827-9E2022BF05D9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08D35AC0-1C76-4DA6-B825-43BD98316EB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32" name="组合 96">
              <a:extLst>
                <a:ext uri="{FF2B5EF4-FFF2-40B4-BE49-F238E27FC236}">
                  <a16:creationId xmlns:a16="http://schemas.microsoft.com/office/drawing/2014/main" id="{D3AADAB5-1DD5-4959-8724-3734C35EC8A1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C3E997D-FE21-4699-AF19-D7DA4FEC7473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81D51982-7DF2-4B3C-AD72-C4EF7984C30F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70535" y="2436832"/>
            <a:ext cx="10289407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       </a:t>
            </a:r>
            <a:endParaRPr lang="zh-CN" altLang="zh-CN" sz="2400" dirty="0">
              <a:solidFill>
                <a:prstClr val="black"/>
              </a:solidFill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14" y="1817575"/>
            <a:ext cx="2496225" cy="352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573969" y="4936592"/>
            <a:ext cx="2792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31F20"/>
                </a:solidFill>
                <a:effectLst/>
                <a:latin typeface="FZShuSong-Z01"/>
              </a:defRPr>
            </a:lvl1pPr>
          </a:lstStyle>
          <a:p>
            <a:r>
              <a:rPr lang="zh-CN" altLang="en-US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巴赫（</a:t>
            </a:r>
            <a:r>
              <a:rPr lang="en-US" altLang="zh-CN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1685—1750</a:t>
            </a:r>
            <a:r>
              <a:rPr lang="zh-CN" altLang="en-US" sz="2400" dirty="0">
                <a:solidFill>
                  <a:prstClr val="black"/>
                </a:solidFill>
                <a:latin typeface="DongTian" panose="02020603050405020304" pitchFamily="18" charset="0"/>
                <a:ea typeface="方正楷体简体" panose="03000509000000000000" pitchFamily="65" charset="-122"/>
                <a:sym typeface="DongTian" panose="02020603050405020304" pitchFamily="18" charset="0"/>
              </a:rPr>
              <a:t>）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12BB54F-B47E-47DE-94DB-3466B278D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693" y="2079000"/>
            <a:ext cx="2085044" cy="2700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3F920B4-16AF-45DC-AFF1-FC6B3E99A629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20" name="组合 88">
              <a:extLst>
                <a:ext uri="{FF2B5EF4-FFF2-40B4-BE49-F238E27FC236}">
                  <a16:creationId xmlns:a16="http://schemas.microsoft.com/office/drawing/2014/main" id="{D463DA4E-801C-4AFE-9B94-C98442BC3307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1599F28B-6795-4D23-91C5-49FF67FBFA43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9FE540C-5A3A-4A2A-9208-58BAA6228BF5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21" name="组合 89">
              <a:extLst>
                <a:ext uri="{FF2B5EF4-FFF2-40B4-BE49-F238E27FC236}">
                  <a16:creationId xmlns:a16="http://schemas.microsoft.com/office/drawing/2014/main" id="{19F075F9-265A-4273-871E-60797179EC8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22" name="矩形: 圆角 90">
                <a:extLst>
                  <a:ext uri="{FF2B5EF4-FFF2-40B4-BE49-F238E27FC236}">
                    <a16:creationId xmlns:a16="http://schemas.microsoft.com/office/drawing/2014/main" id="{0F7794EE-9F7B-4F1D-AF0D-485C0CCE4FBC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63CD0131-B390-442A-9A68-0C3FE2055C1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9E3CF9-9105-4302-8FC0-46D2DC557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2672916"/>
            <a:ext cx="5010071" cy="1512000"/>
          </a:xfrm>
          <a:prstGeom prst="snip2Diag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E1D07D7-F73C-42FE-8843-E57193FFDAAB}"/>
              </a:ext>
            </a:extLst>
          </p:cNvPr>
          <p:cNvSpPr/>
          <p:nvPr/>
        </p:nvSpPr>
        <p:spPr>
          <a:xfrm>
            <a:off x="900000" y="900000"/>
            <a:ext cx="11292000" cy="65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　　任务一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对比欣赏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《 e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小调前奏曲与赋格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》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3872" y="1088768"/>
            <a:ext cx="90262" cy="2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 b="953"/>
          <a:stretch/>
        </p:blipFill>
        <p:spPr>
          <a:xfrm>
            <a:off x="3431704" y="2008534"/>
            <a:ext cx="1752012" cy="1800000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793" y="2008534"/>
            <a:ext cx="1824931" cy="1800000"/>
          </a:xfrm>
          <a:prstGeom prst="ellipse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3F107DF-0892-45F6-B56D-45C68D23E2B5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5" name="组合 88">
              <a:extLst>
                <a:ext uri="{FF2B5EF4-FFF2-40B4-BE49-F238E27FC236}">
                  <a16:creationId xmlns:a16="http://schemas.microsoft.com/office/drawing/2014/main" id="{4D5CE657-098B-4B4A-9E85-35F70A7108BC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BC40F78-2A5D-4018-BD26-8585359F56F6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11BBFF7-936F-4FDA-BAC7-472F3894025A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6" name="组合 89">
              <a:extLst>
                <a:ext uri="{FF2B5EF4-FFF2-40B4-BE49-F238E27FC236}">
                  <a16:creationId xmlns:a16="http://schemas.microsoft.com/office/drawing/2014/main" id="{84F54854-ED84-49A7-883D-493DFD3FDB0E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7" name="矩形: 圆角 90">
                <a:extLst>
                  <a:ext uri="{FF2B5EF4-FFF2-40B4-BE49-F238E27FC236}">
                    <a16:creationId xmlns:a16="http://schemas.microsoft.com/office/drawing/2014/main" id="{0212E91E-C693-4365-9AEB-FD4974672569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E9C03617-53D2-49AA-A203-7B4A8B8C225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C27CD33B-DAF9-4CF6-B7C5-D84B1BA4D2E5}"/>
              </a:ext>
            </a:extLst>
          </p:cNvPr>
          <p:cNvSpPr/>
          <p:nvPr/>
        </p:nvSpPr>
        <p:spPr>
          <a:xfrm>
            <a:off x="900000" y="900000"/>
            <a:ext cx="11292000" cy="65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　　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《 e</a:t>
            </a:r>
            <a:r>
              <a:rPr lang="zh-CN" altLang="en-US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小调前奏曲与赋格</a:t>
            </a:r>
            <a:r>
              <a:rPr lang="en-US" altLang="zh-CN" sz="2600" dirty="0">
                <a:solidFill>
                  <a:srgbClr val="000000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》BWV853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306480E-F882-48EB-8C51-3033A9BCE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9915" y="1088768"/>
            <a:ext cx="90262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255FE41-4E7E-403A-8C1D-F7EE2BE75573}"/>
              </a:ext>
            </a:extLst>
          </p:cNvPr>
          <p:cNvSpPr txBox="1"/>
          <p:nvPr/>
        </p:nvSpPr>
        <p:spPr>
          <a:xfrm>
            <a:off x="1445388" y="4035352"/>
            <a:ext cx="572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DongTian" panose="02020603050405020304" pitchFamily="18" charset="0"/>
                <a:ea typeface="方正楷体简体" panose="03000509000000000000" pitchFamily="65" charset="-122"/>
              </a:rPr>
              <a:t>斯维亚托斯拉夫</a:t>
            </a:r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</a:rPr>
              <a:t>·</a:t>
            </a:r>
            <a:r>
              <a:rPr kumimoji="1" lang="zh-CN" altLang="en-US" sz="24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特奥菲洛维奇</a:t>
            </a:r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</a:rPr>
              <a:t>·</a:t>
            </a:r>
            <a:r>
              <a:rPr kumimoji="1" lang="zh-CN" altLang="en-US" sz="2400" dirty="0">
                <a:latin typeface="DongTian" panose="02020603050405020304" pitchFamily="18" charset="0"/>
                <a:ea typeface="方正楷体简体" panose="03000509000000000000" pitchFamily="65" charset="-122"/>
              </a:rPr>
              <a:t>里赫特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6A6899-1322-4D5E-B03F-3BF9952F2F1C}"/>
              </a:ext>
            </a:extLst>
          </p:cNvPr>
          <p:cNvSpPr txBox="1"/>
          <p:nvPr/>
        </p:nvSpPr>
        <p:spPr>
          <a:xfrm>
            <a:off x="8409707" y="4035352"/>
            <a:ext cx="2339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DongTian" panose="02020603050405020304" pitchFamily="18" charset="0"/>
                <a:ea typeface="方正楷体简体" panose="03000509000000000000" pitchFamily="65" charset="-122"/>
              </a:rPr>
              <a:t>罗莎琳</a:t>
            </a:r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  <a:cs typeface="DongTian" panose="02020603050405020304" pitchFamily="18" charset="0"/>
              </a:rPr>
              <a:t>·</a:t>
            </a:r>
            <a:r>
              <a:rPr kumimoji="1" lang="zh-CN" altLang="en-US" sz="24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图雷克</a:t>
            </a: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8 降e小调前奏曲与赋格（前奏曲片段）BWV853（图雷克演奏版）1-4小节">
            <a:hlinkClick r:id="" action="ppaction://media"/>
            <a:extLst>
              <a:ext uri="{FF2B5EF4-FFF2-40B4-BE49-F238E27FC236}">
                <a16:creationId xmlns:a16="http://schemas.microsoft.com/office/drawing/2014/main" id="{6B1BFCA0-2A0B-4F0F-9531-A2CD4785F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965" y="5637156"/>
            <a:ext cx="360000" cy="390509"/>
          </a:xfrm>
          <a:prstGeom prst="rect">
            <a:avLst/>
          </a:prstGeom>
        </p:spPr>
      </p:pic>
      <p:pic>
        <p:nvPicPr>
          <p:cNvPr id="9" name="67 降e小调前奏曲与赋格（前奏曲片段）BWV853（里赫特演奏版）1-4小节">
            <a:hlinkClick r:id="" action="ppaction://media"/>
            <a:extLst>
              <a:ext uri="{FF2B5EF4-FFF2-40B4-BE49-F238E27FC236}">
                <a16:creationId xmlns:a16="http://schemas.microsoft.com/office/drawing/2014/main" id="{E2C47E25-CBE6-4C3B-9544-E57CA64A26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965" y="4370657"/>
            <a:ext cx="360000" cy="39050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2E76D24-2AF1-4A05-A19C-D4323D1F1F67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6" name="组合 88">
              <a:extLst>
                <a:ext uri="{FF2B5EF4-FFF2-40B4-BE49-F238E27FC236}">
                  <a16:creationId xmlns:a16="http://schemas.microsoft.com/office/drawing/2014/main" id="{5B42C54D-CB21-4C0B-BEE0-F3C37B39D714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80B8F28-C46C-4B20-BB62-0EDE662F398A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23D9F11C-4BA3-4B3D-8A3E-D7C063ED63CC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89">
              <a:extLst>
                <a:ext uri="{FF2B5EF4-FFF2-40B4-BE49-F238E27FC236}">
                  <a16:creationId xmlns:a16="http://schemas.microsoft.com/office/drawing/2014/main" id="{A484D0DE-01CC-433C-BC95-FEFF426A2E64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8" name="矩形: 圆角 90">
                <a:extLst>
                  <a:ext uri="{FF2B5EF4-FFF2-40B4-BE49-F238E27FC236}">
                    <a16:creationId xmlns:a16="http://schemas.microsoft.com/office/drawing/2014/main" id="{72D0381C-9838-44E0-A5DF-E67BEB891574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6916CC10-BDEE-4EBA-9A85-4821AD5D546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26DCFAF6-EE37-4452-8E65-F2CF40AADC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 b="953"/>
          <a:stretch/>
        </p:blipFill>
        <p:spPr>
          <a:xfrm>
            <a:off x="2999656" y="3993736"/>
            <a:ext cx="1080000" cy="1109581"/>
          </a:xfrm>
          <a:prstGeom prst="ellipse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9F68C75-9BAC-4365-A386-F3FBEC0DF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656" y="5240665"/>
            <a:ext cx="1080000" cy="1065246"/>
          </a:xfrm>
          <a:prstGeom prst="ellipse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BDBA07DB-F5A3-4DD2-9288-9DA3DDB9A265}"/>
              </a:ext>
            </a:extLst>
          </p:cNvPr>
          <p:cNvGrpSpPr/>
          <p:nvPr/>
        </p:nvGrpSpPr>
        <p:grpSpPr>
          <a:xfrm>
            <a:off x="5735960" y="4610968"/>
            <a:ext cx="4284477" cy="1080000"/>
            <a:chOff x="6897277" y="510506"/>
            <a:chExt cx="5780548" cy="1080000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B58A4A29-D93A-4824-86A8-FE34027D3FF3}"/>
                </a:ext>
              </a:extLst>
            </p:cNvPr>
            <p:cNvSpPr/>
            <p:nvPr/>
          </p:nvSpPr>
          <p:spPr bwMode="auto">
            <a:xfrm>
              <a:off x="6897277" y="510506"/>
              <a:ext cx="5731334" cy="1080000"/>
            </a:xfrm>
            <a:prstGeom prst="roundRect">
              <a:avLst>
                <a:gd name="adj" fmla="val 15469"/>
              </a:avLst>
            </a:prstGeom>
            <a:solidFill>
              <a:schemeClr val="accent2"/>
            </a:solidFill>
            <a:ln w="22225"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6FAEA7C-CB18-471E-AB7B-CD3413789887}"/>
                </a:ext>
              </a:extLst>
            </p:cNvPr>
            <p:cNvSpPr/>
            <p:nvPr/>
          </p:nvSpPr>
          <p:spPr>
            <a:xfrm>
              <a:off x="7076231" y="578229"/>
              <a:ext cx="5601594" cy="944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聆听音乐并思考：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他们在速度处理上有何区别？</a:t>
              </a: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6FA3A7B-F1C6-4336-8674-A433647A9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860" y="842228"/>
            <a:ext cx="8796280" cy="282267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D0166D27-ED57-4FA0-9031-8C84E2C58503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5" name="组合 88">
              <a:extLst>
                <a:ext uri="{FF2B5EF4-FFF2-40B4-BE49-F238E27FC236}">
                  <a16:creationId xmlns:a16="http://schemas.microsoft.com/office/drawing/2014/main" id="{2D72BCD0-38F9-4D62-8E86-5EA8049B7E53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9E89ED9-2B6F-4C0E-BB82-5AE46A6F345C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F9D3ABA-84EB-4019-905B-2A8A24581D7C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6" name="组合 89">
              <a:extLst>
                <a:ext uri="{FF2B5EF4-FFF2-40B4-BE49-F238E27FC236}">
                  <a16:creationId xmlns:a16="http://schemas.microsoft.com/office/drawing/2014/main" id="{9CC83043-57CA-493C-B875-51A6437DBC8A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7" name="矩形: 圆角 90">
                <a:extLst>
                  <a:ext uri="{FF2B5EF4-FFF2-40B4-BE49-F238E27FC236}">
                    <a16:creationId xmlns:a16="http://schemas.microsoft.com/office/drawing/2014/main" id="{2826AC64-A722-44C4-B683-60342633F43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ECEBDDB2-97FF-4296-8E58-6EA77F5E032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574B3187-BC26-4327-BE4D-FEEEE349A0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 b="953"/>
          <a:stretch/>
        </p:blipFill>
        <p:spPr>
          <a:xfrm>
            <a:off x="2999656" y="3993736"/>
            <a:ext cx="1080000" cy="1109581"/>
          </a:xfrm>
          <a:prstGeom prst="ellipse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634BDA4-6762-49DC-9284-76B4C4125A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656" y="5240665"/>
            <a:ext cx="1080000" cy="1065246"/>
          </a:xfrm>
          <a:prstGeom prst="ellipse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D473B350-FB60-4CB0-BB88-1EE7F760B2FD}"/>
              </a:ext>
            </a:extLst>
          </p:cNvPr>
          <p:cNvGrpSpPr/>
          <p:nvPr/>
        </p:nvGrpSpPr>
        <p:grpSpPr>
          <a:xfrm>
            <a:off x="5735960" y="4304884"/>
            <a:ext cx="4500000" cy="1548000"/>
            <a:chOff x="6897277" y="510506"/>
            <a:chExt cx="6071331" cy="1548000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78B13644-9119-49C1-835F-6414089DDB46}"/>
                </a:ext>
              </a:extLst>
            </p:cNvPr>
            <p:cNvSpPr/>
            <p:nvPr/>
          </p:nvSpPr>
          <p:spPr bwMode="auto">
            <a:xfrm>
              <a:off x="6897277" y="510506"/>
              <a:ext cx="6071331" cy="1548000"/>
            </a:xfrm>
            <a:prstGeom prst="roundRect">
              <a:avLst>
                <a:gd name="adj" fmla="val 10866"/>
              </a:avLst>
            </a:prstGeom>
            <a:solidFill>
              <a:schemeClr val="accent2"/>
            </a:solidFill>
            <a:ln w="22225"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415A900-8D47-4F42-B6C8-7CC12F16D97D}"/>
                </a:ext>
              </a:extLst>
            </p:cNvPr>
            <p:cNvSpPr/>
            <p:nvPr/>
          </p:nvSpPr>
          <p:spPr>
            <a:xfrm>
              <a:off x="7076233" y="578229"/>
              <a:ext cx="5601593" cy="1387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再次聆听音乐并思考：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他们在力度及触键方面有何区别？分别带给你们怎样的感受？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571EAE9-434E-4646-B2BB-99EC679E1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860" y="842228"/>
            <a:ext cx="8796280" cy="2822672"/>
          </a:xfrm>
          <a:prstGeom prst="rect">
            <a:avLst/>
          </a:prstGeom>
        </p:spPr>
      </p:pic>
      <p:pic>
        <p:nvPicPr>
          <p:cNvPr id="21" name="68 降e小调前奏曲与赋格（前奏曲片段）BWV853（图雷克演奏版）1-4小节">
            <a:hlinkClick r:id="" action="ppaction://media"/>
            <a:extLst>
              <a:ext uri="{FF2B5EF4-FFF2-40B4-BE49-F238E27FC236}">
                <a16:creationId xmlns:a16="http://schemas.microsoft.com/office/drawing/2014/main" id="{9B75B585-19E9-4B6A-9835-F16E62B3C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965" y="5637156"/>
            <a:ext cx="360000" cy="390509"/>
          </a:xfrm>
          <a:prstGeom prst="rect">
            <a:avLst/>
          </a:prstGeom>
        </p:spPr>
      </p:pic>
      <p:pic>
        <p:nvPicPr>
          <p:cNvPr id="22" name="67 降e小调前奏曲与赋格（前奏曲片段）BWV853（里赫特演奏版）1-4小节">
            <a:hlinkClick r:id="" action="ppaction://media"/>
            <a:extLst>
              <a:ext uri="{FF2B5EF4-FFF2-40B4-BE49-F238E27FC236}">
                <a16:creationId xmlns:a16="http://schemas.microsoft.com/office/drawing/2014/main" id="{C24F4A9B-4A88-4E20-9D61-D370D1733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965" y="4370657"/>
            <a:ext cx="360000" cy="39050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3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fc17dcb3710da4f52dca5e58cfd2e78ae702ddd"/>
</p:tagLst>
</file>

<file path=ppt/theme/theme1.xml><?xml version="1.0" encoding="utf-8"?>
<a:theme xmlns:a="http://schemas.openxmlformats.org/drawingml/2006/main" name="Office 主题​​">
  <a:themeElements>
    <a:clrScheme name="音乐">
      <a:dk1>
        <a:sysClr val="windowText" lastClr="000000"/>
      </a:dk1>
      <a:lt1>
        <a:srgbClr val="FFFFFF"/>
      </a:lt1>
      <a:dk2>
        <a:srgbClr val="F37067"/>
      </a:dk2>
      <a:lt2>
        <a:srgbClr val="FFFFFF"/>
      </a:lt2>
      <a:accent1>
        <a:srgbClr val="FEF5F3"/>
      </a:accent1>
      <a:accent2>
        <a:srgbClr val="FDE9E3"/>
      </a:accent2>
      <a:accent3>
        <a:srgbClr val="FCDFD6"/>
      </a:accent3>
      <a:accent4>
        <a:srgbClr val="FBD5C9"/>
      </a:accent4>
      <a:accent5>
        <a:srgbClr val="FACCBE"/>
      </a:accent5>
      <a:accent6>
        <a:srgbClr val="D12619"/>
      </a:accent6>
      <a:hlink>
        <a:srgbClr val="F37067"/>
      </a:hlink>
      <a:folHlink>
        <a:srgbClr val="000000"/>
      </a:folHlink>
    </a:clrScheme>
    <a:fontScheme name="字体">
      <a:majorFont>
        <a:latin typeface="DongTian"/>
        <a:ea typeface="方正黑体_GBK"/>
        <a:cs typeface=""/>
      </a:majorFont>
      <a:minorFont>
        <a:latin typeface="DongTian"/>
        <a:ea typeface="方正楷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595</Words>
  <Application>Microsoft Office PowerPoint</Application>
  <PresentationFormat>宽屏</PresentationFormat>
  <Paragraphs>89</Paragraphs>
  <Slides>18</Slides>
  <Notes>10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方正楷体简体</vt:lpstr>
      <vt:lpstr>DongTian</vt:lpstr>
      <vt:lpstr>Arial</vt:lpstr>
      <vt:lpstr>方正黑体_GBK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2024-04-28T01:41:20Z</dcterms:created>
  <dcterms:modified xsi:type="dcterms:W3CDTF">2025-04-02T01:35:55Z</dcterms:modified>
</cp:coreProperties>
</file>