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jpeg" ContentType="image/jpeg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1" r:id="rId3"/>
    <p:sldId id="357" r:id="rId4"/>
    <p:sldId id="358" r:id="rId5"/>
    <p:sldId id="338" r:id="rId6"/>
    <p:sldId id="339" r:id="rId7"/>
    <p:sldId id="340" r:id="rId8"/>
    <p:sldId id="345" r:id="rId9"/>
    <p:sldId id="346" r:id="rId10"/>
    <p:sldId id="341" r:id="rId11"/>
    <p:sldId id="347" r:id="rId12"/>
    <p:sldId id="342" r:id="rId13"/>
    <p:sldId id="343" r:id="rId14"/>
    <p:sldId id="348" r:id="rId15"/>
    <p:sldId id="319" r:id="rId16"/>
    <p:sldId id="349" r:id="rId17"/>
    <p:sldId id="290" r:id="rId18"/>
    <p:sldId id="279" r:id="rId19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yan" initials="C" lastIdx="6" clrIdx="0"/>
  <p:cmAuthor id="1" name="YQ L" initials="YL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7104"/>
    <a:srgbClr val="FFCC99"/>
    <a:srgbClr val="72644A"/>
    <a:srgbClr val="897A5D"/>
    <a:srgbClr val="25B7C0"/>
    <a:srgbClr val="FDFDFD"/>
    <a:srgbClr val="595859"/>
    <a:srgbClr val="595959"/>
    <a:srgbClr val="F6A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30"/>
  </p:normalViewPr>
  <p:slideViewPr>
    <p:cSldViewPr snapToGrid="0" showGuides="1">
      <p:cViewPr varScale="1">
        <p:scale>
          <a:sx n="65" d="100"/>
          <a:sy n="65" d="100"/>
        </p:scale>
        <p:origin x="72" y="246"/>
      </p:cViewPr>
      <p:guideLst>
        <p:guide orient="horz" pos="2074"/>
        <p:guide pos="37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commentAuthors" Target="commentAuthors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handoutMaster" Target="handoutMasters/handoutMaster1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9" Type="http://schemas.openxmlformats.org/officeDocument/2006/relationships/image" Target="../media/image45.wmf"/><Relationship Id="rId8" Type="http://schemas.openxmlformats.org/officeDocument/2006/relationships/image" Target="../media/image44.wmf"/><Relationship Id="rId7" Type="http://schemas.openxmlformats.org/officeDocument/2006/relationships/image" Target="../media/image43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2" Type="http://schemas.openxmlformats.org/officeDocument/2006/relationships/image" Target="../media/image48.wmf"/><Relationship Id="rId11" Type="http://schemas.openxmlformats.org/officeDocument/2006/relationships/image" Target="../media/image47.wmf"/><Relationship Id="rId10" Type="http://schemas.openxmlformats.org/officeDocument/2006/relationships/image" Target="../media/image46.wmf"/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4" Type="http://schemas.openxmlformats.org/officeDocument/2006/relationships/image" Target="../media/image22.wmf"/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4" Type="http://schemas.openxmlformats.org/officeDocument/2006/relationships/image" Target="../media/image26.wmf"/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06A740-BBB9-4963-8797-18622D141CA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1410881-65A3-43F7-9548-CFED2647BFB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02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幻灯片封面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9000">
                <a:srgbClr val="FFFFFF"/>
              </a:gs>
              <a:gs pos="98000">
                <a:srgbClr val="FFFFFF">
                  <a:lumMod val="75000"/>
                </a:srgbClr>
              </a:gs>
            </a:gsLst>
            <a:lin ang="2700000" scaled="1"/>
            <a:tileRect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1603648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4408085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7265"/>
            <a:ext cx="12192000" cy="2857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内容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7859"/>
            <a:ext cx="12192000" cy="1552575"/>
          </a:xfrm>
          <a:prstGeom prst="rect">
            <a:avLst/>
          </a:prstGeom>
        </p:spPr>
      </p:pic>
      <p:sp>
        <p:nvSpPr>
          <p:cNvPr id="6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106" name="组合 79"/>
          <p:cNvGrpSpPr/>
          <p:nvPr userDrawn="1"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9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10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0" name="组合 79"/>
          <p:cNvGrpSpPr/>
          <p:nvPr userDrawn="1"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13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5" name="椭圆 80"/>
          <p:cNvSpPr/>
          <p:nvPr/>
        </p:nvSpPr>
        <p:spPr bwMode="auto">
          <a:xfrm>
            <a:off x="3950515" y="893734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4" name="组合 79"/>
          <p:cNvGrpSpPr/>
          <p:nvPr userDrawn="1"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1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8" name="组合 79"/>
          <p:cNvGrpSpPr/>
          <p:nvPr userDrawn="1"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2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3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  <a:endParaRPr kumimoji="0" lang="zh-CN" altLang="en-US" sz="8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905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22.wmf"/><Relationship Id="rId8" Type="http://schemas.openxmlformats.org/officeDocument/2006/relationships/oleObject" Target="../embeddings/oleObject15.bin"/><Relationship Id="rId7" Type="http://schemas.openxmlformats.org/officeDocument/2006/relationships/image" Target="../media/image21.wmf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3.bin"/><Relationship Id="rId3" Type="http://schemas.openxmlformats.org/officeDocument/2006/relationships/image" Target="../media/image19.wmf"/><Relationship Id="rId2" Type="http://schemas.openxmlformats.org/officeDocument/2006/relationships/oleObject" Target="../embeddings/oleObject12.bin"/><Relationship Id="rId11" Type="http://schemas.openxmlformats.org/officeDocument/2006/relationships/vmlDrawing" Target="../drawings/vmlDrawing5.v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image" Target="../media/image26.wmf"/><Relationship Id="rId8" Type="http://schemas.openxmlformats.org/officeDocument/2006/relationships/oleObject" Target="../embeddings/oleObject19.bin"/><Relationship Id="rId7" Type="http://schemas.openxmlformats.org/officeDocument/2006/relationships/image" Target="../media/image25.wmf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7.bin"/><Relationship Id="rId3" Type="http://schemas.openxmlformats.org/officeDocument/2006/relationships/image" Target="../media/image23.wmf"/><Relationship Id="rId2" Type="http://schemas.openxmlformats.org/officeDocument/2006/relationships/oleObject" Target="../embeddings/oleObject16.bin"/><Relationship Id="rId11" Type="http://schemas.openxmlformats.org/officeDocument/2006/relationships/vmlDrawing" Target="../drawings/vmlDrawing6.v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7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27.wmf"/><Relationship Id="rId1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8.vml"/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9.wmf"/><Relationship Id="rId3" Type="http://schemas.openxmlformats.org/officeDocument/2006/relationships/oleObject" Target="../embeddings/oleObject22.bin"/><Relationship Id="rId2" Type="http://schemas.openxmlformats.org/officeDocument/2006/relationships/image" Target="../media/image28.wmf"/><Relationship Id="rId1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image" Target="../media/image34.wmf"/><Relationship Id="rId8" Type="http://schemas.openxmlformats.org/officeDocument/2006/relationships/oleObject" Target="../embeddings/oleObject27.bin"/><Relationship Id="rId7" Type="http://schemas.openxmlformats.org/officeDocument/2006/relationships/image" Target="../media/image33.wmf"/><Relationship Id="rId6" Type="http://schemas.openxmlformats.org/officeDocument/2006/relationships/oleObject" Target="../embeddings/oleObject26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5.bin"/><Relationship Id="rId3" Type="http://schemas.openxmlformats.org/officeDocument/2006/relationships/image" Target="../media/image31.wmf"/><Relationship Id="rId2" Type="http://schemas.openxmlformats.org/officeDocument/2006/relationships/oleObject" Target="../embeddings/oleObject24.bin"/><Relationship Id="rId15" Type="http://schemas.openxmlformats.org/officeDocument/2006/relationships/vmlDrawing" Target="../drawings/vmlDrawing9.vml"/><Relationship Id="rId14" Type="http://schemas.openxmlformats.org/officeDocument/2006/relationships/slideLayout" Target="../slideLayouts/slideLayout2.xml"/><Relationship Id="rId13" Type="http://schemas.openxmlformats.org/officeDocument/2006/relationships/image" Target="../media/image36.wmf"/><Relationship Id="rId12" Type="http://schemas.openxmlformats.org/officeDocument/2006/relationships/oleObject" Target="../embeddings/oleObject29.bin"/><Relationship Id="rId11" Type="http://schemas.openxmlformats.org/officeDocument/2006/relationships/image" Target="../media/image35.wmf"/><Relationship Id="rId10" Type="http://schemas.openxmlformats.org/officeDocument/2006/relationships/oleObject" Target="../embeddings/oleObject28.bin"/><Relationship Id="rId1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4.bin"/><Relationship Id="rId8" Type="http://schemas.openxmlformats.org/officeDocument/2006/relationships/image" Target="../media/image40.wmf"/><Relationship Id="rId7" Type="http://schemas.openxmlformats.org/officeDocument/2006/relationships/oleObject" Target="../embeddings/oleObject33.bin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8.wmf"/><Relationship Id="rId3" Type="http://schemas.openxmlformats.org/officeDocument/2006/relationships/oleObject" Target="../embeddings/oleObject31.bin"/><Relationship Id="rId29" Type="http://schemas.openxmlformats.org/officeDocument/2006/relationships/vmlDrawing" Target="../drawings/vmlDrawing10.vml"/><Relationship Id="rId28" Type="http://schemas.openxmlformats.org/officeDocument/2006/relationships/slideLayout" Target="../slideLayouts/slideLayout2.xml"/><Relationship Id="rId27" Type="http://schemas.openxmlformats.org/officeDocument/2006/relationships/image" Target="../media/image5.png"/><Relationship Id="rId26" Type="http://schemas.openxmlformats.org/officeDocument/2006/relationships/oleObject" Target="../embeddings/oleObject43.bin"/><Relationship Id="rId25" Type="http://schemas.openxmlformats.org/officeDocument/2006/relationships/oleObject" Target="../embeddings/oleObject42.bin"/><Relationship Id="rId24" Type="http://schemas.openxmlformats.org/officeDocument/2006/relationships/image" Target="../media/image48.wmf"/><Relationship Id="rId23" Type="http://schemas.openxmlformats.org/officeDocument/2006/relationships/oleObject" Target="../embeddings/oleObject41.bin"/><Relationship Id="rId22" Type="http://schemas.openxmlformats.org/officeDocument/2006/relationships/image" Target="../media/image47.wmf"/><Relationship Id="rId21" Type="http://schemas.openxmlformats.org/officeDocument/2006/relationships/oleObject" Target="../embeddings/oleObject40.bin"/><Relationship Id="rId20" Type="http://schemas.openxmlformats.org/officeDocument/2006/relationships/image" Target="../media/image46.wmf"/><Relationship Id="rId2" Type="http://schemas.openxmlformats.org/officeDocument/2006/relationships/image" Target="../media/image37.wmf"/><Relationship Id="rId19" Type="http://schemas.openxmlformats.org/officeDocument/2006/relationships/oleObject" Target="../embeddings/oleObject39.bin"/><Relationship Id="rId18" Type="http://schemas.openxmlformats.org/officeDocument/2006/relationships/image" Target="../media/image45.wmf"/><Relationship Id="rId17" Type="http://schemas.openxmlformats.org/officeDocument/2006/relationships/oleObject" Target="../embeddings/oleObject38.bin"/><Relationship Id="rId16" Type="http://schemas.openxmlformats.org/officeDocument/2006/relationships/image" Target="../media/image44.wmf"/><Relationship Id="rId15" Type="http://schemas.openxmlformats.org/officeDocument/2006/relationships/oleObject" Target="../embeddings/oleObject37.bin"/><Relationship Id="rId14" Type="http://schemas.openxmlformats.org/officeDocument/2006/relationships/image" Target="../media/image43.wmf"/><Relationship Id="rId13" Type="http://schemas.openxmlformats.org/officeDocument/2006/relationships/oleObject" Target="../embeddings/oleObject36.bin"/><Relationship Id="rId12" Type="http://schemas.openxmlformats.org/officeDocument/2006/relationships/image" Target="../media/image42.wmf"/><Relationship Id="rId11" Type="http://schemas.openxmlformats.org/officeDocument/2006/relationships/oleObject" Target="../embeddings/oleObject35.bin"/><Relationship Id="rId10" Type="http://schemas.openxmlformats.org/officeDocument/2006/relationships/image" Target="../media/image41.wmf"/><Relationship Id="rId1" Type="http://schemas.openxmlformats.org/officeDocument/2006/relationships/oleObject" Target="../embeddings/oleObject30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8.wmf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2" Type="http://schemas.openxmlformats.org/officeDocument/2006/relationships/image" Target="../media/image10.wmf"/><Relationship Id="rId1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9.bin"/><Relationship Id="rId8" Type="http://schemas.openxmlformats.org/officeDocument/2006/relationships/image" Target="../media/image15.wmf"/><Relationship Id="rId7" Type="http://schemas.openxmlformats.org/officeDocument/2006/relationships/oleObject" Target="../embeddings/oleObject8.bin"/><Relationship Id="rId6" Type="http://schemas.openxmlformats.org/officeDocument/2006/relationships/image" Target="../media/image1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3.w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12.wmf"/><Relationship Id="rId15" Type="http://schemas.openxmlformats.org/officeDocument/2006/relationships/vmlDrawing" Target="../drawings/vmlDrawing3.vml"/><Relationship Id="rId14" Type="http://schemas.openxmlformats.org/officeDocument/2006/relationships/slideLayout" Target="../slideLayouts/slideLayout2.xml"/><Relationship Id="rId13" Type="http://schemas.openxmlformats.org/officeDocument/2006/relationships/image" Target="../media/image5.png"/><Relationship Id="rId12" Type="http://schemas.openxmlformats.org/officeDocument/2006/relationships/image" Target="../media/image17.wmf"/><Relationship Id="rId11" Type="http://schemas.openxmlformats.org/officeDocument/2006/relationships/oleObject" Target="../embeddings/oleObject10.bin"/><Relationship Id="rId10" Type="http://schemas.openxmlformats.org/officeDocument/2006/relationships/image" Target="../media/image16.wmf"/><Relationship Id="rId1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4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18.wmf"/><Relationship Id="rId1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2"/>
          <p:cNvSpPr txBox="1"/>
          <p:nvPr/>
        </p:nvSpPr>
        <p:spPr>
          <a:xfrm>
            <a:off x="2219325" y="2009140"/>
            <a:ext cx="8465185" cy="1337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5400" b="1" dirty="0">
                <a:solidFill>
                  <a:schemeClr val="bg1"/>
                </a:solidFill>
              </a:rPr>
              <a:t>   </a:t>
            </a:r>
            <a:r>
              <a:rPr lang="zh-CN" altLang="zh-CN" sz="5400" b="1" dirty="0">
                <a:solidFill>
                  <a:schemeClr val="bg1"/>
                </a:solidFill>
              </a:rPr>
              <a:t>《6.1.1</a:t>
            </a:r>
            <a:r>
              <a:rPr lang="zh-CN" altLang="en-US" sz="5400" b="1" dirty="0">
                <a:solidFill>
                  <a:schemeClr val="bg1"/>
                </a:solidFill>
              </a:rPr>
              <a:t>向量的概念</a:t>
            </a:r>
            <a:r>
              <a:rPr lang="zh-CN" altLang="zh-CN" sz="5400" b="1" dirty="0">
                <a:solidFill>
                  <a:schemeClr val="bg1"/>
                </a:solidFill>
              </a:rPr>
              <a:t>》</a:t>
            </a:r>
            <a:endParaRPr lang="zh-CN" altLang="zh-CN" sz="5400" b="1" dirty="0">
              <a:solidFill>
                <a:schemeClr val="bg1"/>
              </a:solidFill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278034" y="548551"/>
            <a:ext cx="8522338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人教版普通高中数学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B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版必修第</a:t>
            </a:r>
            <a:r>
              <a:rPr lang="zh-CN" altLang="en-US" sz="2800" dirty="0"/>
              <a:t>二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册  第六章</a:t>
            </a:r>
            <a:endParaRPr kumimoji="0" lang="zh-CN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6" name="Picture 3" descr="D:\人教网\logo透明s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TextBox 13"/>
          <p:cNvSpPr txBox="1"/>
          <p:nvPr/>
        </p:nvSpPr>
        <p:spPr>
          <a:xfrm>
            <a:off x="3044841" y="4879157"/>
            <a:ext cx="6600825" cy="168584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ym typeface="+mn-ea"/>
              </a:rPr>
              <a:t>主  讲  人</a:t>
            </a:r>
            <a:r>
              <a:rPr lang="en-US" altLang="zh-CN" sz="2400" b="1" dirty="0">
                <a:sym typeface="+mn-ea"/>
              </a:rPr>
              <a:t>:  </a:t>
            </a:r>
            <a:r>
              <a:rPr lang="zh-CN" altLang="en-US" sz="2400" b="1" dirty="0">
                <a:sym typeface="+mn-ea"/>
              </a:rPr>
              <a:t>王  珍      东营市第一中学</a:t>
            </a:r>
            <a:endParaRPr lang="zh-CN" sz="24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sz="2400" b="1" dirty="0">
                <a:sym typeface="+mn-ea"/>
              </a:rPr>
              <a:t>审核指导</a:t>
            </a:r>
            <a:r>
              <a:rPr lang="zh-CN" altLang="en-US" sz="2400" b="1" dirty="0">
                <a:sym typeface="+mn-ea"/>
              </a:rPr>
              <a:t>：王晓华    东营市第一中学</a:t>
            </a:r>
            <a:endParaRPr lang="zh-CN" altLang="zh-CN" sz="2400" b="1" dirty="0"/>
          </a:p>
          <a:p>
            <a:pPr eaLnBrk="1" hangingPunct="1">
              <a:lnSpc>
                <a:spcPct val="150000"/>
              </a:lnSpc>
            </a:pPr>
            <a:endParaRPr lang="en-US" altLang="zh-CN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/>
              <a:t>例题讲解，深化理解</a:t>
            </a:r>
            <a:endParaRPr lang="zh-CN" altLang="en-US" dirty="0"/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6098"/>
          <p:cNvSpPr txBox="1">
            <a:spLocks noChangeArrowheads="1"/>
          </p:cNvSpPr>
          <p:nvPr/>
        </p:nvSpPr>
        <p:spPr bwMode="auto">
          <a:xfrm>
            <a:off x="735489" y="1282595"/>
            <a:ext cx="8090535" cy="1383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例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如图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6-1-5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，已知平行四边形</a:t>
            </a:r>
            <a:r>
              <a:rPr lang="en-US" altLang="zh-CN" sz="2400" i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ABCD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CN" sz="2800" dirty="0"/>
          </a:p>
          <a:p>
            <a:pPr>
              <a:lnSpc>
                <a:spcPct val="150000"/>
              </a:lnSpc>
            </a:pP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是“四边形</a:t>
            </a:r>
            <a:r>
              <a:rPr lang="en-US" altLang="zh-CN" sz="2400" i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ABCD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为平行四边形”的什么条件？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65" name="直接箭头连接符 64"/>
          <p:cNvCxnSpPr/>
          <p:nvPr/>
        </p:nvCxnSpPr>
        <p:spPr>
          <a:xfrm flipV="1">
            <a:off x="8703187" y="3139806"/>
            <a:ext cx="1641514" cy="220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8" name="直接箭头连接符 67"/>
          <p:cNvCxnSpPr/>
          <p:nvPr/>
        </p:nvCxnSpPr>
        <p:spPr>
          <a:xfrm flipV="1">
            <a:off x="8194575" y="3942201"/>
            <a:ext cx="1641514" cy="220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/>
          <p:cNvCxnSpPr/>
          <p:nvPr/>
        </p:nvCxnSpPr>
        <p:spPr>
          <a:xfrm flipH="1">
            <a:off x="8229462" y="3150823"/>
            <a:ext cx="473725" cy="8042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/>
        </p:nvCxnSpPr>
        <p:spPr>
          <a:xfrm flipH="1">
            <a:off x="9792039" y="3139806"/>
            <a:ext cx="508593" cy="7803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2" name="矩形 81"/>
          <p:cNvSpPr/>
          <p:nvPr/>
        </p:nvSpPr>
        <p:spPr>
          <a:xfrm>
            <a:off x="7895806" y="3883311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9581387" y="3927378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endParaRPr lang="zh-CN" altLang="en-US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10330534" y="2990945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endParaRPr lang="zh-CN" altLang="en-US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8355750" y="295514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46098"/>
          <p:cNvSpPr txBox="1">
            <a:spLocks noChangeArrowheads="1"/>
          </p:cNvSpPr>
          <p:nvPr/>
        </p:nvSpPr>
        <p:spPr bwMode="auto">
          <a:xfrm>
            <a:off x="674918" y="2557418"/>
            <a:ext cx="7396577" cy="33229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解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如果      </a:t>
            </a:r>
            <a:r>
              <a:rPr lang="zh-CN" altLang="en-US" sz="2800" dirty="0"/>
              <a:t>，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则两个向量的方向相同、</a:t>
            </a: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大小相等，由图</a:t>
            </a:r>
            <a:r>
              <a:rPr lang="en-US" altLang="zh-CN" sz="2400" i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2400" i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DC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平行且相等，因此</a:t>
            </a: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四边形</a:t>
            </a:r>
            <a:r>
              <a:rPr lang="en-US" altLang="zh-CN" sz="2400" i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ABCD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为平行四边形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文本框 46098"/>
          <p:cNvSpPr txBox="1">
            <a:spLocks noChangeArrowheads="1"/>
          </p:cNvSpPr>
          <p:nvPr/>
        </p:nvSpPr>
        <p:spPr bwMode="auto">
          <a:xfrm>
            <a:off x="674917" y="4563078"/>
            <a:ext cx="7396577" cy="22453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反之，如果四边形</a:t>
            </a:r>
            <a:r>
              <a:rPr lang="en-US" altLang="zh-CN" sz="2400" i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ABCD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为平行四边形，则</a:t>
            </a: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i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2400" i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DC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平行且相等，由图</a:t>
            </a:r>
            <a:r>
              <a:rPr lang="en-US" altLang="zh-CN" sz="2800" i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.</a:t>
            </a: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文本框 46098"/>
          <p:cNvSpPr txBox="1">
            <a:spLocks noChangeArrowheads="1"/>
          </p:cNvSpPr>
          <p:nvPr/>
        </p:nvSpPr>
        <p:spPr bwMode="auto">
          <a:xfrm>
            <a:off x="674916" y="5760206"/>
            <a:ext cx="10273665" cy="1168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综上，“       ”是“四边形</a:t>
            </a:r>
            <a:r>
              <a:rPr lang="en-US" altLang="zh-CN" sz="2400" i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ABCD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为平行四边形”的充要条件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110105" y="2788630"/>
          <a:ext cx="135382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0" name="Equation" r:id="rId2" imgW="723900" imgH="215900" progId="Equation.DSMT4">
                  <p:embed/>
                </p:oleObj>
              </mc:Choice>
              <mc:Fallback>
                <p:oleObj name="Equation" r:id="rId2" imgW="723900" imgH="2159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0105" y="2788630"/>
                        <a:ext cx="135382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275205" y="5932805"/>
          <a:ext cx="1402080" cy="417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1" name="Equation" r:id="rId4" imgW="723900" imgH="215900" progId="Equation.DSMT4">
                  <p:embed/>
                </p:oleObj>
              </mc:Choice>
              <mc:Fallback>
                <p:oleObj name="Equation" r:id="rId4" imgW="723900" imgH="2159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5205" y="5932805"/>
                        <a:ext cx="1402080" cy="4178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4847242" y="5412101"/>
          <a:ext cx="1307465" cy="389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2" name="Equation" r:id="rId6" imgW="723900" imgH="215900" progId="Equation.DSMT4">
                  <p:embed/>
                </p:oleObj>
              </mc:Choice>
              <mc:Fallback>
                <p:oleObj name="Equation" r:id="rId6" imgW="723900" imgH="2159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7242" y="5412101"/>
                        <a:ext cx="1307465" cy="3892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矩形 21"/>
          <p:cNvSpPr/>
          <p:nvPr/>
        </p:nvSpPr>
        <p:spPr>
          <a:xfrm>
            <a:off x="7092220" y="1450367"/>
            <a:ext cx="21595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”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7518559" y="1523207"/>
          <a:ext cx="1307465" cy="389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3" name="Equation" r:id="rId8" imgW="723900" imgH="215900" progId="Equation.DSMT4">
                  <p:embed/>
                </p:oleObj>
              </mc:Choice>
              <mc:Fallback>
                <p:oleObj name="Equation" r:id="rId8" imgW="723900" imgH="2159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8559" y="1523207"/>
                        <a:ext cx="1307465" cy="3892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/>
              <a:t>例题讲解，深化理解</a:t>
            </a:r>
            <a:endParaRPr lang="zh-CN" altLang="en-US" dirty="0"/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6098"/>
          <p:cNvSpPr txBox="1">
            <a:spLocks noChangeArrowheads="1"/>
          </p:cNvSpPr>
          <p:nvPr/>
        </p:nvSpPr>
        <p:spPr bwMode="auto">
          <a:xfrm>
            <a:off x="841095" y="1294466"/>
            <a:ext cx="10240645" cy="9531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例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如图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6-1-6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是正六边形</a:t>
            </a:r>
            <a:r>
              <a:rPr lang="en-US" altLang="zh-CN" sz="2400" i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ABCDEF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的中心，以图中字母为始点</a:t>
            </a: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或终点，分别写出与向量 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相等的向量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     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49" name="Group 101"/>
          <p:cNvGrpSpPr/>
          <p:nvPr/>
        </p:nvGrpSpPr>
        <p:grpSpPr bwMode="auto">
          <a:xfrm>
            <a:off x="6825162" y="2695473"/>
            <a:ext cx="3117850" cy="2822575"/>
            <a:chOff x="3710" y="1298"/>
            <a:chExt cx="1964" cy="1778"/>
          </a:xfrm>
        </p:grpSpPr>
        <p:sp>
          <p:nvSpPr>
            <p:cNvPr id="50" name="AutoShape 85"/>
            <p:cNvSpPr>
              <a:spLocks noChangeArrowheads="1"/>
            </p:cNvSpPr>
            <p:nvPr/>
          </p:nvSpPr>
          <p:spPr bwMode="auto">
            <a:xfrm>
              <a:off x="3911" y="1540"/>
              <a:ext cx="1511" cy="1305"/>
            </a:xfrm>
            <a:prstGeom prst="hexagon">
              <a:avLst>
                <a:gd name="adj" fmla="val 28946"/>
                <a:gd name="vf" fmla="val 115470"/>
              </a:avLst>
            </a:prstGeom>
            <a:noFill/>
            <a:ln w="31750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" name="Line 87"/>
            <p:cNvSpPr>
              <a:spLocks noChangeShapeType="1"/>
            </p:cNvSpPr>
            <p:nvPr/>
          </p:nvSpPr>
          <p:spPr bwMode="auto">
            <a:xfrm>
              <a:off x="4669" y="2205"/>
              <a:ext cx="374" cy="648"/>
            </a:xfrm>
            <a:prstGeom prst="line">
              <a:avLst/>
            </a:prstGeom>
            <a:ln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" name="Line 88"/>
            <p:cNvSpPr>
              <a:spLocks noChangeShapeType="1"/>
            </p:cNvSpPr>
            <p:nvPr/>
          </p:nvSpPr>
          <p:spPr bwMode="auto">
            <a:xfrm flipV="1">
              <a:off x="4264" y="2216"/>
              <a:ext cx="403" cy="629"/>
            </a:xfrm>
            <a:prstGeom prst="line">
              <a:avLst/>
            </a:prstGeom>
            <a:ln>
              <a:headEnd type="stealth" w="lg" len="lg"/>
              <a:tailEnd type="non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" name="Line 89"/>
            <p:cNvSpPr>
              <a:spLocks noChangeShapeType="1"/>
            </p:cNvSpPr>
            <p:nvPr/>
          </p:nvSpPr>
          <p:spPr bwMode="auto">
            <a:xfrm>
              <a:off x="3905" y="2208"/>
              <a:ext cx="755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  <a:headEnd type="stealth" w="lg" len="lg"/>
              <a:tailEnd type="none" w="lg" len="lg"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5" name="Text Box 90"/>
            <p:cNvSpPr txBox="1">
              <a:spLocks noChangeArrowheads="1"/>
            </p:cNvSpPr>
            <p:nvPr/>
          </p:nvSpPr>
          <p:spPr bwMode="auto">
            <a:xfrm>
              <a:off x="4113" y="2845"/>
              <a:ext cx="302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0" lang="en-US" altLang="zh-CN" sz="1800" u="none" dirty="0">
                  <a:solidFill>
                    <a:schemeClr val="tx1"/>
                  </a:solidFill>
                  <a:ea typeface="宋体" panose="02010600030101010101" pitchFamily="2" charset="-122"/>
                </a:rPr>
                <a:t>B</a:t>
              </a:r>
              <a:endParaRPr kumimoji="0" lang="en-US" altLang="zh-CN" sz="1800" u="none" dirty="0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6" name="Text Box 91"/>
            <p:cNvSpPr txBox="1">
              <a:spLocks noChangeArrowheads="1"/>
            </p:cNvSpPr>
            <p:nvPr/>
          </p:nvSpPr>
          <p:spPr bwMode="auto">
            <a:xfrm>
              <a:off x="4919" y="1298"/>
              <a:ext cx="302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0" lang="en-US" altLang="zh-CN" sz="1800" u="none" dirty="0">
                  <a:solidFill>
                    <a:schemeClr val="tx1"/>
                  </a:solidFill>
                  <a:ea typeface="宋体" panose="02010600030101010101" pitchFamily="2" charset="-122"/>
                </a:rPr>
                <a:t>E</a:t>
              </a:r>
              <a:endParaRPr kumimoji="0" lang="en-US" altLang="zh-CN" sz="1800" u="none" dirty="0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7" name="Text Box 92"/>
            <p:cNvSpPr txBox="1">
              <a:spLocks noChangeArrowheads="1"/>
            </p:cNvSpPr>
            <p:nvPr/>
          </p:nvSpPr>
          <p:spPr bwMode="auto">
            <a:xfrm>
              <a:off x="4113" y="1298"/>
              <a:ext cx="302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0" lang="en-US" altLang="zh-CN" sz="1800" u="none" dirty="0">
                  <a:solidFill>
                    <a:schemeClr val="tx1"/>
                  </a:solidFill>
                  <a:ea typeface="宋体" panose="02010600030101010101" pitchFamily="2" charset="-122"/>
                </a:rPr>
                <a:t>F</a:t>
              </a:r>
              <a:endParaRPr kumimoji="0" lang="en-US" altLang="zh-CN" sz="1800" u="none" dirty="0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8" name="Text Box 93"/>
            <p:cNvSpPr txBox="1">
              <a:spLocks noChangeArrowheads="1"/>
            </p:cNvSpPr>
            <p:nvPr/>
          </p:nvSpPr>
          <p:spPr bwMode="auto">
            <a:xfrm>
              <a:off x="3710" y="2071"/>
              <a:ext cx="302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0" lang="en-US" altLang="zh-CN" sz="1800" u="none" dirty="0">
                  <a:solidFill>
                    <a:schemeClr val="tx1"/>
                  </a:solidFill>
                  <a:ea typeface="宋体" panose="02010600030101010101" pitchFamily="2" charset="-122"/>
                </a:rPr>
                <a:t>A</a:t>
              </a:r>
              <a:endParaRPr kumimoji="0" lang="en-US" altLang="zh-CN" sz="1800" u="none" dirty="0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" name="Text Box 94"/>
            <p:cNvSpPr txBox="1">
              <a:spLocks noChangeArrowheads="1"/>
            </p:cNvSpPr>
            <p:nvPr/>
          </p:nvSpPr>
          <p:spPr bwMode="auto">
            <a:xfrm>
              <a:off x="4516" y="1974"/>
              <a:ext cx="302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0" lang="en-US" altLang="zh-CN" sz="1800" u="none">
                  <a:solidFill>
                    <a:schemeClr val="tx1"/>
                  </a:solidFill>
                  <a:ea typeface="宋体" panose="02010600030101010101" pitchFamily="2" charset="-122"/>
                </a:rPr>
                <a:t>O</a:t>
              </a:r>
              <a:endParaRPr kumimoji="0" lang="en-US" altLang="zh-CN" sz="1800" u="none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0" name="Text Box 95"/>
            <p:cNvSpPr txBox="1">
              <a:spLocks noChangeArrowheads="1"/>
            </p:cNvSpPr>
            <p:nvPr/>
          </p:nvSpPr>
          <p:spPr bwMode="auto">
            <a:xfrm>
              <a:off x="5372" y="2120"/>
              <a:ext cx="302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0" lang="en-US" altLang="zh-CN" sz="1800" u="none" dirty="0">
                  <a:solidFill>
                    <a:schemeClr val="tx1"/>
                  </a:solidFill>
                  <a:ea typeface="宋体" panose="02010600030101010101" pitchFamily="2" charset="-122"/>
                </a:rPr>
                <a:t>D</a:t>
              </a:r>
              <a:endParaRPr kumimoji="0" lang="en-US" altLang="zh-CN" sz="1800" u="none" dirty="0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1" name="Text Box 96"/>
            <p:cNvSpPr txBox="1">
              <a:spLocks noChangeArrowheads="1"/>
            </p:cNvSpPr>
            <p:nvPr/>
          </p:nvSpPr>
          <p:spPr bwMode="auto">
            <a:xfrm>
              <a:off x="4919" y="2845"/>
              <a:ext cx="302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0" lang="en-US" altLang="zh-CN" sz="1800" u="none" dirty="0">
                  <a:solidFill>
                    <a:schemeClr val="tx1"/>
                  </a:solidFill>
                  <a:ea typeface="宋体" panose="02010600030101010101" pitchFamily="2" charset="-122"/>
                </a:rPr>
                <a:t>C</a:t>
              </a:r>
              <a:endParaRPr kumimoji="0" lang="en-US" altLang="zh-CN" sz="1800" u="none" dirty="0">
                <a:solidFill>
                  <a:schemeClr val="tx1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63" name="Line 133"/>
          <p:cNvSpPr>
            <a:spLocks noChangeShapeType="1"/>
          </p:cNvSpPr>
          <p:nvPr/>
        </p:nvSpPr>
        <p:spPr bwMode="auto">
          <a:xfrm flipH="1">
            <a:off x="8296825" y="3106270"/>
            <a:ext cx="632009" cy="1089212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tailEnd type="stealth" w="lg" len="lg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64" name="Line 133"/>
          <p:cNvSpPr>
            <a:spLocks noChangeShapeType="1"/>
          </p:cNvSpPr>
          <p:nvPr/>
        </p:nvSpPr>
        <p:spPr bwMode="auto">
          <a:xfrm>
            <a:off x="8963295" y="3087594"/>
            <a:ext cx="557214" cy="1027206"/>
          </a:xfrm>
          <a:prstGeom prst="line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endParaRPr lang="zh-CN" altLang="en-US"/>
          </a:p>
        </p:txBody>
      </p:sp>
      <p:sp>
        <p:nvSpPr>
          <p:cNvPr id="71" name="Line 133"/>
          <p:cNvSpPr>
            <a:spLocks noChangeShapeType="1"/>
          </p:cNvSpPr>
          <p:nvPr/>
        </p:nvSpPr>
        <p:spPr bwMode="auto">
          <a:xfrm flipH="1">
            <a:off x="7711306" y="3080297"/>
            <a:ext cx="1231246" cy="5235"/>
          </a:xfrm>
          <a:prstGeom prst="line">
            <a:avLst/>
          </a:pr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endParaRPr lang="zh-CN" altLang="en-US"/>
          </a:p>
        </p:txBody>
      </p:sp>
      <p:sp>
        <p:nvSpPr>
          <p:cNvPr id="72" name="Line 133"/>
          <p:cNvSpPr>
            <a:spLocks noChangeShapeType="1"/>
          </p:cNvSpPr>
          <p:nvPr/>
        </p:nvSpPr>
        <p:spPr bwMode="auto">
          <a:xfrm flipH="1">
            <a:off x="8287853" y="4114043"/>
            <a:ext cx="1231246" cy="5235"/>
          </a:xfrm>
          <a:prstGeom prst="line">
            <a:avLst/>
          </a:pr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endParaRPr lang="zh-CN" altLang="en-US"/>
          </a:p>
        </p:txBody>
      </p:sp>
      <p:sp>
        <p:nvSpPr>
          <p:cNvPr id="73" name="Line 133"/>
          <p:cNvSpPr>
            <a:spLocks noChangeShapeType="1"/>
          </p:cNvSpPr>
          <p:nvPr/>
        </p:nvSpPr>
        <p:spPr bwMode="auto">
          <a:xfrm flipH="1">
            <a:off x="7729235" y="5166635"/>
            <a:ext cx="1231246" cy="5235"/>
          </a:xfrm>
          <a:prstGeom prst="line">
            <a:avLst/>
          </a:pr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endParaRPr lang="zh-CN" altLang="en-US"/>
          </a:p>
        </p:txBody>
      </p:sp>
      <p:sp>
        <p:nvSpPr>
          <p:cNvPr id="74" name="Line 133"/>
          <p:cNvSpPr>
            <a:spLocks noChangeShapeType="1"/>
          </p:cNvSpPr>
          <p:nvPr/>
        </p:nvSpPr>
        <p:spPr bwMode="auto">
          <a:xfrm flipH="1">
            <a:off x="7117970" y="3106272"/>
            <a:ext cx="600631" cy="1107140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tailEnd type="stealth" w="lg" len="lg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75" name="Line 133"/>
          <p:cNvSpPr>
            <a:spLocks noChangeShapeType="1"/>
          </p:cNvSpPr>
          <p:nvPr/>
        </p:nvSpPr>
        <p:spPr bwMode="auto">
          <a:xfrm flipH="1">
            <a:off x="8937422" y="4175393"/>
            <a:ext cx="559118" cy="1039636"/>
          </a:xfrm>
          <a:prstGeom prst="line">
            <a:avLst/>
          </a:prstGeom>
          <a:noFill/>
          <a:ln w="44450">
            <a:solidFill>
              <a:schemeClr val="accent2"/>
            </a:solidFill>
            <a:miter lim="800000"/>
            <a:tailEnd type="stealth" w="lg" len="lg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78" name="Line 133"/>
          <p:cNvSpPr>
            <a:spLocks noChangeShapeType="1"/>
          </p:cNvSpPr>
          <p:nvPr/>
        </p:nvSpPr>
        <p:spPr bwMode="auto">
          <a:xfrm>
            <a:off x="7179319" y="4167841"/>
            <a:ext cx="539283" cy="955488"/>
          </a:xfrm>
          <a:prstGeom prst="line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endParaRPr lang="zh-CN" altLang="en-US" dirty="0"/>
          </a:p>
        </p:txBody>
      </p:sp>
      <p:sp>
        <p:nvSpPr>
          <p:cNvPr id="79" name="Line 133"/>
          <p:cNvSpPr>
            <a:spLocks noChangeShapeType="1"/>
          </p:cNvSpPr>
          <p:nvPr/>
        </p:nvSpPr>
        <p:spPr bwMode="auto">
          <a:xfrm>
            <a:off x="7762025" y="3136899"/>
            <a:ext cx="602036" cy="1098924"/>
          </a:xfrm>
          <a:prstGeom prst="line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endParaRPr lang="zh-CN" altLang="en-US"/>
          </a:p>
        </p:txBody>
      </p:sp>
      <p:sp>
        <p:nvSpPr>
          <p:cNvPr id="80" name="文本框 46098"/>
          <p:cNvSpPr txBox="1">
            <a:spLocks noChangeArrowheads="1"/>
          </p:cNvSpPr>
          <p:nvPr/>
        </p:nvSpPr>
        <p:spPr bwMode="auto">
          <a:xfrm>
            <a:off x="724718" y="2818466"/>
            <a:ext cx="6288901" cy="95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解：因为两个向量相等，只要方向相同</a:t>
            </a: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大小相等即可，因此       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4997067" y="1839713"/>
          <a:ext cx="1492250" cy="389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9" name="Equation" r:id="rId2" imgW="825500" imgH="215900" progId="Equation.DSMT4">
                  <p:embed/>
                </p:oleObj>
              </mc:Choice>
              <mc:Fallback>
                <p:oleObj name="Equation" r:id="rId2" imgW="825500" imgH="2159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7067" y="1839713"/>
                        <a:ext cx="1492250" cy="3892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143000" y="3865721"/>
          <a:ext cx="2327275" cy="375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0" name="Equation" r:id="rId4" imgW="1333500" imgH="215900" progId="Equation.DSMT4">
                  <p:embed/>
                </p:oleObj>
              </mc:Choice>
              <mc:Fallback>
                <p:oleObj name="Equation" r:id="rId4" imgW="1333500" imgH="2159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865721"/>
                        <a:ext cx="2327275" cy="3759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127125" y="4346417"/>
          <a:ext cx="2327275" cy="376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1" name="Equation" r:id="rId6" imgW="1333500" imgH="215900" progId="Equation.DSMT4">
                  <p:embed/>
                </p:oleObj>
              </mc:Choice>
              <mc:Fallback>
                <p:oleObj name="Equation" r:id="rId6" imgW="1333500" imgH="2159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4346417"/>
                        <a:ext cx="2327275" cy="3765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176179" y="4837272"/>
          <a:ext cx="2351405" cy="375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2" name="Equation" r:id="rId8" imgW="1346200" imgH="215900" progId="Equation.DSMT4">
                  <p:embed/>
                </p:oleObj>
              </mc:Choice>
              <mc:Fallback>
                <p:oleObj name="Equation" r:id="rId8" imgW="1346200" imgH="2159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179" y="4837272"/>
                        <a:ext cx="2351405" cy="3759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构建数学，概念形成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249043" y="1073810"/>
            <a:ext cx="11942957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二</a:t>
            </a:r>
            <a:r>
              <a:rPr lang="en-US" altLang="zh-CN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向量的相等与平行</a:t>
            </a:r>
            <a:endParaRPr lang="zh-CN" altLang="zh-CN" sz="2800" kern="100" dirty="0"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41986"/>
          <p:cNvSpPr txBox="1">
            <a:spLocks noChangeArrowheads="1"/>
          </p:cNvSpPr>
          <p:nvPr/>
        </p:nvSpPr>
        <p:spPr bwMode="auto">
          <a:xfrm>
            <a:off x="958110" y="2018787"/>
            <a:ext cx="11139956" cy="11695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向量的平行：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如果两个非零向量的方向相同或者相反，则称这两个向</a:t>
            </a: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 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   量平行（共线）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1989" name="内容占位符 41988"/>
          <p:cNvGraphicFramePr/>
          <p:nvPr/>
        </p:nvGraphicFramePr>
        <p:xfrm>
          <a:off x="6187917" y="2584292"/>
          <a:ext cx="1989455" cy="573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1" imgW="838200" imgH="241300" progId="Equation.DSMT4">
                  <p:embed/>
                </p:oleObj>
              </mc:Choice>
              <mc:Fallback>
                <p:oleObj name="Equation" r:id="rId1" imgW="838200" imgH="241300" progId="Equation.DSMT4">
                  <p:embed/>
                  <p:pic>
                    <p:nvPicPr>
                      <p:cNvPr id="0" name="内容占位符 41988"/>
                      <p:cNvPicPr>
                        <a:picLocks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7917" y="2584292"/>
                        <a:ext cx="1989455" cy="5734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41995"/>
          <p:cNvSpPr txBox="1">
            <a:spLocks noChangeArrowheads="1"/>
          </p:cNvSpPr>
          <p:nvPr/>
        </p:nvSpPr>
        <p:spPr bwMode="auto">
          <a:xfrm>
            <a:off x="-486978" y="3718654"/>
            <a:ext cx="9353321" cy="52322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规定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零向量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自由向量）与任意向量平行</a:t>
            </a: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6" name="Picture 3" descr="D:\人教网\logo透明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465482" y="1250227"/>
            <a:ext cx="106064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例</a:t>
            </a:r>
            <a:r>
              <a:rPr lang="en-US" altLang="zh-CN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： 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如图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6-1-7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所示，找出其中共线的向量，并写出共线向量模之间的关系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2"/>
          <p:cNvSpPr txBox="1"/>
          <p:nvPr/>
        </p:nvSpPr>
        <p:spPr>
          <a:xfrm>
            <a:off x="3337693" y="98238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/>
              <a:t>例题讲解，深化理解</a:t>
            </a:r>
            <a:endParaRPr lang="zh-CN" altLang="en-US" dirty="0"/>
          </a:p>
        </p:txBody>
      </p:sp>
      <p:grpSp>
        <p:nvGrpSpPr>
          <p:cNvPr id="2" name="组合 59"/>
          <p:cNvGrpSpPr/>
          <p:nvPr/>
        </p:nvGrpSpPr>
        <p:grpSpPr>
          <a:xfrm>
            <a:off x="1227909" y="2481943"/>
            <a:ext cx="6413862" cy="2351315"/>
            <a:chOff x="1999090" y="4595134"/>
            <a:chExt cx="6413862" cy="2351315"/>
          </a:xfrm>
        </p:grpSpPr>
        <p:cxnSp>
          <p:nvCxnSpPr>
            <p:cNvPr id="61" name="直接连接符 60"/>
            <p:cNvCxnSpPr/>
            <p:nvPr/>
          </p:nvCxnSpPr>
          <p:spPr>
            <a:xfrm flipV="1">
              <a:off x="2224653" y="4960894"/>
              <a:ext cx="6188299" cy="2275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 flipV="1">
              <a:off x="2178270" y="5287465"/>
              <a:ext cx="6117117" cy="6043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V="1">
              <a:off x="2142781" y="5614037"/>
              <a:ext cx="5995851" cy="1306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>
              <a:off x="1999090" y="5927545"/>
              <a:ext cx="6021977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箭头连接符 78"/>
            <p:cNvCxnSpPr/>
            <p:nvPr/>
          </p:nvCxnSpPr>
          <p:spPr>
            <a:xfrm flipH="1" flipV="1">
              <a:off x="2913490" y="5653225"/>
              <a:ext cx="510711" cy="597441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箭头连接符 79"/>
            <p:cNvCxnSpPr/>
            <p:nvPr/>
          </p:nvCxnSpPr>
          <p:spPr>
            <a:xfrm>
              <a:off x="3795320" y="6244675"/>
              <a:ext cx="894718" cy="9442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 flipH="1">
              <a:off x="7315672" y="4595134"/>
              <a:ext cx="966652" cy="235131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箭头连接符 83"/>
            <p:cNvCxnSpPr/>
            <p:nvPr/>
          </p:nvCxnSpPr>
          <p:spPr>
            <a:xfrm flipV="1">
              <a:off x="3449067" y="5039271"/>
              <a:ext cx="470263" cy="300446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2893622" y="5912889"/>
              <a:ext cx="843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CN" alt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95" name="直接箭头连接符 94"/>
          <p:cNvCxnSpPr/>
          <p:nvPr/>
        </p:nvCxnSpPr>
        <p:spPr>
          <a:xfrm flipH="1" flipV="1">
            <a:off x="4245429" y="3148149"/>
            <a:ext cx="274321" cy="1332412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4" name="直接箭头连接符 123"/>
          <p:cNvCxnSpPr/>
          <p:nvPr/>
        </p:nvCxnSpPr>
        <p:spPr>
          <a:xfrm flipV="1">
            <a:off x="5068389" y="3540034"/>
            <a:ext cx="1580605" cy="940541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6" name="直接箭头连接符 125"/>
          <p:cNvCxnSpPr/>
          <p:nvPr/>
        </p:nvCxnSpPr>
        <p:spPr>
          <a:xfrm flipH="1">
            <a:off x="4715691" y="3187337"/>
            <a:ext cx="2063933" cy="13063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2876545" y="3125683"/>
            <a:ext cx="56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669269" y="4030114"/>
            <a:ext cx="56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633596" y="2908651"/>
            <a:ext cx="56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CN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直接连接符 53"/>
          <p:cNvCxnSpPr/>
          <p:nvPr/>
        </p:nvCxnSpPr>
        <p:spPr>
          <a:xfrm flipH="1">
            <a:off x="6165669" y="2464524"/>
            <a:ext cx="923102" cy="226423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flipH="1">
            <a:off x="5734594" y="2460168"/>
            <a:ext cx="918743" cy="228164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>
            <a:off x="1175657" y="4140926"/>
            <a:ext cx="591747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 flipV="1">
            <a:off x="1045029" y="4480561"/>
            <a:ext cx="5995851" cy="391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 flipH="1">
            <a:off x="4907269" y="2468875"/>
            <a:ext cx="918743" cy="228164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/>
          <p:nvPr/>
        </p:nvCxnSpPr>
        <p:spPr>
          <a:xfrm flipH="1">
            <a:off x="5294803" y="2490645"/>
            <a:ext cx="918743" cy="228164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/>
        </p:nvCxnSpPr>
        <p:spPr>
          <a:xfrm flipH="1">
            <a:off x="4471834" y="2490645"/>
            <a:ext cx="918743" cy="228164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>
          <a:xfrm flipH="1">
            <a:off x="4040755" y="2516771"/>
            <a:ext cx="918743" cy="228164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连接符 96"/>
          <p:cNvCxnSpPr/>
          <p:nvPr/>
        </p:nvCxnSpPr>
        <p:spPr>
          <a:xfrm flipH="1">
            <a:off x="3609676" y="2542897"/>
            <a:ext cx="918743" cy="228164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连接符 97"/>
          <p:cNvCxnSpPr/>
          <p:nvPr/>
        </p:nvCxnSpPr>
        <p:spPr>
          <a:xfrm flipH="1">
            <a:off x="3191660" y="2542897"/>
            <a:ext cx="918743" cy="228164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98"/>
          <p:cNvCxnSpPr/>
          <p:nvPr/>
        </p:nvCxnSpPr>
        <p:spPr>
          <a:xfrm flipH="1">
            <a:off x="2786707" y="2542897"/>
            <a:ext cx="918743" cy="228164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连接符 99"/>
          <p:cNvCxnSpPr/>
          <p:nvPr/>
        </p:nvCxnSpPr>
        <p:spPr>
          <a:xfrm flipH="1">
            <a:off x="2390461" y="2512415"/>
            <a:ext cx="918743" cy="228164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连接符 101"/>
          <p:cNvCxnSpPr/>
          <p:nvPr/>
        </p:nvCxnSpPr>
        <p:spPr>
          <a:xfrm flipH="1">
            <a:off x="1981152" y="2547248"/>
            <a:ext cx="918743" cy="228164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接连接符 102"/>
          <p:cNvCxnSpPr/>
          <p:nvPr/>
        </p:nvCxnSpPr>
        <p:spPr>
          <a:xfrm flipH="1">
            <a:off x="1584906" y="2555955"/>
            <a:ext cx="918743" cy="228164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连接符 103"/>
          <p:cNvCxnSpPr/>
          <p:nvPr/>
        </p:nvCxnSpPr>
        <p:spPr>
          <a:xfrm flipH="1">
            <a:off x="1175597" y="2551599"/>
            <a:ext cx="918743" cy="228164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3238737" y="4197519"/>
            <a:ext cx="56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388252" y="3570502"/>
            <a:ext cx="56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矩形 142"/>
          <p:cNvSpPr/>
          <p:nvPr/>
        </p:nvSpPr>
        <p:spPr>
          <a:xfrm>
            <a:off x="7654355" y="2626444"/>
            <a:ext cx="22974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解 不难看出</a:t>
            </a: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zh-CN" sz="2800" b="1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1989" name="Object 12"/>
          <p:cNvGraphicFramePr/>
          <p:nvPr/>
        </p:nvGraphicFramePr>
        <p:xfrm>
          <a:off x="7863364" y="3151611"/>
          <a:ext cx="2536557" cy="713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7" name="Equation" r:id="rId1" imgW="25603200" imgH="9448800" progId="Equation.DSMT4">
                  <p:embed/>
                </p:oleObj>
              </mc:Choice>
              <mc:Fallback>
                <p:oleObj name="Equation" r:id="rId1" imgW="25603200" imgH="9448800" progId="Equation.DSMT4">
                  <p:embed/>
                  <p:pic>
                    <p:nvPicPr>
                      <p:cNvPr id="0" name="Picture 12"/>
                      <p:cNvPicPr>
                        <a:picLocks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3364" y="3151611"/>
                        <a:ext cx="2536557" cy="7130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5"/>
          <p:cNvGraphicFramePr/>
          <p:nvPr/>
        </p:nvGraphicFramePr>
        <p:xfrm>
          <a:off x="7837488" y="3799698"/>
          <a:ext cx="2573452" cy="750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8" name="Equation" r:id="rId3" imgW="26212800" imgH="9448800" progId="Equation.DSMT4">
                  <p:embed/>
                </p:oleObj>
              </mc:Choice>
              <mc:Fallback>
                <p:oleObj name="Equation" r:id="rId3" imgW="26212800" imgH="9448800" progId="Equation.DSMT4">
                  <p:embed/>
                  <p:pic>
                    <p:nvPicPr>
                      <p:cNvPr id="0" name="Picture 1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7488" y="3799698"/>
                        <a:ext cx="2573452" cy="7500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6"/>
          <p:cNvGraphicFramePr/>
          <p:nvPr/>
        </p:nvGraphicFramePr>
        <p:xfrm>
          <a:off x="7970015" y="4566850"/>
          <a:ext cx="2414071" cy="743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9" name="Equation" r:id="rId5" imgW="26822400" imgH="9448800" progId="Equation.DSMT4">
                  <p:embed/>
                </p:oleObj>
              </mc:Choice>
              <mc:Fallback>
                <p:oleObj name="Equation" r:id="rId5" imgW="26822400" imgH="9448800" progId="Equation.DSMT4">
                  <p:embed/>
                  <p:pic>
                    <p:nvPicPr>
                      <p:cNvPr id="0" name="Picture 16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0015" y="4566850"/>
                        <a:ext cx="2414071" cy="7432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3" descr="D:\人教网\logo透明s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/>
              <a:t>课堂练习，巩固所学</a:t>
            </a:r>
            <a:endParaRPr lang="zh-CN" altLang="en-US" dirty="0"/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369640" y="1153997"/>
            <a:ext cx="1144274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1.</a:t>
            </a: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（课本</a:t>
            </a:r>
            <a:r>
              <a:rPr lang="en-US" altLang="zh-CN" sz="24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P137</a:t>
            </a: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练习</a:t>
            </a:r>
            <a:r>
              <a:rPr lang="en-US" altLang="zh-CN" sz="24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第</a:t>
            </a:r>
            <a:r>
              <a:rPr lang="en-US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题）</a:t>
            </a:r>
            <a:endParaRPr lang="en-US" altLang="zh-CN" sz="2800" kern="100" dirty="0">
              <a:solidFill>
                <a:srgbClr val="333333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(1)           </a:t>
            </a: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是           的什么条件？</a:t>
            </a:r>
            <a:r>
              <a:rPr lang="en-US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zh-CN" sz="2800" kern="100" dirty="0">
              <a:solidFill>
                <a:srgbClr val="333333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(2)        </a:t>
            </a: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是       的什么条件？</a:t>
            </a:r>
            <a:endParaRPr lang="en-US" altLang="zh-CN" sz="2800" kern="100" dirty="0">
              <a:solidFill>
                <a:srgbClr val="333333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(3)            </a:t>
            </a: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是                 的什么条件？</a:t>
            </a:r>
            <a:endParaRPr lang="en-US" altLang="zh-CN" sz="2800" kern="100" dirty="0">
              <a:solidFill>
                <a:srgbClr val="333333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2800" kern="100" dirty="0">
              <a:solidFill>
                <a:srgbClr val="333333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zh-CN" altLang="zh-CN" sz="2800" kern="100" dirty="0"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121410" y="1998980"/>
          <a:ext cx="19018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1" name="Equation" r:id="rId2" imgW="22860000" imgH="5486400" progId="Equation.DSMT4">
                  <p:embed/>
                </p:oleObj>
              </mc:Choice>
              <mc:Fallback>
                <p:oleObj name="Equation" r:id="rId2" imgW="22860000" imgH="5486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1410" y="1998980"/>
                        <a:ext cx="19018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504565" y="1960880"/>
          <a:ext cx="1981200" cy="495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2" name="Equation" r:id="rId4" imgW="20726400" imgH="5181600" progId="Equation.DSMT4">
                  <p:embed/>
                </p:oleObj>
              </mc:Choice>
              <mc:Fallback>
                <p:oleObj name="Equation" r:id="rId4" imgW="20726400" imgH="5181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4565" y="1960880"/>
                        <a:ext cx="1981200" cy="4959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443990" y="2647950"/>
          <a:ext cx="1156970" cy="37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3" name="Equation" r:id="rId6" imgW="660400" imgH="215900" progId="Equation.DSMT4">
                  <p:embed/>
                </p:oleObj>
              </mc:Choice>
              <mc:Fallback>
                <p:oleObj name="Equation" r:id="rId6" imgW="660400" imgH="2159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3990" y="2647950"/>
                        <a:ext cx="1156970" cy="377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1100455" y="3272155"/>
          <a:ext cx="2164080" cy="458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4" name="Equation" r:id="rId8" imgW="25908000" imgH="5486400" progId="Equation.DSMT4">
                  <p:embed/>
                </p:oleObj>
              </mc:Choice>
              <mc:Fallback>
                <p:oleObj name="Equation" r:id="rId8" imgW="25908000" imgH="5486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455" y="3272155"/>
                        <a:ext cx="2164080" cy="4584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3766185" y="3272155"/>
          <a:ext cx="2961640" cy="464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5" name="Equation" r:id="rId10" imgW="2705100" imgH="422275" progId="Equation.DSMT4">
                  <p:embed/>
                </p:oleObj>
              </mc:Choice>
              <mc:Fallback>
                <p:oleObj name="Equation" r:id="rId10" imgW="2705100" imgH="422275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6185" y="3272155"/>
                        <a:ext cx="2961640" cy="4648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2939415" y="2628900"/>
          <a:ext cx="1459230" cy="521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6" name="Equation" r:id="rId12" imgW="850900" imgH="304800" progId="Equation.DSMT4">
                  <p:embed/>
                </p:oleObj>
              </mc:Choice>
              <mc:Fallback>
                <p:oleObj name="Equation" r:id="rId12" imgW="850900" imgH="304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9415" y="2628900"/>
                        <a:ext cx="1459230" cy="5213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6056" y="1087839"/>
            <a:ext cx="11442745" cy="4615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2.</a:t>
            </a: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（课本</a:t>
            </a:r>
            <a:r>
              <a:rPr lang="en-US" altLang="zh-CN" sz="24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P137</a:t>
            </a: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练习</a:t>
            </a:r>
            <a:r>
              <a:rPr lang="en-US" altLang="zh-CN" sz="24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第</a:t>
            </a:r>
            <a:r>
              <a:rPr lang="en-US" altLang="zh-CN" sz="24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题）</a:t>
            </a:r>
            <a:endParaRPr lang="en-US" altLang="zh-CN" sz="2800" kern="100" dirty="0">
              <a:solidFill>
                <a:srgbClr val="333333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已知</a:t>
            </a:r>
            <a:r>
              <a:rPr lang="en-US" altLang="zh-CN" sz="2400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400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400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是平面上三个不同的点：</a:t>
            </a:r>
            <a:endParaRPr lang="en-US" altLang="zh-CN" sz="2800" kern="100" dirty="0">
              <a:solidFill>
                <a:srgbClr val="333333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）如果</a:t>
            </a:r>
            <a:r>
              <a:rPr lang="en-US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   ,</a:t>
            </a: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那么</a:t>
            </a:r>
            <a:r>
              <a:rPr lang="en-US" altLang="zh-CN" sz="2400" i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i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400" i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i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400" i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三点一定共线吗？</a:t>
            </a:r>
            <a:endParaRPr lang="en-US" altLang="zh-CN" sz="2800" kern="100" dirty="0">
              <a:solidFill>
                <a:srgbClr val="333333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）如果  与   不平行，那么</a:t>
            </a:r>
            <a:r>
              <a:rPr lang="en-US" altLang="zh-CN" sz="2400" i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i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400" i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i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400" i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可能共线吗？</a:t>
            </a:r>
            <a:endParaRPr lang="en-US" altLang="zh-CN" sz="2800" kern="100" dirty="0">
              <a:solidFill>
                <a:srgbClr val="333333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zh-CN" sz="2800" kern="100" dirty="0">
              <a:solidFill>
                <a:srgbClr val="333333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2800" kern="100" dirty="0">
              <a:solidFill>
                <a:srgbClr val="333333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zh-CN" altLang="zh-CN" sz="2800" kern="100" dirty="0"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4158" y="4065766"/>
            <a:ext cx="11442745" cy="3322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（课本</a:t>
            </a:r>
            <a:r>
              <a:rPr lang="en-US" altLang="zh-CN" sz="24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P137</a:t>
            </a: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练习</a:t>
            </a:r>
            <a:r>
              <a:rPr lang="en-US" altLang="zh-CN" sz="24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第</a:t>
            </a:r>
            <a:r>
              <a:rPr lang="en-US" altLang="zh-CN" sz="24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题）</a:t>
            </a:r>
            <a:endParaRPr lang="en-US" altLang="zh-CN" sz="2800" kern="100" dirty="0">
              <a:solidFill>
                <a:srgbClr val="333333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已知    ，     ，那么     一定成立吗？为什么</a:t>
            </a:r>
            <a:r>
              <a:rPr lang="en-US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?</a:t>
            </a:r>
            <a:endParaRPr lang="en-US" altLang="zh-CN" sz="2800" kern="100" dirty="0">
              <a:solidFill>
                <a:srgbClr val="333333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2800" kern="100" dirty="0">
              <a:solidFill>
                <a:srgbClr val="333333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2800" kern="100" dirty="0">
              <a:solidFill>
                <a:srgbClr val="333333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zh-CN" altLang="zh-CN" sz="2800" kern="100" dirty="0"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060257" y="2651442"/>
            <a:ext cx="1406524" cy="342900"/>
            <a:chOff x="7811236" y="3215998"/>
            <a:chExt cx="1490138" cy="424701"/>
          </a:xfrm>
        </p:grpSpPr>
        <p:graphicFrame>
          <p:nvGraphicFramePr>
            <p:cNvPr id="7" name="Object 3"/>
            <p:cNvGraphicFramePr>
              <a:graphicFrameLocks noChangeAspect="1"/>
            </p:cNvGraphicFramePr>
            <p:nvPr/>
          </p:nvGraphicFramePr>
          <p:xfrm>
            <a:off x="7811236" y="3215998"/>
            <a:ext cx="499180" cy="4018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64" name="Equation" r:id="rId1" imgW="254000" imgH="203200" progId="Equation.DSMT4">
                    <p:embed/>
                  </p:oleObj>
                </mc:Choice>
                <mc:Fallback>
                  <p:oleObj name="Equation" r:id="rId1" imgW="254000" imgH="2032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11236" y="3215998"/>
                          <a:ext cx="499180" cy="4018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4"/>
            <p:cNvGraphicFramePr>
              <a:graphicFrameLocks noChangeAspect="1"/>
            </p:cNvGraphicFramePr>
            <p:nvPr/>
          </p:nvGraphicFramePr>
          <p:xfrm>
            <a:off x="8528385" y="3215998"/>
            <a:ext cx="772989" cy="4247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65" name="Equation" r:id="rId3" imgW="393700" imgH="215900" progId="Equation.DSMT4">
                    <p:embed/>
                  </p:oleObj>
                </mc:Choice>
                <mc:Fallback>
                  <p:oleObj name="Equation" r:id="rId3" imgW="393700" imgH="21590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28385" y="3215998"/>
                          <a:ext cx="772989" cy="4247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2646045" y="3236595"/>
          <a:ext cx="6953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6" name="Equation" r:id="rId5" imgW="393065" imgH="215900" progId="Equation.DSMT4">
                  <p:embed/>
                </p:oleObj>
              </mc:Choice>
              <mc:Fallback>
                <p:oleObj name="Equation" r:id="rId5" imgW="393065" imgH="2159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045" y="3236595"/>
                        <a:ext cx="6953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组合 10"/>
          <p:cNvGrpSpPr/>
          <p:nvPr/>
        </p:nvGrpSpPr>
        <p:grpSpPr>
          <a:xfrm>
            <a:off x="1244600" y="4903470"/>
            <a:ext cx="872490" cy="471170"/>
            <a:chOff x="8167210" y="3193572"/>
            <a:chExt cx="849421" cy="541258"/>
          </a:xfrm>
        </p:grpSpPr>
        <p:sp>
          <p:nvSpPr>
            <p:cNvPr id="12" name="Rectangle 73"/>
            <p:cNvSpPr>
              <a:spLocks noChangeArrowheads="1"/>
            </p:cNvSpPr>
            <p:nvPr/>
          </p:nvSpPr>
          <p:spPr bwMode="auto">
            <a:xfrm>
              <a:off x="8273009" y="3193572"/>
              <a:ext cx="419299" cy="528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9pPr>
            </a:lstStyle>
            <a:p>
              <a:pPr algn="l" eaLnBrk="1" hangingPunct="1"/>
              <a:endParaRPr kumimoji="0" lang="en-US" altLang="zh-CN" sz="240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3" name="Object 3"/>
            <p:cNvGraphicFramePr>
              <a:graphicFrameLocks noChangeAspect="1"/>
            </p:cNvGraphicFramePr>
            <p:nvPr/>
          </p:nvGraphicFramePr>
          <p:xfrm>
            <a:off x="8167210" y="3194301"/>
            <a:ext cx="309105" cy="5281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67" name="Equation" r:id="rId7" imgW="127000" imgH="215265" progId="Equation.DSMT4">
                    <p:embed/>
                  </p:oleObj>
                </mc:Choice>
                <mc:Fallback>
                  <p:oleObj name="Equation" r:id="rId7" imgW="127000" imgH="215265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7210" y="3194301"/>
                          <a:ext cx="309105" cy="5281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4"/>
            <p:cNvGraphicFramePr>
              <a:graphicFrameLocks noChangeAspect="1"/>
            </p:cNvGraphicFramePr>
            <p:nvPr/>
          </p:nvGraphicFramePr>
          <p:xfrm>
            <a:off x="8395948" y="3205973"/>
            <a:ext cx="620683" cy="528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68" name="Equation" r:id="rId9" imgW="254000" imgH="215900" progId="Equation.DSMT4">
                    <p:embed/>
                  </p:oleObj>
                </mc:Choice>
                <mc:Fallback>
                  <p:oleObj name="Equation" r:id="rId9" imgW="254000" imgH="21590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5948" y="3205973"/>
                          <a:ext cx="620683" cy="528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组合 14"/>
          <p:cNvGrpSpPr/>
          <p:nvPr/>
        </p:nvGrpSpPr>
        <p:grpSpPr>
          <a:xfrm>
            <a:off x="4376420" y="4892675"/>
            <a:ext cx="949960" cy="497840"/>
            <a:chOff x="8107762" y="3144865"/>
            <a:chExt cx="972953" cy="647225"/>
          </a:xfrm>
        </p:grpSpPr>
        <p:sp>
          <p:nvSpPr>
            <p:cNvPr id="16" name="Rectangle 73"/>
            <p:cNvSpPr>
              <a:spLocks noChangeArrowheads="1"/>
            </p:cNvSpPr>
            <p:nvPr/>
          </p:nvSpPr>
          <p:spPr bwMode="auto">
            <a:xfrm>
              <a:off x="8273009" y="3193572"/>
              <a:ext cx="419299" cy="598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9pPr>
            </a:lstStyle>
            <a:p>
              <a:pPr algn="l" eaLnBrk="1" hangingPunct="1"/>
              <a:endParaRPr kumimoji="0" lang="zh-CN" altLang="en-US" sz="2400" u="none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17" name="Object 3"/>
            <p:cNvGraphicFramePr>
              <a:graphicFrameLocks noChangeAspect="1"/>
            </p:cNvGraphicFramePr>
            <p:nvPr/>
          </p:nvGraphicFramePr>
          <p:xfrm>
            <a:off x="8107762" y="3167980"/>
            <a:ext cx="288114" cy="4920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69" name="Equation" r:id="rId11" imgW="127000" imgH="215265" progId="Equation.DSMT4">
                    <p:embed/>
                  </p:oleObj>
                </mc:Choice>
                <mc:Fallback>
                  <p:oleObj name="Equation" r:id="rId11" imgW="127000" imgH="215265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07762" y="3167980"/>
                          <a:ext cx="288114" cy="4920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4"/>
            <p:cNvGraphicFramePr>
              <a:graphicFrameLocks noChangeAspect="1"/>
            </p:cNvGraphicFramePr>
            <p:nvPr/>
          </p:nvGraphicFramePr>
          <p:xfrm>
            <a:off x="8557818" y="3144865"/>
            <a:ext cx="522897" cy="500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70" name="Equation" r:id="rId13" imgW="254000" imgH="215900" progId="Equation.DSMT4">
                    <p:embed/>
                  </p:oleObj>
                </mc:Choice>
                <mc:Fallback>
                  <p:oleObj name="Equation" r:id="rId13" imgW="254000" imgH="21590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57818" y="3144865"/>
                          <a:ext cx="522897" cy="5002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组合 18"/>
          <p:cNvGrpSpPr/>
          <p:nvPr/>
        </p:nvGrpSpPr>
        <p:grpSpPr>
          <a:xfrm>
            <a:off x="2218054" y="4899025"/>
            <a:ext cx="1135381" cy="460375"/>
            <a:chOff x="8148786" y="3193572"/>
            <a:chExt cx="998176" cy="765895"/>
          </a:xfrm>
        </p:grpSpPr>
        <p:sp>
          <p:nvSpPr>
            <p:cNvPr id="20" name="Rectangle 73"/>
            <p:cNvSpPr>
              <a:spLocks noChangeArrowheads="1"/>
            </p:cNvSpPr>
            <p:nvPr/>
          </p:nvSpPr>
          <p:spPr bwMode="auto">
            <a:xfrm>
              <a:off x="8273009" y="3193572"/>
              <a:ext cx="419299" cy="765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umimoji="1" sz="3200" b="1" u="sng" kern="1200">
                  <a:solidFill>
                    <a:srgbClr val="000099"/>
                  </a:solidFill>
                  <a:latin typeface="Arial" panose="020B0604020202020204" pitchFamily="34" charset="0"/>
                  <a:ea typeface="华文新魏" panose="02010800040101010101" pitchFamily="2" charset="-122"/>
                  <a:cs typeface="+mn-cs"/>
                </a:defRPr>
              </a:lvl9pPr>
            </a:lstStyle>
            <a:p>
              <a:pPr algn="l" eaLnBrk="1" hangingPunct="1"/>
              <a:endParaRPr kumimoji="0" lang="en-US" altLang="zh-CN" sz="2400" u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1" name="Object 3"/>
            <p:cNvGraphicFramePr>
              <a:graphicFrameLocks noChangeAspect="1"/>
            </p:cNvGraphicFramePr>
            <p:nvPr/>
          </p:nvGraphicFramePr>
          <p:xfrm>
            <a:off x="8148786" y="3194628"/>
            <a:ext cx="300346" cy="762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71" name="Equation" r:id="rId15" imgW="127000" imgH="215265" progId="Equation.DSMT4">
                    <p:embed/>
                  </p:oleObj>
                </mc:Choice>
                <mc:Fallback>
                  <p:oleObj name="Equation" r:id="rId15" imgW="127000" imgH="215265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48786" y="3194628"/>
                          <a:ext cx="300346" cy="7627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4"/>
            <p:cNvGraphicFramePr>
              <a:graphicFrameLocks noChangeAspect="1"/>
            </p:cNvGraphicFramePr>
            <p:nvPr/>
          </p:nvGraphicFramePr>
          <p:xfrm>
            <a:off x="8557436" y="3206249"/>
            <a:ext cx="589526" cy="7511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72" name="Equation" r:id="rId17" imgW="254000" imgH="215900" progId="Equation.DSMT4">
                    <p:embed/>
                  </p:oleObj>
                </mc:Choice>
                <mc:Fallback>
                  <p:oleObj name="Equation" r:id="rId17" imgW="254000" imgH="21590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57436" y="3206249"/>
                          <a:ext cx="589526" cy="7511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" name="Object 3"/>
          <p:cNvGraphicFramePr>
            <a:graphicFrameLocks noChangeAspect="1"/>
          </p:cNvGraphicFramePr>
          <p:nvPr/>
        </p:nvGraphicFramePr>
        <p:xfrm>
          <a:off x="1963420" y="3221990"/>
          <a:ext cx="469265" cy="379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3" name="Equation" r:id="rId19" imgW="254000" imgH="203200" progId="Equation.DSMT4">
                  <p:embed/>
                </p:oleObj>
              </mc:Choice>
              <mc:Fallback>
                <p:oleObj name="Equation" r:id="rId19" imgW="254000" imgH="2032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420" y="3221990"/>
                        <a:ext cx="469265" cy="3797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/>
              <a:t>课堂练习，巩固所学</a:t>
            </a:r>
            <a:endParaRPr lang="zh-CN" altLang="en-US" dirty="0"/>
          </a:p>
        </p:txBody>
      </p:sp>
      <p:graphicFrame>
        <p:nvGraphicFramePr>
          <p:cNvPr id="4" name="对象 3"/>
          <p:cNvGraphicFramePr/>
          <p:nvPr/>
        </p:nvGraphicFramePr>
        <p:xfrm>
          <a:off x="1489075" y="5057140"/>
          <a:ext cx="294640" cy="275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4" name="" r:id="rId21" imgW="177165" imgH="177165" progId="Equation.DSMT4">
                  <p:embed/>
                </p:oleObj>
              </mc:Choice>
              <mc:Fallback>
                <p:oleObj name="" r:id="rId21" imgW="177165" imgH="177165" progId="Equation.DSMT4">
                  <p:embed/>
                  <p:pic>
                    <p:nvPicPr>
                      <p:cNvPr id="0" name="图片 8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489075" y="5057140"/>
                        <a:ext cx="294640" cy="2755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/>
          <p:cNvGraphicFramePr/>
          <p:nvPr/>
        </p:nvGraphicFramePr>
        <p:xfrm>
          <a:off x="2451100" y="2632710"/>
          <a:ext cx="34226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5" name="" r:id="rId23" imgW="495935" imgH="342265" progId="Equation.DSMT4">
                  <p:embed/>
                </p:oleObj>
              </mc:Choice>
              <mc:Fallback>
                <p:oleObj name="" r:id="rId23" imgW="495935" imgH="342265" progId="Equation.DSMT4">
                  <p:embed/>
                  <p:pic>
                    <p:nvPicPr>
                      <p:cNvPr id="0" name="图片 25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451100" y="2632710"/>
                        <a:ext cx="342265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对象 28"/>
          <p:cNvGraphicFramePr/>
          <p:nvPr/>
        </p:nvGraphicFramePr>
        <p:xfrm>
          <a:off x="2529205" y="5046345"/>
          <a:ext cx="337820" cy="296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6" name="" r:id="rId25" imgW="177165" imgH="177165" progId="Equation.DSMT4">
                  <p:embed/>
                </p:oleObj>
              </mc:Choice>
              <mc:Fallback>
                <p:oleObj name="" r:id="rId25" imgW="177165" imgH="177165" progId="Equation.DSMT4">
                  <p:embed/>
                  <p:pic>
                    <p:nvPicPr>
                      <p:cNvPr id="0" name="图片 8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529205" y="5046345"/>
                        <a:ext cx="337820" cy="296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对象 30"/>
          <p:cNvGraphicFramePr/>
          <p:nvPr/>
        </p:nvGraphicFramePr>
        <p:xfrm>
          <a:off x="4672965" y="5001895"/>
          <a:ext cx="294640" cy="275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7" name="" r:id="rId26" imgW="177165" imgH="177165" progId="Equation.DSMT4">
                  <p:embed/>
                </p:oleObj>
              </mc:Choice>
              <mc:Fallback>
                <p:oleObj name="" r:id="rId26" imgW="177165" imgH="177165" progId="Equation.DSMT4">
                  <p:embed/>
                  <p:pic>
                    <p:nvPicPr>
                      <p:cNvPr id="0" name="图片 8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672965" y="5001895"/>
                        <a:ext cx="294640" cy="2755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3" descr="D:\人教网\logo透明s.png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zh-CN" sz="3600" b="1" dirty="0">
                <a:solidFill>
                  <a:schemeClr val="bg1"/>
                </a:solidFill>
              </a:rPr>
              <a:t>归纳总结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1365" y="1325513"/>
            <a:ext cx="10414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向量的概念</a:t>
            </a:r>
            <a:endParaRPr lang="zh-CN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向量的相等与平行</a:t>
            </a:r>
            <a:endParaRPr lang="zh-CN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220" name="组合 79"/>
          <p:cNvGrpSpPr/>
          <p:nvPr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1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9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10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24" name="组合 79"/>
          <p:cNvGrpSpPr/>
          <p:nvPr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3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" name="椭圆 80"/>
          <p:cNvSpPr/>
          <p:nvPr/>
        </p:nvSpPr>
        <p:spPr bwMode="auto">
          <a:xfrm>
            <a:off x="3950515" y="909500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28" name="组合 79"/>
          <p:cNvGrpSpPr/>
          <p:nvPr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4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32" name="组合 79"/>
          <p:cNvGrpSpPr/>
          <p:nvPr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49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8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  <a:endParaRPr kumimoji="0" lang="zh-CN" altLang="en-US" sz="8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0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2" name="组合 79"/>
          <p:cNvGrpSpPr/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23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2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10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6" name="组合 79"/>
          <p:cNvGrpSpPr/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27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2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29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3" name="组合 79"/>
          <p:cNvGrpSpPr/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34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3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36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7" name="组合 79"/>
          <p:cNvGrpSpPr/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38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4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43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46" name="组合 79"/>
          <p:cNvGrpSpPr/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4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52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10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3" name="组合 79"/>
          <p:cNvGrpSpPr/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54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56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7" name="组合 79"/>
          <p:cNvGrpSpPr/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58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9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60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1" name="组合 79"/>
          <p:cNvGrpSpPr/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62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63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64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65" name="Picture 3" descr="D:\人教网\logo透明s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1591" y="99219"/>
            <a:ext cx="11572875" cy="6153150"/>
          </a:xfrm>
          <a:prstGeom prst="rect">
            <a:avLst/>
          </a:prstGeom>
        </p:spPr>
      </p:pic>
      <p:pic>
        <p:nvPicPr>
          <p:cNvPr id="6" name="Picture 3" descr="D:\人教网\logo透明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8415" y="38100"/>
            <a:ext cx="12696825" cy="7439025"/>
          </a:xfrm>
          <a:prstGeom prst="rect">
            <a:avLst/>
          </a:prstGeom>
        </p:spPr>
      </p:pic>
      <p:pic>
        <p:nvPicPr>
          <p:cNvPr id="6" name="Picture 3" descr="D:\人教网\logo透明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构建数学，概念形成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2110502" y="2231572"/>
            <a:ext cx="371335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2800" b="1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2800" b="1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zh-CN" altLang="zh-CN" sz="2800" kern="100" dirty="0"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10615" y="2772435"/>
            <a:ext cx="7087928" cy="1284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向量的几何表示：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一条有向线段</a:t>
            </a: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2800" b="1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10615" y="1126490"/>
            <a:ext cx="2494157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2800" b="1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向量的表示</a:t>
            </a:r>
            <a:endParaRPr lang="zh-CN" altLang="zh-CN" sz="2800" b="1" kern="100" dirty="0"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10615" y="1924855"/>
            <a:ext cx="8285356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800" b="1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问题</a:t>
            </a:r>
            <a:r>
              <a:rPr lang="en-US" altLang="zh-CN" sz="2800" b="1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位移可以用什么来表示？</a:t>
            </a:r>
            <a:endParaRPr lang="zh-CN" altLang="zh-CN" sz="2800" kern="100" dirty="0"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Rectangle 41"/>
          <p:cNvSpPr>
            <a:spLocks noChangeArrowheads="1"/>
          </p:cNvSpPr>
          <p:nvPr/>
        </p:nvSpPr>
        <p:spPr bwMode="auto">
          <a:xfrm>
            <a:off x="410615" y="3534228"/>
            <a:ext cx="10924041" cy="116955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有向线段的长度表示向量的大小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箭头所指的方向表示向量的方向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8425541" y="1828799"/>
            <a:ext cx="1610825" cy="1463216"/>
            <a:chOff x="8893628" y="1807025"/>
            <a:chExt cx="1491344" cy="1630848"/>
          </a:xfrm>
        </p:grpSpPr>
        <p:grpSp>
          <p:nvGrpSpPr>
            <p:cNvPr id="21" name="组合 20"/>
            <p:cNvGrpSpPr/>
            <p:nvPr/>
          </p:nvGrpSpPr>
          <p:grpSpPr>
            <a:xfrm>
              <a:off x="8893628" y="2002972"/>
              <a:ext cx="1284514" cy="1434901"/>
              <a:chOff x="8752114" y="1774372"/>
              <a:chExt cx="1284514" cy="1434901"/>
            </a:xfrm>
          </p:grpSpPr>
          <p:cxnSp>
            <p:nvCxnSpPr>
              <p:cNvPr id="17" name="直接箭头连接符 16"/>
              <p:cNvCxnSpPr/>
              <p:nvPr/>
            </p:nvCxnSpPr>
            <p:spPr>
              <a:xfrm flipV="1">
                <a:off x="9002485" y="1774372"/>
                <a:ext cx="1034143" cy="1110342"/>
              </a:xfrm>
              <a:prstGeom prst="straightConnector1">
                <a:avLst/>
              </a:prstGeom>
              <a:ln w="127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8752114" y="2797629"/>
                <a:ext cx="293913" cy="411644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zh-CN" i="1" dirty="0"/>
                  <a:t>A</a:t>
                </a:r>
                <a:endParaRPr lang="zh-CN" altLang="en-US" i="1" dirty="0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9851572" y="1807025"/>
              <a:ext cx="533400" cy="411644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i="1" dirty="0"/>
                <a:t>B</a:t>
              </a:r>
              <a:endParaRPr lang="zh-CN" altLang="en-US" i="1" dirty="0"/>
            </a:p>
          </p:txBody>
        </p:sp>
      </p:grpSp>
      <p:sp>
        <p:nvSpPr>
          <p:cNvPr id="23" name="矩形 22"/>
          <p:cNvSpPr/>
          <p:nvPr/>
        </p:nvSpPr>
        <p:spPr>
          <a:xfrm>
            <a:off x="410615" y="4119003"/>
            <a:ext cx="112318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向量的字母表示：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向量可以用有向线段的起点和终点字母表示，如：</a:t>
            </a: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10615" y="4918069"/>
            <a:ext cx="98611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在印刷时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常用粗黑体小写字母 </a:t>
            </a:r>
            <a:r>
              <a:rPr lang="en-US" altLang="zh-CN" sz="2800" b="1" i="1" kern="100" dirty="0">
                <a:solidFill>
                  <a:srgbClr val="FD7104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, </a:t>
            </a:r>
            <a:r>
              <a:rPr lang="en-US" altLang="zh-CN" sz="2800" b="1" i="1" kern="100" dirty="0">
                <a:solidFill>
                  <a:srgbClr val="FD7104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2800" b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, </a:t>
            </a:r>
            <a:r>
              <a:rPr lang="en-US" altLang="zh-CN" sz="2800" b="1" i="1" kern="100" dirty="0">
                <a:solidFill>
                  <a:srgbClr val="FD7104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altLang="zh-CN" sz="2800" b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来表示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; 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书写时，用带箭头的小写字母         来表示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       </a:t>
            </a: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904772" y="5449933"/>
          <a:ext cx="14668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1" imgW="812165" imgH="215900" progId="Equation.DSMT4">
                  <p:embed/>
                </p:oleObj>
              </mc:Choice>
              <mc:Fallback>
                <p:oleObj name="Equation" r:id="rId1" imgW="812165" imgH="2159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4772" y="5449933"/>
                        <a:ext cx="146685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1011966" y="4338871"/>
          <a:ext cx="5730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3" imgW="317500" imgH="203200" progId="Equation.DSMT4">
                  <p:embed/>
                </p:oleObj>
              </mc:Choice>
              <mc:Fallback>
                <p:oleObj name="Equation" r:id="rId3" imgW="317500" imgH="203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1966" y="4338871"/>
                        <a:ext cx="57308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3" descr="D:\人教网\logo透明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40458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构建数学，概念形成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960376" y="2354402"/>
            <a:ext cx="371335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2800" b="1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2800" b="1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zh-CN" altLang="zh-CN" sz="2800" kern="100" dirty="0"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65131" y="1126478"/>
            <a:ext cx="808109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800" b="1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800" b="1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向量的模：</a:t>
            </a:r>
            <a:r>
              <a:rPr lang="zh-CN" altLang="en-US" sz="28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向量的大小称为向量的模（或长度）</a:t>
            </a:r>
            <a:endParaRPr lang="zh-CN" altLang="zh-CN" sz="2800" kern="100" dirty="0"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文本框 38918"/>
          <p:cNvSpPr txBox="1">
            <a:spLocks noChangeArrowheads="1"/>
          </p:cNvSpPr>
          <p:nvPr/>
        </p:nvSpPr>
        <p:spPr bwMode="auto">
          <a:xfrm>
            <a:off x="781548" y="1835043"/>
            <a:ext cx="5721631" cy="637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记作：</a:t>
            </a:r>
            <a:endParaRPr lang="en-US" altLang="zh-CN" sz="2800" b="1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25" name="组合 38922"/>
          <p:cNvGrpSpPr/>
          <p:nvPr/>
        </p:nvGrpSpPr>
        <p:grpSpPr bwMode="auto">
          <a:xfrm>
            <a:off x="744155" y="2642749"/>
            <a:ext cx="6559200" cy="676078"/>
            <a:chOff x="678" y="2431"/>
            <a:chExt cx="4391" cy="492"/>
          </a:xfrm>
        </p:grpSpPr>
        <p:sp>
          <p:nvSpPr>
            <p:cNvPr id="27" name="矩形 38923"/>
            <p:cNvSpPr>
              <a:spLocks noChangeArrowheads="1"/>
            </p:cNvSpPr>
            <p:nvPr/>
          </p:nvSpPr>
          <p:spPr bwMode="auto">
            <a:xfrm>
              <a:off x="678" y="2487"/>
              <a:ext cx="910" cy="337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zh-CN" altLang="en-US" sz="2800" b="1" kern="1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思考</a:t>
              </a:r>
              <a:r>
                <a:rPr lang="en-US" altLang="zh-CN" sz="2800" b="1" kern="1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2800" kern="1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：</a:t>
              </a:r>
              <a:endPara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8" name="对象 38924"/>
            <p:cNvGraphicFramePr/>
            <p:nvPr/>
          </p:nvGraphicFramePr>
          <p:xfrm>
            <a:off x="1648" y="2431"/>
            <a:ext cx="3421" cy="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0" name="Equation" r:id="rId1" imgW="50901600" imgH="7315200" progId="Equation.DSMT4">
                    <p:embed/>
                  </p:oleObj>
                </mc:Choice>
                <mc:Fallback>
                  <p:oleObj name="Equation" r:id="rId1" imgW="50901600" imgH="7315200" progId="Equation.DSMT4">
                    <p:embed/>
                    <p:pic>
                      <p:nvPicPr>
                        <p:cNvPr id="0" name="对象 3892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8" y="2431"/>
                          <a:ext cx="3421" cy="4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" name="Text Box 64"/>
          <p:cNvSpPr txBox="1">
            <a:spLocks noChangeArrowheads="1"/>
          </p:cNvSpPr>
          <p:nvPr/>
        </p:nvSpPr>
        <p:spPr bwMode="auto">
          <a:xfrm>
            <a:off x="929434" y="4860552"/>
            <a:ext cx="10572284" cy="116955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18319" y="3340566"/>
            <a:ext cx="103835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独立完成课本</a:t>
            </a:r>
            <a:r>
              <a:rPr lang="en-US" altLang="zh-CN" sz="28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134</a:t>
            </a:r>
            <a:r>
              <a:rPr lang="zh-CN" altLang="en-US" sz="28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页上方图</a:t>
            </a:r>
            <a:r>
              <a:rPr lang="en-US" altLang="zh-CN" sz="28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6-1-2</a:t>
            </a:r>
            <a:r>
              <a:rPr lang="zh-CN" altLang="en-US" sz="28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对应问题</a:t>
            </a:r>
            <a:r>
              <a:rPr lang="en-US" altLang="zh-CN" sz="28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8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每一小格的边长为</a:t>
            </a:r>
            <a:r>
              <a:rPr lang="en-US" altLang="zh-CN" sz="28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1).</a:t>
            </a:r>
            <a:endParaRPr lang="zh-CN" altLang="zh-CN" sz="2800" kern="100" dirty="0"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209800" y="1934210"/>
          <a:ext cx="1294765" cy="621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3" imgW="635000" imgH="304800" progId="Equation.DSMT4">
                  <p:embed/>
                </p:oleObj>
              </mc:Choice>
              <mc:Fallback>
                <p:oleObj name="Equation" r:id="rId3" imgW="635000" imgH="304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34210"/>
                        <a:ext cx="1294765" cy="621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5" name="组合 74"/>
          <p:cNvGrpSpPr/>
          <p:nvPr/>
        </p:nvGrpSpPr>
        <p:grpSpPr>
          <a:xfrm>
            <a:off x="1078023" y="4406467"/>
            <a:ext cx="7582847" cy="2014667"/>
            <a:chOff x="1694968" y="4483585"/>
            <a:chExt cx="7582847" cy="2014667"/>
          </a:xfrm>
        </p:grpSpPr>
        <p:cxnSp>
          <p:nvCxnSpPr>
            <p:cNvPr id="76" name="直接连接符 75"/>
            <p:cNvCxnSpPr/>
            <p:nvPr/>
          </p:nvCxnSpPr>
          <p:spPr>
            <a:xfrm>
              <a:off x="1694968" y="4951144"/>
              <a:ext cx="7482486" cy="1114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 flipV="1">
              <a:off x="1713556" y="5274527"/>
              <a:ext cx="7475049" cy="743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/>
            <p:nvPr/>
          </p:nvCxnSpPr>
          <p:spPr>
            <a:xfrm flipV="1">
              <a:off x="1709842" y="5597912"/>
              <a:ext cx="7523368" cy="371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/>
            <p:cNvCxnSpPr/>
            <p:nvPr/>
          </p:nvCxnSpPr>
          <p:spPr>
            <a:xfrm flipV="1">
              <a:off x="1717271" y="5932449"/>
              <a:ext cx="7560544" cy="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/>
            <p:nvPr/>
          </p:nvCxnSpPr>
          <p:spPr>
            <a:xfrm rot="5400000">
              <a:off x="1566748" y="5436220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 rot="5400000">
              <a:off x="1986777" y="5443656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/>
            <p:cNvCxnSpPr/>
            <p:nvPr/>
          </p:nvCxnSpPr>
          <p:spPr>
            <a:xfrm rot="5400000">
              <a:off x="2395653" y="5462241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/>
            <p:cNvCxnSpPr/>
            <p:nvPr/>
          </p:nvCxnSpPr>
          <p:spPr>
            <a:xfrm rot="5400000">
              <a:off x="2793380" y="5458524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连接符 83"/>
            <p:cNvCxnSpPr/>
            <p:nvPr/>
          </p:nvCxnSpPr>
          <p:spPr>
            <a:xfrm rot="5400000">
              <a:off x="3168807" y="5454806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连接符 84"/>
            <p:cNvCxnSpPr/>
            <p:nvPr/>
          </p:nvCxnSpPr>
          <p:spPr>
            <a:xfrm rot="5400000">
              <a:off x="3566538" y="5473390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/>
            <p:cNvCxnSpPr/>
            <p:nvPr/>
          </p:nvCxnSpPr>
          <p:spPr>
            <a:xfrm rot="5400000">
              <a:off x="4387998" y="5458525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 rot="5400000">
              <a:off x="4785720" y="5454811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/>
            <p:nvPr/>
          </p:nvCxnSpPr>
          <p:spPr>
            <a:xfrm rot="5400000">
              <a:off x="3967983" y="5473399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/>
            <p:cNvCxnSpPr/>
            <p:nvPr/>
          </p:nvCxnSpPr>
          <p:spPr>
            <a:xfrm rot="5400000">
              <a:off x="1176519" y="5469685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接连接符 89"/>
            <p:cNvCxnSpPr/>
            <p:nvPr/>
          </p:nvCxnSpPr>
          <p:spPr>
            <a:xfrm rot="5400000">
              <a:off x="5172295" y="5484548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连接符 90"/>
            <p:cNvCxnSpPr/>
            <p:nvPr/>
          </p:nvCxnSpPr>
          <p:spPr>
            <a:xfrm rot="5400000">
              <a:off x="5547734" y="5491982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接连接符 91"/>
            <p:cNvCxnSpPr/>
            <p:nvPr/>
          </p:nvCxnSpPr>
          <p:spPr>
            <a:xfrm rot="5400000">
              <a:off x="5912012" y="5488266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连接符 92"/>
            <p:cNvCxnSpPr/>
            <p:nvPr/>
          </p:nvCxnSpPr>
          <p:spPr>
            <a:xfrm rot="5400000">
              <a:off x="6287445" y="5518004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接箭头连接符 93"/>
            <p:cNvCxnSpPr/>
            <p:nvPr/>
          </p:nvCxnSpPr>
          <p:spPr>
            <a:xfrm flipH="1" flipV="1">
              <a:off x="2555914" y="4979624"/>
              <a:ext cx="782197" cy="627961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箭头连接符 97"/>
            <p:cNvCxnSpPr/>
            <p:nvPr/>
          </p:nvCxnSpPr>
          <p:spPr>
            <a:xfrm flipH="1" flipV="1">
              <a:off x="3723702" y="5255046"/>
              <a:ext cx="407624" cy="330506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接连接符 98"/>
            <p:cNvCxnSpPr/>
            <p:nvPr/>
          </p:nvCxnSpPr>
          <p:spPr>
            <a:xfrm rot="5400000">
              <a:off x="6640563" y="5503139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接连接符 99"/>
            <p:cNvCxnSpPr/>
            <p:nvPr/>
          </p:nvCxnSpPr>
          <p:spPr>
            <a:xfrm rot="5400000">
              <a:off x="7339362" y="5544029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连接符 100"/>
            <p:cNvCxnSpPr/>
            <p:nvPr/>
          </p:nvCxnSpPr>
          <p:spPr>
            <a:xfrm rot="5400000">
              <a:off x="6967665" y="5518013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箭头连接符 103"/>
            <p:cNvCxnSpPr/>
            <p:nvPr/>
          </p:nvCxnSpPr>
          <p:spPr>
            <a:xfrm flipV="1">
              <a:off x="4921988" y="5001658"/>
              <a:ext cx="806784" cy="58555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2872716" y="4973315"/>
              <a:ext cx="5687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CN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3716268" y="5388014"/>
              <a:ext cx="843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zh-CN" alt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8" name="矩形 117"/>
          <p:cNvSpPr/>
          <p:nvPr/>
        </p:nvSpPr>
        <p:spPr>
          <a:xfrm>
            <a:off x="2467427" y="5480758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/>
              <a:t>A</a:t>
            </a:r>
            <a:endParaRPr lang="zh-CN" altLang="en-US" i="1" dirty="0"/>
          </a:p>
        </p:txBody>
      </p:sp>
      <p:sp>
        <p:nvSpPr>
          <p:cNvPr id="120" name="矩形 119"/>
          <p:cNvSpPr/>
          <p:nvPr/>
        </p:nvSpPr>
        <p:spPr>
          <a:xfrm>
            <a:off x="1540174" y="4762826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dirty="0"/>
              <a:t>B</a:t>
            </a:r>
            <a:endParaRPr lang="zh-CN" altLang="en-US" i="1" dirty="0"/>
          </a:p>
        </p:txBody>
      </p:sp>
      <p:sp>
        <p:nvSpPr>
          <p:cNvPr id="124" name="矩形 123"/>
          <p:cNvSpPr/>
          <p:nvPr/>
        </p:nvSpPr>
        <p:spPr>
          <a:xfrm>
            <a:off x="2827312" y="5091487"/>
            <a:ext cx="332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i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endParaRPr lang="zh-CN" altLang="en-US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5" name="矩形 124"/>
          <p:cNvSpPr/>
          <p:nvPr/>
        </p:nvSpPr>
        <p:spPr>
          <a:xfrm>
            <a:off x="3310222" y="5464227"/>
            <a:ext cx="332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i="1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endParaRPr lang="zh-CN" altLang="en-US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26" name="直接箭头连接符 125"/>
          <p:cNvCxnSpPr/>
          <p:nvPr/>
        </p:nvCxnSpPr>
        <p:spPr>
          <a:xfrm flipH="1" flipV="1">
            <a:off x="3512548" y="4900665"/>
            <a:ext cx="407624" cy="3305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7" name="矩形 126"/>
          <p:cNvSpPr/>
          <p:nvPr/>
        </p:nvSpPr>
        <p:spPr>
          <a:xfrm>
            <a:off x="3233103" y="4748122"/>
            <a:ext cx="3209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i="1" dirty="0">
                <a:solidFill>
                  <a:srgbClr val="FD7104"/>
                </a:solidFill>
              </a:rPr>
              <a:t>E</a:t>
            </a:r>
            <a:endParaRPr lang="zh-CN" altLang="en-US" sz="1600" i="1" dirty="0">
              <a:solidFill>
                <a:srgbClr val="FD7104"/>
              </a:solidFill>
            </a:endParaRPr>
          </a:p>
        </p:txBody>
      </p:sp>
      <p:sp>
        <p:nvSpPr>
          <p:cNvPr id="128" name="矩形 127"/>
          <p:cNvSpPr/>
          <p:nvPr/>
        </p:nvSpPr>
        <p:spPr>
          <a:xfrm>
            <a:off x="3660928" y="5153913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i="1" dirty="0">
                <a:solidFill>
                  <a:srgbClr val="FD7104"/>
                </a:solidFill>
              </a:rPr>
              <a:t>F</a:t>
            </a:r>
            <a:endParaRPr lang="zh-CN" altLang="en-US" sz="1600" i="1" dirty="0">
              <a:solidFill>
                <a:srgbClr val="FD7104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648335" y="4791259"/>
            <a:ext cx="843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solidFill>
                  <a:srgbClr val="FD71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b="1" i="1" dirty="0">
              <a:solidFill>
                <a:srgbClr val="FD710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矩形 131"/>
          <p:cNvSpPr/>
          <p:nvPr/>
        </p:nvSpPr>
        <p:spPr>
          <a:xfrm>
            <a:off x="4088747" y="5438511"/>
            <a:ext cx="3449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i="1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endParaRPr lang="zh-CN" altLang="en-US" sz="16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3" name="矩形 132"/>
          <p:cNvSpPr/>
          <p:nvPr/>
        </p:nvSpPr>
        <p:spPr>
          <a:xfrm>
            <a:off x="5034360" y="4841763"/>
            <a:ext cx="3449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i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endParaRPr lang="zh-CN" altLang="en-US" sz="16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483789" y="4943659"/>
            <a:ext cx="843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3" descr="D:\人教网\logo透明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构建数学，概念形成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913982" y="1294511"/>
            <a:ext cx="2710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4.</a:t>
            </a:r>
            <a:r>
              <a:rPr lang="zh-CN" altLang="en-US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两个特殊向量</a:t>
            </a:r>
            <a:endParaRPr lang="zh-CN" altLang="en-US" sz="2800" b="1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0" name="Text Box 64"/>
          <p:cNvSpPr txBox="1">
            <a:spLocks noChangeArrowheads="1"/>
          </p:cNvSpPr>
          <p:nvPr/>
        </p:nvSpPr>
        <p:spPr bwMode="auto">
          <a:xfrm>
            <a:off x="817375" y="2233893"/>
            <a:ext cx="10572284" cy="116955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零向量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：始点和终点相同的向量称为零向量，记作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CN" sz="2800" b="1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2" name="Text Box 64"/>
          <p:cNvSpPr txBox="1">
            <a:spLocks noChangeArrowheads="1"/>
          </p:cNvSpPr>
          <p:nvPr/>
        </p:nvSpPr>
        <p:spPr bwMode="auto">
          <a:xfrm>
            <a:off x="929434" y="4860552"/>
            <a:ext cx="10572284" cy="116955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3" name="Text Box 64"/>
          <p:cNvSpPr txBox="1">
            <a:spLocks noChangeArrowheads="1"/>
          </p:cNvSpPr>
          <p:nvPr/>
        </p:nvSpPr>
        <p:spPr bwMode="auto">
          <a:xfrm>
            <a:off x="821857" y="3112434"/>
            <a:ext cx="10572284" cy="116955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零向量本质上是一个点，方向不确定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en-US" altLang="zh-CN" sz="2800" b="1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29887" y="3905292"/>
            <a:ext cx="10606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单位向量：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模等于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的向量称为单位向量，记作：</a:t>
            </a:r>
            <a:r>
              <a:rPr lang="en-US" altLang="zh-CN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, 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90282" y="5682808"/>
            <a:ext cx="9663360" cy="647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下面请同学们独立完成课本</a:t>
            </a:r>
            <a:r>
              <a:rPr lang="en-US" altLang="zh-CN" sz="28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134</a:t>
            </a:r>
            <a:r>
              <a:rPr lang="zh-CN" altLang="en-US" sz="28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页例</a:t>
            </a:r>
            <a:r>
              <a:rPr lang="en-US" altLang="zh-CN" sz="28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8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及课本</a:t>
            </a:r>
            <a:r>
              <a:rPr lang="en-US" altLang="zh-CN" sz="28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136</a:t>
            </a:r>
            <a:r>
              <a:rPr lang="zh-CN" altLang="en-US" sz="28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练习</a:t>
            </a:r>
            <a:r>
              <a:rPr lang="en-US" altLang="zh-CN" sz="24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B2</a:t>
            </a:r>
            <a:endParaRPr lang="zh-CN" altLang="zh-CN" sz="24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29887" y="4608830"/>
            <a:ext cx="85513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思考</a:t>
            </a:r>
            <a:r>
              <a:rPr lang="en-US" altLang="zh-CN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都是单位向量，那么   一定成立吗？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36042" y="5195869"/>
            <a:ext cx="10765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思考</a:t>
            </a:r>
            <a:r>
              <a:rPr lang="en-US" altLang="zh-CN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所有起点在原点的单位向量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它们终点的轨迹是什么图形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?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1946966" y="4634492"/>
          <a:ext cx="1113155" cy="452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4" name="Equation" r:id="rId1" imgW="532765" imgH="215900" progId="Equation.DSMT4">
                  <p:embed/>
                </p:oleObj>
              </mc:Choice>
              <mc:Fallback>
                <p:oleObj name="Equation" r:id="rId1" imgW="532765" imgH="2159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966" y="4634492"/>
                        <a:ext cx="1113155" cy="452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6103517" y="4675177"/>
          <a:ext cx="68738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5" name="Equation" r:id="rId3" imgW="381000" imgH="215900" progId="Equation.DSMT4">
                  <p:embed/>
                </p:oleObj>
              </mc:Choice>
              <mc:Fallback>
                <p:oleObj name="Equation" r:id="rId3" imgW="381000" imgH="2159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3517" y="4675177"/>
                        <a:ext cx="687387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8359140" y="3895090"/>
          <a:ext cx="36004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6" name="Equation" r:id="rId5" imgW="165100" imgH="215900" progId="Equation.DSMT4">
                  <p:embed/>
                </p:oleObj>
              </mc:Choice>
              <mc:Fallback>
                <p:oleObj name="Equation" r:id="rId5" imgW="165100" imgH="2159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9140" y="3895090"/>
                        <a:ext cx="36004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8807450" y="3876040"/>
          <a:ext cx="7969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7" name="Equation" r:id="rId7" imgW="393065" imgH="304800" progId="Equation.DSMT4">
                  <p:embed/>
                </p:oleObj>
              </mc:Choice>
              <mc:Fallback>
                <p:oleObj name="Equation" r:id="rId7" imgW="393065" imgH="304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07450" y="3876040"/>
                        <a:ext cx="7969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8747756" y="2343341"/>
          <a:ext cx="296862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8" name="Equation" r:id="rId9" imgW="165100" imgH="215900" progId="Equation.DSMT4">
                  <p:embed/>
                </p:oleObj>
              </mc:Choice>
              <mc:Fallback>
                <p:oleObj name="Equation" r:id="rId9" imgW="165100" imgH="2159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756" y="2343341"/>
                        <a:ext cx="296862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9097864" y="2296099"/>
          <a:ext cx="80137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9" name="Equation" r:id="rId11" imgW="444500" imgH="304800" progId="Equation.DSMT4">
                  <p:embed/>
                </p:oleObj>
              </mc:Choice>
              <mc:Fallback>
                <p:oleObj name="Equation" r:id="rId11" imgW="444500" imgH="304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7864" y="2296099"/>
                        <a:ext cx="80137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3" descr="D:\人教网\logo透明s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64"/>
          <p:cNvSpPr txBox="1">
            <a:spLocks noChangeArrowheads="1"/>
          </p:cNvSpPr>
          <p:nvPr/>
        </p:nvSpPr>
        <p:spPr bwMode="auto">
          <a:xfrm>
            <a:off x="929434" y="4860552"/>
            <a:ext cx="10572284" cy="116955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5482" y="1250227"/>
            <a:ext cx="10606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例</a:t>
            </a:r>
            <a:r>
              <a:rPr lang="en-US" altLang="zh-CN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： 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指出图中，哪些是单位向量？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05410" y="4559718"/>
            <a:ext cx="9663360" cy="647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下面请同学们独立完成课本</a:t>
            </a:r>
            <a:r>
              <a:rPr lang="en-US" altLang="zh-CN" sz="28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136</a:t>
            </a:r>
            <a:r>
              <a:rPr lang="zh-CN" altLang="en-US" sz="28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练习</a:t>
            </a:r>
            <a:r>
              <a:rPr lang="en-US" altLang="zh-CN" sz="24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B2</a:t>
            </a:r>
            <a:endParaRPr lang="zh-CN" altLang="zh-CN" sz="24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2"/>
          <p:cNvSpPr txBox="1"/>
          <p:nvPr/>
        </p:nvSpPr>
        <p:spPr>
          <a:xfrm>
            <a:off x="3337693" y="115383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/>
              <a:t>例题讲解，深化理解</a:t>
            </a:r>
            <a:endParaRPr lang="zh-CN" altLang="en-US" dirty="0"/>
          </a:p>
        </p:txBody>
      </p:sp>
      <p:grpSp>
        <p:nvGrpSpPr>
          <p:cNvPr id="60" name="组合 59"/>
          <p:cNvGrpSpPr/>
          <p:nvPr/>
        </p:nvGrpSpPr>
        <p:grpSpPr>
          <a:xfrm>
            <a:off x="923787" y="2357331"/>
            <a:ext cx="7582847" cy="2014667"/>
            <a:chOff x="1694968" y="4483585"/>
            <a:chExt cx="7582847" cy="2014667"/>
          </a:xfrm>
        </p:grpSpPr>
        <p:cxnSp>
          <p:nvCxnSpPr>
            <p:cNvPr id="61" name="直接连接符 60"/>
            <p:cNvCxnSpPr/>
            <p:nvPr/>
          </p:nvCxnSpPr>
          <p:spPr>
            <a:xfrm>
              <a:off x="1694968" y="4951144"/>
              <a:ext cx="7482486" cy="1114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 flipV="1">
              <a:off x="1713556" y="5274527"/>
              <a:ext cx="7475049" cy="743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V="1">
              <a:off x="1709842" y="5597912"/>
              <a:ext cx="7523368" cy="371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V="1">
              <a:off x="1717271" y="5932449"/>
              <a:ext cx="7560544" cy="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rot="5400000">
              <a:off x="1566748" y="5436220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 rot="5400000">
              <a:off x="1986777" y="5443656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rot="5400000">
              <a:off x="2395653" y="5462241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 rot="5400000">
              <a:off x="2793380" y="5458524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 rot="5400000">
              <a:off x="3168807" y="5454806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 rot="5400000">
              <a:off x="3566538" y="5473390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rot="5400000">
              <a:off x="4387998" y="5458525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rot="5400000">
              <a:off x="4785720" y="5454811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 rot="5400000">
              <a:off x="3967983" y="5473399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/>
            <p:nvPr/>
          </p:nvCxnSpPr>
          <p:spPr>
            <a:xfrm rot="5400000">
              <a:off x="1176519" y="5469685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 rot="5400000">
              <a:off x="5172295" y="5484548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/>
            <p:nvPr/>
          </p:nvCxnSpPr>
          <p:spPr>
            <a:xfrm rot="5400000">
              <a:off x="5547734" y="5491982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 rot="5400000">
              <a:off x="5912012" y="5488266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/>
            <p:nvPr/>
          </p:nvCxnSpPr>
          <p:spPr>
            <a:xfrm rot="5400000">
              <a:off x="6287445" y="5518004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箭头连接符 78"/>
            <p:cNvCxnSpPr/>
            <p:nvPr/>
          </p:nvCxnSpPr>
          <p:spPr>
            <a:xfrm flipH="1" flipV="1">
              <a:off x="2520468" y="4962219"/>
              <a:ext cx="2395" cy="347910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箭头连接符 79"/>
            <p:cNvCxnSpPr/>
            <p:nvPr/>
          </p:nvCxnSpPr>
          <p:spPr>
            <a:xfrm flipH="1">
              <a:off x="2952521" y="5905040"/>
              <a:ext cx="385590" cy="11017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 rot="5400000">
              <a:off x="6640563" y="5503139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/>
            <p:cNvCxnSpPr/>
            <p:nvPr/>
          </p:nvCxnSpPr>
          <p:spPr>
            <a:xfrm rot="5400000">
              <a:off x="7339362" y="5544029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/>
            <p:cNvCxnSpPr/>
            <p:nvPr/>
          </p:nvCxnSpPr>
          <p:spPr>
            <a:xfrm rot="5400000">
              <a:off x="6967665" y="5518013"/>
              <a:ext cx="190685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箭头连接符 83"/>
            <p:cNvCxnSpPr/>
            <p:nvPr/>
          </p:nvCxnSpPr>
          <p:spPr>
            <a:xfrm>
              <a:off x="4106739" y="4915183"/>
              <a:ext cx="2552" cy="37291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3011188" y="5586318"/>
              <a:ext cx="843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CN" alt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95" name="直接箭头连接符 94"/>
          <p:cNvCxnSpPr/>
          <p:nvPr/>
        </p:nvCxnSpPr>
        <p:spPr>
          <a:xfrm>
            <a:off x="3774397" y="2765058"/>
            <a:ext cx="423030" cy="3747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4" name="直接箭头连接符 123"/>
          <p:cNvCxnSpPr/>
          <p:nvPr/>
        </p:nvCxnSpPr>
        <p:spPr>
          <a:xfrm>
            <a:off x="5016137" y="3148149"/>
            <a:ext cx="391099" cy="8812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6" name="直接箭头连接符 125"/>
          <p:cNvCxnSpPr/>
          <p:nvPr/>
        </p:nvCxnSpPr>
        <p:spPr>
          <a:xfrm>
            <a:off x="5731728" y="3807988"/>
            <a:ext cx="724156" cy="14865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2981049" y="2812174"/>
            <a:ext cx="56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930335" y="2637741"/>
            <a:ext cx="56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068378" y="2710766"/>
            <a:ext cx="56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90349" y="3418102"/>
            <a:ext cx="56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CN" alt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453472" y="2714247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i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endParaRPr lang="zh-CN" altLang="en-US" sz="1600" i="1" dirty="0"/>
          </a:p>
        </p:txBody>
      </p:sp>
      <p:sp>
        <p:nvSpPr>
          <p:cNvPr id="41" name="矩形 40"/>
          <p:cNvSpPr/>
          <p:nvPr/>
        </p:nvSpPr>
        <p:spPr>
          <a:xfrm>
            <a:off x="1407089" y="3065431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i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endParaRPr lang="zh-CN" altLang="en-US" sz="1600" i="1" dirty="0"/>
          </a:p>
        </p:txBody>
      </p:sp>
      <p:pic>
        <p:nvPicPr>
          <p:cNvPr id="6" name="Picture 3" descr="D:\人教网\logo透明s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构建数学，概念形成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67796" y="1094662"/>
            <a:ext cx="11942957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二</a:t>
            </a:r>
            <a:r>
              <a:rPr lang="en-US" altLang="zh-CN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向量的相等与平行</a:t>
            </a:r>
            <a:endParaRPr lang="en-US" altLang="zh-CN" sz="2800" b="1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58363" y="1854170"/>
            <a:ext cx="2879747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情境与问题：</a:t>
            </a:r>
            <a:endParaRPr lang="en-US" altLang="zh-CN" sz="2800" b="1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46098"/>
          <p:cNvSpPr txBox="1">
            <a:spLocks noChangeArrowheads="1"/>
          </p:cNvSpPr>
          <p:nvPr/>
        </p:nvSpPr>
        <p:spPr bwMode="auto">
          <a:xfrm>
            <a:off x="603531" y="2818466"/>
            <a:ext cx="10238700" cy="13849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上体育课时，当某一排同学整理好队形，并执行完老师的口令</a:t>
            </a: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“向前三步走，向右看齐”之后，同学们位移的方向是否相同？</a:t>
            </a: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位移的大小是否相等？能否认为同学们的位移是相同的？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文本框 46098"/>
          <p:cNvSpPr txBox="1">
            <a:spLocks noChangeArrowheads="1"/>
          </p:cNvSpPr>
          <p:nvPr/>
        </p:nvSpPr>
        <p:spPr bwMode="auto">
          <a:xfrm>
            <a:off x="667796" y="4447126"/>
            <a:ext cx="1059777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可以认为，情境中同学们位移的方向和大小都相等，即位移相同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6" name="Picture 3" descr="D:\人教网\logo透明s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构建数学，概念形成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785831" y="1075148"/>
            <a:ext cx="11942957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二</a:t>
            </a:r>
            <a:r>
              <a:rPr lang="en-US" altLang="zh-CN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向量的相等与平行</a:t>
            </a:r>
            <a:endParaRPr lang="en-US" altLang="zh-CN" sz="2800" b="1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41986"/>
          <p:cNvSpPr txBox="1">
            <a:spLocks noChangeArrowheads="1"/>
          </p:cNvSpPr>
          <p:nvPr/>
        </p:nvSpPr>
        <p:spPr bwMode="auto">
          <a:xfrm>
            <a:off x="666562" y="2210854"/>
            <a:ext cx="1113995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相等向量：大小相等、方向相同的向量称为相等向量 。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2" name="内容占位符 41989"/>
          <p:cNvGraphicFramePr/>
          <p:nvPr/>
        </p:nvGraphicFramePr>
        <p:xfrm>
          <a:off x="2520950" y="2886075"/>
          <a:ext cx="21018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1" imgW="20421600" imgH="5791200" progId="Equation.DSMT4">
                  <p:embed/>
                </p:oleObj>
              </mc:Choice>
              <mc:Fallback>
                <p:oleObj name="Equation" r:id="rId1" imgW="20421600" imgH="5791200" progId="Equation.DSMT4">
                  <p:embed/>
                  <p:pic>
                    <p:nvPicPr>
                      <p:cNvPr id="0" name="内容占位符 41989"/>
                      <p:cNvPicPr>
                        <a:picLocks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950" y="2886075"/>
                        <a:ext cx="210185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框 40964"/>
          <p:cNvSpPr txBox="1">
            <a:spLocks noChangeArrowheads="1"/>
          </p:cNvSpPr>
          <p:nvPr/>
        </p:nvSpPr>
        <p:spPr bwMode="auto">
          <a:xfrm>
            <a:off x="785831" y="4123927"/>
            <a:ext cx="9382697" cy="95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注：任意两个相等的非零向量，都可用同一条有向线段来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表示，并且与有向线段的起点无关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91414" y="5236348"/>
            <a:ext cx="4862784" cy="6376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完成课本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6-1-4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尝试与发现</a:t>
            </a: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6" name="Picture 3" descr="D:\人教网\logo透明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25B7C0"/>
      </a:accent1>
      <a:accent2>
        <a:srgbClr val="F6A500"/>
      </a:accent2>
      <a:accent3>
        <a:srgbClr val="585858"/>
      </a:accent3>
      <a:accent4>
        <a:srgbClr val="FD7104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29000">
              <a:srgbClr val="FFFFFF"/>
            </a:gs>
            <a:gs pos="98000">
              <a:srgbClr val="FFFFFF">
                <a:lumMod val="75000"/>
              </a:srgb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>
          <a:softEdge rad="0"/>
        </a:effectLst>
      </a:spPr>
      <a:bodyPr anchor="ctr"/>
      <a:lstStyle>
        <a:defPPr marL="0" marR="0" indent="0" algn="ctr" defTabSz="91440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1800" b="0" i="0" u="none" strike="noStrike" kern="0" cap="none" spc="0" normalizeH="0" baseline="0" noProof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1602</Words>
  <Application>WPS 演示</Application>
  <PresentationFormat>宽屏</PresentationFormat>
  <Paragraphs>270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43</vt:i4>
      </vt:variant>
      <vt:variant>
        <vt:lpstr>幻灯片标题</vt:lpstr>
      </vt:variant>
      <vt:variant>
        <vt:i4>17</vt:i4>
      </vt:variant>
    </vt:vector>
  </HeadingPairs>
  <TitlesOfParts>
    <vt:vector size="73" baseType="lpstr">
      <vt:lpstr>Arial</vt:lpstr>
      <vt:lpstr>宋体</vt:lpstr>
      <vt:lpstr>Wingdings</vt:lpstr>
      <vt:lpstr>微软雅黑</vt:lpstr>
      <vt:lpstr>Arial Black</vt:lpstr>
      <vt:lpstr>Arial</vt:lpstr>
      <vt:lpstr>黑体</vt:lpstr>
      <vt:lpstr>楷体</vt:lpstr>
      <vt:lpstr>Times New Roman</vt:lpstr>
      <vt:lpstr>华文新魏</vt:lpstr>
      <vt:lpstr>Calibri</vt:lpstr>
      <vt:lpstr>Arial Unicode MS</vt:lpstr>
      <vt:lpstr>Office 主题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MOMODASUCAI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MOMODA</dc:creator>
  <cp:lastModifiedBy>lli</cp:lastModifiedBy>
  <cp:revision>363</cp:revision>
  <dcterms:created xsi:type="dcterms:W3CDTF">2014-11-06T06:08:00Z</dcterms:created>
  <dcterms:modified xsi:type="dcterms:W3CDTF">2020-04-17T13:01:59Z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