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1" r:id="rId2"/>
    <p:sldId id="290" r:id="rId3"/>
    <p:sldId id="295" r:id="rId4"/>
    <p:sldId id="292" r:id="rId5"/>
    <p:sldId id="296" r:id="rId6"/>
    <p:sldId id="297" r:id="rId7"/>
    <p:sldId id="298" r:id="rId8"/>
    <p:sldId id="293" r:id="rId9"/>
    <p:sldId id="299" r:id="rId10"/>
    <p:sldId id="294" r:id="rId11"/>
    <p:sldId id="302" r:id="rId12"/>
    <p:sldId id="303" r:id="rId13"/>
    <p:sldId id="300" r:id="rId14"/>
    <p:sldId id="301" r:id="rId15"/>
    <p:sldId id="279" r:id="rId16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/>
    <p:restoredTop sz="94630"/>
  </p:normalViewPr>
  <p:slideViewPr>
    <p:cSldViewPr snapToGrid="0" showGuides="1">
      <p:cViewPr varScale="1">
        <p:scale>
          <a:sx n="84" d="100"/>
          <a:sy n="84" d="100"/>
        </p:scale>
        <p:origin x="-3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832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26714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  <a:pPr lvl="0" algn="r" eaLnBrk="1" hangingPunct="1"/>
              <a:t>15</a:t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535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31266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6000" b="1" dirty="0" smtClean="0">
                <a:solidFill>
                  <a:schemeClr val="bg1"/>
                </a:solidFill>
              </a:rPr>
              <a:t>数据的收集</a:t>
            </a: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</a:t>
            </a:r>
            <a:r>
              <a:rPr lang="zh-CN" altLang="en-US" sz="2400" b="1" dirty="0" smtClean="0">
                <a:sym typeface="+mn-ea"/>
              </a:rPr>
              <a:t>： 孙   芳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中国人民大学附属中学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</a:t>
            </a:r>
            <a:r>
              <a:rPr lang="zh-CN" sz="2400" b="1" dirty="0" smtClean="0">
                <a:sym typeface="+mn-ea"/>
              </a:rPr>
              <a:t>：</a:t>
            </a:r>
            <a:r>
              <a:rPr lang="en-US" altLang="zh-CN" sz="2400" b="1" dirty="0" smtClean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版必修第二册  第五章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820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855785" y="1603883"/>
            <a:ext cx="1024119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（课本第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页练习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题）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利用正文中的随机数表，从第二行第三组第一个数开始，每次从左往右读三个数字，从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001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002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…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中抽取一个容量为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的样本．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73698" y="1594201"/>
            <a:ext cx="1149252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（课本第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页练习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题）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某电视台在互联网上征集电视节目的现场参与观众，报名的共有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12000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人，分别来自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个地区，其中甲地区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2400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人，乙地区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4605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人，丙地区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3795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人，丁地区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1200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人，主办方计划从中抽取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人参加现场节目，请设计一套抽样方案．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课堂练习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146755" y="1203414"/>
            <a:ext cx="11830755" cy="2677656"/>
            <a:chOff x="146755" y="2411337"/>
            <a:chExt cx="11830755" cy="2677656"/>
          </a:xfrm>
        </p:grpSpPr>
        <p:grpSp>
          <p:nvGrpSpPr>
            <p:cNvPr id="18" name="组合 17"/>
            <p:cNvGrpSpPr/>
            <p:nvPr/>
          </p:nvGrpSpPr>
          <p:grpSpPr>
            <a:xfrm>
              <a:off x="2810934" y="3268134"/>
              <a:ext cx="7846063" cy="1089377"/>
              <a:chOff x="2810934" y="3268134"/>
              <a:chExt cx="7846063" cy="1089377"/>
            </a:xfrm>
          </p:grpSpPr>
          <p:graphicFrame>
            <p:nvGraphicFramePr>
              <p:cNvPr id="25609" name="Object 9"/>
              <p:cNvGraphicFramePr>
                <a:graphicFrameLocks noChangeAspect="1"/>
              </p:cNvGraphicFramePr>
              <p:nvPr/>
            </p:nvGraphicFramePr>
            <p:xfrm>
              <a:off x="10385779" y="3268134"/>
              <a:ext cx="271218" cy="412044"/>
            </p:xfrm>
            <a:graphic>
              <a:graphicData uri="http://schemas.openxmlformats.org/presentationml/2006/ole">
                <p:oleObj spid="_x0000_s25609" name="Equation" r:id="rId4" imgW="114102" imgH="126780" progId="Equation.DSMT4">
                  <p:embed/>
                </p:oleObj>
              </a:graphicData>
            </a:graphic>
          </p:graphicFrame>
          <p:graphicFrame>
            <p:nvGraphicFramePr>
              <p:cNvPr id="25608" name="Object 8"/>
              <p:cNvGraphicFramePr>
                <a:graphicFrameLocks noChangeAspect="1"/>
              </p:cNvGraphicFramePr>
              <p:nvPr/>
            </p:nvGraphicFramePr>
            <p:xfrm>
              <a:off x="2810934" y="3875618"/>
              <a:ext cx="454698" cy="481893"/>
            </p:xfrm>
            <a:graphic>
              <a:graphicData uri="http://schemas.openxmlformats.org/presentationml/2006/ole">
                <p:oleObj spid="_x0000_s25608" name="Equation" r:id="rId5" imgW="114151" imgH="164885" progId="Equation.DSMT4">
                  <p:embed/>
                </p:oleObj>
              </a:graphicData>
            </a:graphic>
          </p:graphicFrame>
        </p:grp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146755" y="2411337"/>
              <a:ext cx="11830755" cy="2677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6670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3.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（课本第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88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页习题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－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1B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第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题）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lvl="0" indent="266700">
                <a:lnSpc>
                  <a:spcPct val="150000"/>
                </a:lnSpc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    某单位共有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500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名职工，其中不到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35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岁的有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125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人，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35-49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岁的     有</a:t>
              </a:r>
              <a:r>
                <a:rPr lang="zh-CN" altLang="zh-CN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人，</a:t>
              </a:r>
              <a:r>
                <a:rPr lang="en-US" altLang="zh-CN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50</a:t>
              </a:r>
              <a:r>
                <a:rPr lang="zh-CN" altLang="en-US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岁及以上的有     </a:t>
              </a:r>
              <a:r>
                <a:rPr lang="zh-CN" altLang="zh-CN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人，现用分层抽样的方法，从中抽出</a:t>
              </a:r>
              <a:r>
                <a:rPr lang="en-US" altLang="zh-CN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100</a:t>
              </a:r>
              <a:r>
                <a:rPr lang="zh-CN" altLang="en-US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名职工了解他们的健康情况：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38667" y="3777863"/>
            <a:ext cx="11616266" cy="2677656"/>
            <a:chOff x="338667" y="3777863"/>
            <a:chExt cx="11616266" cy="2677656"/>
          </a:xfrm>
        </p:grpSpPr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338667" y="3777863"/>
              <a:ext cx="11616266" cy="2677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6670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（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）求不到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35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岁的职工要抽取的人数；</a:t>
              </a: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indent="266700">
                <a:lnSpc>
                  <a:spcPct val="150000"/>
                </a:lnSpc>
              </a:pP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（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2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）如果已知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35-49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岁的职工抽取了</a:t>
              </a:r>
              <a:r>
                <a:rPr kumimoji="0" lang="en-US" altLang="zh-CN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56</a:t>
              </a:r>
              <a:r>
                <a:rPr kumimoji="0" lang="zh-CN" altLang="en-US" sz="28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人，求     </a:t>
              </a:r>
              <a:r>
                <a:rPr lang="zh-CN" altLang="zh-CN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的值，并求</a:t>
              </a:r>
              <a:r>
                <a:rPr lang="en-US" altLang="zh-CN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50</a:t>
              </a:r>
              <a:r>
                <a:rPr lang="zh-CN" altLang="en-US" sz="2800" dirty="0" smtClean="0">
                  <a:solidFill>
                    <a:srgbClr val="333333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岁及以上的职工要抽取的人数．</a:t>
              </a:r>
              <a:endParaRPr lang="zh-CN" altLang="en-US" sz="28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0" marR="0" lvl="0" indent="26670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aphicFrame>
          <p:nvGraphicFramePr>
            <p:cNvPr id="25613" name="Object 13"/>
            <p:cNvGraphicFramePr>
              <a:graphicFrameLocks noChangeAspect="1"/>
            </p:cNvGraphicFramePr>
            <p:nvPr/>
          </p:nvGraphicFramePr>
          <p:xfrm>
            <a:off x="7789331" y="4634089"/>
            <a:ext cx="314653" cy="412044"/>
          </p:xfrm>
          <a:graphic>
            <a:graphicData uri="http://schemas.openxmlformats.org/presentationml/2006/ole">
              <p:oleObj spid="_x0000_s25613" name="Equation" r:id="rId6" imgW="114102" imgH="12678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课堂小结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838221" y="1997047"/>
            <a:ext cx="3685624" cy="194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获得数据的途径；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zh-CN" sz="2800" dirty="0" smtClean="0">
              <a:solidFill>
                <a:srgbClr val="333333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收集数据的方法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布置作业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72533" y="1678119"/>
            <a:ext cx="1134533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阅读课本第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页拓展阅读“我国古代统计工作简介”；阅读课本第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4—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用信息技术进行抽样，并完成课本第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页练习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题；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课本第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60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页练习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题，第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页习题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1A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题； 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3.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学有余力的同学可以选择自己感兴趣的问题，尝试数据的收集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26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53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61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阅读提炼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1625599" y="1615702"/>
            <a:ext cx="8128000" cy="194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请阅读教材</a:t>
            </a:r>
            <a:r>
              <a:rPr lang="en-US" altLang="zh-CN" sz="28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55-56</a:t>
            </a:r>
            <a:r>
              <a:rPr lang="zh-CN" altLang="zh-CN" sz="28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页内容</a:t>
            </a:r>
            <a:endParaRPr lang="en-US" altLang="zh-CN" sz="2800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800" dirty="0" smtClean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思考</a:t>
            </a:r>
            <a:r>
              <a:rPr lang="zh-CN" altLang="zh-CN" sz="2800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：这一部分主要说明了哪些问题？</a:t>
            </a:r>
            <a:endParaRPr lang="zh-CN" altLang="en-US" sz="28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阅读提炼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17600" y="1682900"/>
            <a:ext cx="9080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问题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什么是数据？你能举例说明生活中的数据吗？ 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17596" y="3060146"/>
            <a:ext cx="93697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问题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：我们有哪些获得这些数据的基本途径？ 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91843" y="4354459"/>
            <a:ext cx="9437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问题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：研究问题时一定要获得全部数据吗？怎样解决？ 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抽样方法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1"/>
          <p:cNvSpPr>
            <a:spLocks noChangeArrowheads="1"/>
          </p:cNvSpPr>
          <p:nvPr/>
        </p:nvSpPr>
        <p:spPr bwMode="auto">
          <a:xfrm>
            <a:off x="548379" y="1489438"/>
            <a:ext cx="1109052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问题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：对于下面两个问题，请你设计合理的抽样方法．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①从班级的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个学生中，想抽取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人作为班级代表．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②某高中高一新生共有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900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人，其中男生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500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人，女生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人．学校现在想了解高一新生对文史类课程的看法，以便开设有关选修课程，准备从高一新生中抽取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人进行访谈．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抽样方法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219201" y="981076"/>
            <a:ext cx="889217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思考：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）什么是简单随机抽样？怎样进行简单随机抽样？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219203" y="2399229"/>
            <a:ext cx="9719733" cy="13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）问题①，为什么可以采用简单随机抽样？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dirty="0" smtClean="0">
                <a:solidFill>
                  <a:srgbClr val="333333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 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简单随机抽样何时适用？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238301" y="3603574"/>
            <a:ext cx="893298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）从抽样方法的选择上，两个问题有差异吗？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     （问题②采用简单随机抽样，会有缺点吗？）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253077" y="5058277"/>
            <a:ext cx="88953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）按照比例分层的抽样方式，适合什么样的背景？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抽样方法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1478845" y="2095146"/>
          <a:ext cx="9076265" cy="1920240"/>
        </p:xfrm>
        <a:graphic>
          <a:graphicData uri="http://schemas.openxmlformats.org/drawingml/2006/table">
            <a:tbl>
              <a:tblPr/>
              <a:tblGrid>
                <a:gridCol w="2474219"/>
                <a:gridCol w="3301023"/>
                <a:gridCol w="3301023"/>
              </a:tblGrid>
              <a:tr h="0"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333333"/>
                          </a:solidFill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抽样</a:t>
                      </a:r>
                      <a:endParaRPr lang="zh-CN" sz="2800" kern="100"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333333"/>
                          </a:solidFill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总体特征</a:t>
                      </a:r>
                      <a:endParaRPr lang="zh-CN" sz="2800" kern="100"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333333"/>
                          </a:solidFill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抽样方法</a:t>
                      </a:r>
                      <a:endParaRPr lang="zh-CN" sz="2800" kern="100"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333333"/>
                          </a:solidFill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简单随机抽样</a:t>
                      </a:r>
                      <a:endParaRPr lang="zh-CN" sz="2800" kern="100"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333333"/>
                        </a:solidFill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333333"/>
                        </a:solidFill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solidFill>
                            <a:srgbClr val="333333"/>
                          </a:solidFill>
                          <a:latin typeface="Times New Roman" pitchFamily="18" charset="0"/>
                          <a:ea typeface="楷体" pitchFamily="49" charset="-122"/>
                          <a:cs typeface="Times New Roman" pitchFamily="18" charset="0"/>
                        </a:rPr>
                        <a:t>分层随机抽样</a:t>
                      </a:r>
                      <a:endParaRPr lang="zh-CN" sz="2800" kern="100"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800" kern="100">
                        <a:solidFill>
                          <a:srgbClr val="333333"/>
                        </a:solidFill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800" kern="100" dirty="0">
                        <a:solidFill>
                          <a:srgbClr val="333333"/>
                        </a:solidFill>
                        <a:latin typeface="Times New Roman" pitchFamily="18" charset="0"/>
                        <a:ea typeface="楷体" pitchFamily="49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巩固应用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12800" y="1741344"/>
            <a:ext cx="1043093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1.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举出适合简单随机抽样的实例，举出适合分层随机抽样的实例，并阐述适用的理由．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巩固应用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609599" y="1570020"/>
            <a:ext cx="1092764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2.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某科研院所共有科研人员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人，其中具有高级职称的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160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人，具有中级职称的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320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人，具有初级职称的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240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人，无职称的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人，欲了解该科研院所科研人员的创新能力，决定抽取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100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名科研人员进行调查，应怎样进行抽样？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 smtClean="0">
                <a:solidFill>
                  <a:schemeClr val="bg1"/>
                </a:solidFill>
              </a:rPr>
              <a:t>巩固应用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22489" y="1658381"/>
            <a:ext cx="10508005" cy="194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思考：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①在例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中，何为个体、样本、样本容量？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②你能否设计一个新的调查问题，使它可以采用简单随机抽样？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737</Words>
  <Application>Microsoft Office PowerPoint</Application>
  <PresentationFormat>自定义</PresentationFormat>
  <Paragraphs>72</Paragraphs>
  <Slides>15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Company>MOMODASUCAI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air</cp:lastModifiedBy>
  <cp:revision>215</cp:revision>
  <dcterms:created xsi:type="dcterms:W3CDTF">2014-11-06T06:08:00Z</dcterms:created>
  <dcterms:modified xsi:type="dcterms:W3CDTF">2019-11-16T04:32:37Z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