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1" r:id="rId2"/>
    <p:sldId id="290" r:id="rId3"/>
    <p:sldId id="295" r:id="rId4"/>
    <p:sldId id="304" r:id="rId5"/>
    <p:sldId id="292" r:id="rId6"/>
    <p:sldId id="296" r:id="rId7"/>
    <p:sldId id="297" r:id="rId8"/>
    <p:sldId id="298" r:id="rId9"/>
    <p:sldId id="293" r:id="rId10"/>
    <p:sldId id="299" r:id="rId11"/>
    <p:sldId id="294" r:id="rId12"/>
    <p:sldId id="302" r:id="rId13"/>
    <p:sldId id="300" r:id="rId14"/>
    <p:sldId id="301" r:id="rId15"/>
    <p:sldId id="279" r:id="rId16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644A"/>
    <a:srgbClr val="897A5D"/>
    <a:srgbClr val="25B7C0"/>
    <a:srgbClr val="FDFDFD"/>
    <a:srgbClr val="595859"/>
    <a:srgbClr val="595959"/>
    <a:srgbClr val="F6A500"/>
    <a:srgbClr val="FD710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/>
    <p:restoredTop sz="94630"/>
  </p:normalViewPr>
  <p:slideViewPr>
    <p:cSldViewPr snapToGrid="0" showGuides="1">
      <p:cViewPr varScale="1">
        <p:scale>
          <a:sx n="84" d="100"/>
          <a:sy n="84" d="100"/>
        </p:scale>
        <p:origin x="-330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06A740-BBB9-4963-8797-18622D141CA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8321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1410881-65A3-43F7-9548-CFED2647BFB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26714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  <a:pPr lvl="0" algn="r" eaLnBrk="1" hangingPunct="1"/>
              <a:t>15</a:t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535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幻灯片封面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9000">
                <a:srgbClr val="FFFFFF"/>
              </a:gs>
              <a:gs pos="98000">
                <a:srgbClr val="FFFFFF">
                  <a:lumMod val="75000"/>
                </a:srgbClr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1603648"/>
            <a:ext cx="12192000" cy="80297"/>
          </a:xfrm>
          <a:prstGeom prst="rect">
            <a:avLst/>
          </a:prstGeom>
          <a:solidFill>
            <a:srgbClr val="72644A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4408085"/>
            <a:ext cx="12192000" cy="80297"/>
          </a:xfrm>
          <a:prstGeom prst="rect">
            <a:avLst/>
          </a:prstGeom>
          <a:solidFill>
            <a:srgbClr val="72644A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7265"/>
            <a:ext cx="12192000" cy="2857500"/>
          </a:xfrm>
          <a:prstGeom prst="rect">
            <a:avLst/>
          </a:prstGeom>
        </p:spPr>
      </p:pic>
      <p:pic>
        <p:nvPicPr>
          <p:cNvPr id="8" name="Picture 3" descr="D:\人教网\logo透明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内容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人教网\logo透明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7859"/>
            <a:ext cx="12192000" cy="1552575"/>
          </a:xfrm>
          <a:prstGeom prst="rect">
            <a:avLst/>
          </a:prstGeom>
        </p:spPr>
      </p:pic>
      <p:sp>
        <p:nvSpPr>
          <p:cNvPr id="6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106" name="组合 79"/>
          <p:cNvGrpSpPr/>
          <p:nvPr userDrawn="1"/>
        </p:nvGrpSpPr>
        <p:grpSpPr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9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1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4110" name="组合 79"/>
          <p:cNvGrpSpPr/>
          <p:nvPr userDrawn="1"/>
        </p:nvGrpSpPr>
        <p:grpSpPr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13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5" name="椭圆 80"/>
          <p:cNvSpPr/>
          <p:nvPr/>
        </p:nvSpPr>
        <p:spPr bwMode="auto">
          <a:xfrm>
            <a:off x="3950515" y="893734"/>
            <a:ext cx="1575476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  <a:endParaRPr kumimoji="0" lang="zh-CN" altLang="en-US" sz="9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4114" name="组合 79"/>
          <p:cNvGrpSpPr/>
          <p:nvPr userDrawn="1"/>
        </p:nvGrpSpPr>
        <p:grpSpPr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17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看</a:t>
            </a:r>
            <a:endParaRPr kumimoji="0" lang="zh-CN" altLang="en-US" sz="9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4118" name="组合 79"/>
          <p:cNvGrpSpPr/>
          <p:nvPr userDrawn="1"/>
        </p:nvGrpSpPr>
        <p:grpSpPr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21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" name="椭圆 80"/>
          <p:cNvSpPr/>
          <p:nvPr/>
        </p:nvSpPr>
        <p:spPr bwMode="auto">
          <a:xfrm>
            <a:off x="5301429" y="2217371"/>
            <a:ext cx="1387841" cy="139065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</a:t>
            </a:r>
            <a:endParaRPr kumimoji="0" lang="zh-CN" altLang="en-US" sz="8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24" name="Picture 3" descr="D:\人教网\logo透明s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05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3.pn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2"/>
          <p:cNvSpPr txBox="1"/>
          <p:nvPr/>
        </p:nvSpPr>
        <p:spPr>
          <a:xfrm>
            <a:off x="0" y="2298700"/>
            <a:ext cx="12192000" cy="13126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《</a:t>
            </a:r>
            <a:r>
              <a:rPr lang="zh-CN" altLang="en-US" sz="6000" b="1" dirty="0" smtClean="0">
                <a:solidFill>
                  <a:schemeClr val="bg1"/>
                </a:solidFill>
              </a:rPr>
              <a:t>数据的数字特征</a:t>
            </a:r>
            <a:r>
              <a:rPr lang="en-US" altLang="zh-CN" sz="6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》</a:t>
            </a:r>
            <a:r>
              <a:rPr lang="zh-CN" altLang="en-US" sz="6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（一）</a:t>
            </a:r>
            <a:endParaRPr lang="zh-CN" altLang="zh-CN" sz="6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72" name="TextBox 13"/>
          <p:cNvSpPr txBox="1"/>
          <p:nvPr/>
        </p:nvSpPr>
        <p:spPr>
          <a:xfrm>
            <a:off x="3044841" y="4879157"/>
            <a:ext cx="7540333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ym typeface="+mn-ea"/>
              </a:rPr>
              <a:t>主 讲   人</a:t>
            </a:r>
            <a:r>
              <a:rPr lang="zh-CN" altLang="en-US" sz="2400" b="1" dirty="0" smtClean="0">
                <a:sym typeface="+mn-ea"/>
              </a:rPr>
              <a:t>： 孙   芳</a:t>
            </a:r>
            <a:r>
              <a:rPr lang="zh-CN" altLang="en-US" sz="2400" b="1" dirty="0">
                <a:sym typeface="+mn-ea"/>
              </a:rPr>
              <a:t>　</a:t>
            </a:r>
            <a:r>
              <a:rPr lang="zh-CN" altLang="en-US" sz="2400" b="1" dirty="0" smtClean="0">
                <a:sym typeface="+mn-ea"/>
              </a:rPr>
              <a:t>中国人民大学附属中学</a:t>
            </a:r>
            <a:endParaRPr lang="zh-CN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50000"/>
              </a:lnSpc>
            </a:pPr>
            <a:r>
              <a:rPr lang="zh-CN" sz="2400" b="1" dirty="0">
                <a:sym typeface="+mn-ea"/>
              </a:rPr>
              <a:t>审核指导：</a:t>
            </a:r>
            <a:r>
              <a:rPr lang="en-US" altLang="zh-CN" sz="2400" b="1" dirty="0">
                <a:sym typeface="+mn-ea"/>
              </a:rPr>
              <a:t> </a:t>
            </a:r>
            <a:r>
              <a:rPr lang="zh-CN" altLang="en-US" sz="2400" b="1" dirty="0" smtClean="0">
                <a:sym typeface="+mn-ea"/>
              </a:rPr>
              <a:t>张   鹤    北京市</a:t>
            </a:r>
            <a:r>
              <a:rPr lang="zh-CN" altLang="en-US" sz="2400" b="1" dirty="0">
                <a:sym typeface="+mn-ea"/>
              </a:rPr>
              <a:t>海淀</a:t>
            </a:r>
            <a:r>
              <a:rPr lang="zh-CN" altLang="en-US" sz="2400" b="1" dirty="0" smtClean="0">
                <a:sym typeface="+mn-ea"/>
              </a:rPr>
              <a:t>区教师进修学校</a:t>
            </a:r>
            <a:endParaRPr lang="en-US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278034" y="548551"/>
            <a:ext cx="76322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人教版高中数学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B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版必修第二册  第</a:t>
            </a:r>
            <a:r>
              <a:rPr lang="zh-CN" altLang="en-US" sz="2800" dirty="0" smtClean="0"/>
              <a:t>五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章</a:t>
            </a:r>
            <a:endParaRPr kumimoji="0" lang="zh-CN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Picture 3" descr="D:\人教网\logo透明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8206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情境与问题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869246" y="1603321"/>
            <a:ext cx="10487378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观察如下数据：</a:t>
            </a:r>
            <a:endParaRPr kumimoji="0" 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69   84   69   80   75   70   75   71   87   70   80   84   73   81   81   73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66   78   68   79   73   75   76   76   70   74   71   86   63   88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76   86   74   82   77   68   62   82   72   82   76   81   84   79   67   78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70   72   81   89   81   77   72   77   67   67   72   79   81   75   75   84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情境与问题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704622" y="1662629"/>
            <a:ext cx="7428089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8288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问题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：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看到数据的第一感觉是什么？ 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828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828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问题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：你能够从中得到哪些信息？ 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情境与问题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869246" y="1144688"/>
            <a:ext cx="1048737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800" dirty="0" smtClean="0">
                <a:solidFill>
                  <a:srgbClr val="333333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                           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高一（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）班期中考试语文成绩</a:t>
            </a:r>
            <a:endParaRPr kumimoji="0" 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69   84   69   80   75   70   75   71   87   70   80   84   73   81   81   73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66   78   68   79   73   75   76   76   70   74   71   86   63   88</a:t>
            </a: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                            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高一（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）班期中考试语文成绩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76   86   74   82   77   68   62   82   72   82   76   81   84   79   67   78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70   72   81   89   81   77   72   77   67   67   72   79   81   75   75   84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846673" y="5419523"/>
            <a:ext cx="1041855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82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问题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：为了对比两个班的成绩，你能够从哪些角度分析数据？ 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认识数字特征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1546577" y="1541989"/>
          <a:ext cx="9008533" cy="4245328"/>
        </p:xfrm>
        <a:graphic>
          <a:graphicData uri="http://schemas.openxmlformats.org/drawingml/2006/table">
            <a:tbl>
              <a:tblPr/>
              <a:tblGrid>
                <a:gridCol w="2159182"/>
                <a:gridCol w="1938684"/>
                <a:gridCol w="1693333"/>
                <a:gridCol w="1715911"/>
                <a:gridCol w="1501423"/>
              </a:tblGrid>
              <a:tr h="1044928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数字特征</a:t>
                      </a:r>
                      <a:endParaRPr lang="zh-CN" sz="2800" kern="100" dirty="0"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>
                          <a:solidFill>
                            <a:srgbClr val="333333"/>
                          </a:solidFill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计算方法</a:t>
                      </a:r>
                      <a:endParaRPr lang="zh-CN" sz="2800" kern="100"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意义</a:t>
                      </a:r>
                      <a:endParaRPr lang="zh-CN" sz="2800" kern="100" dirty="0"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>
                          <a:solidFill>
                            <a:srgbClr val="333333"/>
                          </a:solidFill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举例</a:t>
                      </a:r>
                      <a:endParaRPr lang="zh-CN" sz="2800" kern="100"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>
                          <a:solidFill>
                            <a:srgbClr val="333333"/>
                          </a:solidFill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优劣</a:t>
                      </a:r>
                      <a:endParaRPr lang="zh-CN" sz="2800" kern="100"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64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>
                          <a:solidFill>
                            <a:srgbClr val="333333"/>
                          </a:solidFill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最值</a:t>
                      </a:r>
                      <a:endParaRPr lang="zh-CN" sz="2800" kern="100"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64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>
                          <a:solidFill>
                            <a:srgbClr val="333333"/>
                          </a:solidFill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平均数</a:t>
                      </a:r>
                      <a:endParaRPr lang="zh-CN" sz="2800" kern="100"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 dirty="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64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800" kern="100">
                          <a:solidFill>
                            <a:srgbClr val="333333"/>
                          </a:solidFill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中位数</a:t>
                      </a:r>
                      <a:endParaRPr lang="zh-CN" sz="2800" kern="100"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 dirty="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64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800" kern="100" dirty="0" smtClean="0"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百分位数</a:t>
                      </a:r>
                      <a:endParaRPr lang="zh-CN" sz="2800" kern="100" dirty="0"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 dirty="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464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800" kern="100" dirty="0" smtClean="0"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众数</a:t>
                      </a:r>
                      <a:endParaRPr lang="zh-CN" sz="2800" kern="100" dirty="0"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kern="100" dirty="0">
                        <a:solidFill>
                          <a:srgbClr val="333333"/>
                        </a:solidFill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认识数字特征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733776" y="1089723"/>
            <a:ext cx="4762842" cy="130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思考：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①</a:t>
            </a:r>
            <a:r>
              <a:rPr kumimoji="0" 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求和符号的使用与性质；</a:t>
            </a:r>
            <a:endParaRPr kumimoji="0" 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722484" y="2328664"/>
            <a:ext cx="1093893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②</a:t>
            </a:r>
            <a:r>
              <a:rPr kumimoji="0" 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在歌唱比赛中，为什么要去掉最高分和最低分再计算平均值呢？</a:t>
            </a:r>
            <a:endParaRPr kumimoji="0" 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③如果想计算前面情境中高一（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）班的语文成绩平均分，你有什么快速计算的方法吗？为什么可以利用基准数？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48264" y="4268589"/>
            <a:ext cx="107357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 </a:t>
            </a:r>
            <a:r>
              <a:rPr lang="zh-CN" altLang="zh-CN" sz="28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④结合前面两个班的语文成绩，中位数是多少？是否足以了解这组数的分布特点？</a:t>
            </a:r>
            <a:endParaRPr lang="zh-CN" altLang="en-US" sz="2800" dirty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认识数字特征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993422" y="1423256"/>
            <a:ext cx="64235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例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1. 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计算甲、乙两组数的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75%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分位数．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383812" y="2461822"/>
          <a:ext cx="11334050" cy="1371600"/>
        </p:xfrm>
        <a:graphic>
          <a:graphicData uri="http://schemas.openxmlformats.org/drawingml/2006/table">
            <a:tbl>
              <a:tblPr/>
              <a:tblGrid>
                <a:gridCol w="787306"/>
                <a:gridCol w="527073"/>
                <a:gridCol w="527073"/>
                <a:gridCol w="527073"/>
                <a:gridCol w="527073"/>
                <a:gridCol w="528394"/>
                <a:gridCol w="527073"/>
                <a:gridCol w="527073"/>
                <a:gridCol w="527073"/>
                <a:gridCol w="527073"/>
                <a:gridCol w="528394"/>
                <a:gridCol w="527073"/>
                <a:gridCol w="527073"/>
                <a:gridCol w="527073"/>
                <a:gridCol w="527073"/>
                <a:gridCol w="528394"/>
                <a:gridCol w="527073"/>
                <a:gridCol w="527073"/>
                <a:gridCol w="527073"/>
                <a:gridCol w="527073"/>
                <a:gridCol w="528394"/>
              </a:tblGrid>
              <a:tr h="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序号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4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5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6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7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8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9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10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11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12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14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15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16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17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18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19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20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甲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5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5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6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6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8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8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9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10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10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12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乙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3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4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5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6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6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7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7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10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14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14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14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14</a:t>
                      </a:r>
                      <a:endParaRPr lang="zh-CN" sz="20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rgbClr val="333333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15</a:t>
                      </a:r>
                      <a:endParaRPr lang="zh-CN" sz="20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认识数字特征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185333" y="1648475"/>
            <a:ext cx="9794039" cy="3366408"/>
            <a:chOff x="1185333" y="993713"/>
            <a:chExt cx="9794039" cy="3366408"/>
          </a:xfrm>
        </p:grpSpPr>
        <p:grpSp>
          <p:nvGrpSpPr>
            <p:cNvPr id="26" name="组合 25"/>
            <p:cNvGrpSpPr/>
            <p:nvPr/>
          </p:nvGrpSpPr>
          <p:grpSpPr>
            <a:xfrm>
              <a:off x="1185333" y="993713"/>
              <a:ext cx="9358489" cy="3323987"/>
              <a:chOff x="1185333" y="1896833"/>
              <a:chExt cx="9358489" cy="3323987"/>
            </a:xfrm>
          </p:grpSpPr>
          <p:sp>
            <p:nvSpPr>
              <p:cNvPr id="17411" name="Rectangle 3"/>
              <p:cNvSpPr>
                <a:spLocks noChangeArrowheads="1"/>
              </p:cNvSpPr>
              <p:nvPr/>
            </p:nvSpPr>
            <p:spPr bwMode="auto">
              <a:xfrm>
                <a:off x="1185333" y="1896833"/>
                <a:ext cx="9358489" cy="3323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indent="127000" eaLnBrk="1" hangingPunct="1">
                  <a:lnSpc>
                    <a:spcPct val="150000"/>
                  </a:lnSpc>
                </a:pPr>
                <a:r>
                  <a:rPr kumimoji="0" lang="zh-CN" sz="2800" b="0" i="0" u="none" strike="noStrike" cap="none" normalizeH="0" baseline="0" dirty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解：因为数据个数为</a:t>
                </a:r>
                <a:r>
                  <a:rPr kumimoji="0" lang="en-US" altLang="zh-CN" sz="2800" b="0" i="0" u="none" strike="noStrike" cap="none" normalizeH="0" baseline="0" dirty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20</a:t>
                </a:r>
                <a:r>
                  <a:rPr kumimoji="0" lang="zh-CN" altLang="en-US" sz="2800" b="0" i="0" u="none" strike="noStrike" cap="none" normalizeH="0" baseline="0" dirty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，而且                       </a:t>
                </a:r>
                <a:r>
                  <a:rPr lang="zh-CN" altLang="zh-CN" sz="2800" dirty="0" smtClean="0">
                    <a:solidFill>
                      <a:srgbClr val="333333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．</a:t>
                </a:r>
                <a:endParaRPr lang="en-US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  <a:p>
                <a:pPr lvl="0" indent="127000" eaLnBrk="1" hangingPunct="1">
                  <a:lnSpc>
                    <a:spcPct val="150000"/>
                  </a:lnSpc>
                </a:pPr>
                <a:endParaRPr lang="en-US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  <a:p>
                <a:pPr lvl="0" indent="127000" eaLnBrk="1" hangingPunct="1">
                  <a:lnSpc>
                    <a:spcPct val="150000"/>
                  </a:lnSpc>
                </a:pPr>
                <a:r>
                  <a:rPr lang="zh-CN" altLang="en-US" sz="2800" dirty="0" smtClean="0">
                    <a:solidFill>
                      <a:srgbClr val="333333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因此，甲组数的</a:t>
                </a:r>
                <a:r>
                  <a:rPr lang="en-US" altLang="zh-CN" sz="2800" dirty="0" smtClean="0">
                    <a:solidFill>
                      <a:srgbClr val="333333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75%</a:t>
                </a:r>
                <a:r>
                  <a:rPr lang="zh-CN" altLang="en-US" sz="2800" dirty="0" smtClean="0">
                    <a:solidFill>
                      <a:srgbClr val="333333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分位数为                                    ；</a:t>
                </a:r>
                <a:endParaRPr lang="zh-CN" altLang="en-US" sz="2800" dirty="0" smtClean="0"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  <a:p>
                <a:pPr indent="127000" eaLnBrk="1" hangingPunct="1">
                  <a:lnSpc>
                    <a:spcPct val="150000"/>
                  </a:lnSpc>
                </a:pPr>
                <a:endParaRPr lang="zh-CN" altLang="zh-CN" sz="2800" dirty="0" smtClean="0"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  <a:p>
                <a:pPr marL="0" marR="0" lvl="0" indent="127000" algn="l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>
                <a:off x="6118577" y="2116667"/>
                <a:ext cx="2953310" cy="1890887"/>
                <a:chOff x="6118577" y="2116667"/>
                <a:chExt cx="2953310" cy="1890887"/>
              </a:xfrm>
            </p:grpSpPr>
            <p:graphicFrame>
              <p:nvGraphicFramePr>
                <p:cNvPr id="17410" name="Object 2"/>
                <p:cNvGraphicFramePr>
                  <a:graphicFrameLocks noChangeAspect="1"/>
                </p:cNvGraphicFramePr>
                <p:nvPr/>
              </p:nvGraphicFramePr>
              <p:xfrm>
                <a:off x="6197601" y="2116667"/>
                <a:ext cx="1862666" cy="403952"/>
              </p:xfrm>
              <a:graphic>
                <a:graphicData uri="http://schemas.openxmlformats.org/presentationml/2006/ole">
                  <p:oleObj spid="_x0000_s17410" name="Equation" r:id="rId4" imgW="787058" imgH="165028" progId="Equation.DSMT4">
                    <p:embed/>
                  </p:oleObj>
                </a:graphicData>
              </a:graphic>
            </p:graphicFrame>
            <p:graphicFrame>
              <p:nvGraphicFramePr>
                <p:cNvPr id="17409" name="Object 1"/>
                <p:cNvGraphicFramePr>
                  <a:graphicFrameLocks noChangeAspect="1"/>
                </p:cNvGraphicFramePr>
                <p:nvPr/>
              </p:nvGraphicFramePr>
              <p:xfrm>
                <a:off x="6118577" y="3157359"/>
                <a:ext cx="2953310" cy="850195"/>
              </p:xfrm>
              <a:graphic>
                <a:graphicData uri="http://schemas.openxmlformats.org/presentationml/2006/ole">
                  <p:oleObj spid="_x0000_s17409" name="Equation" r:id="rId5" imgW="1256755" imgH="355446" progId="Equation.DSMT4">
                    <p:embed/>
                  </p:oleObj>
                </a:graphicData>
              </a:graphic>
            </p:graphicFrame>
          </p:grpSp>
        </p:grpSp>
        <p:grpSp>
          <p:nvGrpSpPr>
            <p:cNvPr id="30" name="组合 29"/>
            <p:cNvGrpSpPr/>
            <p:nvPr/>
          </p:nvGrpSpPr>
          <p:grpSpPr>
            <a:xfrm>
              <a:off x="1614308" y="3527776"/>
              <a:ext cx="9365064" cy="832345"/>
              <a:chOff x="1614308" y="3539065"/>
              <a:chExt cx="9365064" cy="832345"/>
            </a:xfrm>
          </p:grpSpPr>
          <p:sp>
            <p:nvSpPr>
              <p:cNvPr id="17415" name="Rectangle 7"/>
              <p:cNvSpPr>
                <a:spLocks noChangeArrowheads="1"/>
              </p:cNvSpPr>
              <p:nvPr/>
            </p:nvSpPr>
            <p:spPr bwMode="auto">
              <a:xfrm>
                <a:off x="1614308" y="3681034"/>
                <a:ext cx="936506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79375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sz="2800" b="0" i="0" u="none" strike="noStrike" cap="none" normalizeH="0" baseline="0" dirty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乙组数的</a:t>
                </a:r>
                <a:r>
                  <a:rPr kumimoji="0" lang="en-US" altLang="zh-CN" sz="2800" b="0" i="0" u="none" strike="noStrike" cap="none" normalizeH="0" baseline="0" dirty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75%</a:t>
                </a:r>
                <a:r>
                  <a:rPr kumimoji="0" lang="zh-CN" altLang="en-US" sz="2800" b="0" i="0" u="none" strike="noStrike" cap="none" normalizeH="0" baseline="0" dirty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分位数为</a:t>
                </a:r>
                <a:r>
                  <a:rPr lang="en-US" altLang="zh-CN" sz="2800" dirty="0" smtClean="0">
                    <a:solidFill>
                      <a:srgbClr val="333333"/>
                    </a:solidFill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          </a:t>
                </a:r>
                <a:r>
                  <a:rPr kumimoji="0" lang="zh-CN" altLang="en-US" sz="2800" b="0" i="0" u="none" strike="noStrike" cap="none" normalizeH="0" baseline="0" dirty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                          </a:t>
                </a:r>
                <a:r>
                  <a:rPr kumimoji="0" lang="en-US" altLang="zh-CN" sz="2800" b="0" i="0" u="none" strike="noStrike" cap="none" normalizeH="0" baseline="0" dirty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.</a:t>
                </a:r>
                <a:r>
                  <a:rPr kumimoji="0" lang="zh-CN" altLang="en-US" sz="2800" b="0" i="0" u="none" strike="noStrike" cap="none" normalizeH="0" baseline="0" dirty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Times New Roman" pitchFamily="18" charset="0"/>
                    <a:ea typeface="楷体" pitchFamily="49" charset="-122"/>
                    <a:cs typeface="Times New Roman" pitchFamily="18" charset="0"/>
                  </a:rPr>
                  <a:t>                </a:t>
                </a:r>
                <a:endPara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endParaRPr>
              </a:p>
            </p:txBody>
          </p:sp>
          <p:graphicFrame>
            <p:nvGraphicFramePr>
              <p:cNvPr id="17414" name="Object 6"/>
              <p:cNvGraphicFramePr>
                <a:graphicFrameLocks noChangeAspect="1"/>
              </p:cNvGraphicFramePr>
              <p:nvPr/>
            </p:nvGraphicFramePr>
            <p:xfrm>
              <a:off x="6163732" y="3539065"/>
              <a:ext cx="2935113" cy="832345"/>
            </p:xfrm>
            <a:graphic>
              <a:graphicData uri="http://schemas.openxmlformats.org/presentationml/2006/ole">
                <p:oleObj spid="_x0000_s17414" name="Equation" r:id="rId6" imgW="1269449" imgH="355446" progId="Equation.DSMT4">
                  <p:embed/>
                </p:oleObj>
              </a:graphicData>
            </a:graphic>
          </p:graphicFrame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认识数字特征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372535" y="1319715"/>
            <a:ext cx="11582400" cy="194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03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思考：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03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⑤</a:t>
            </a:r>
            <a:r>
              <a:rPr kumimoji="0" 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在什么实际问题中，我们需要借助众数来刻画数据的中心位置？众数一定存在吗？请举例说明．</a:t>
            </a:r>
            <a:endParaRPr kumimoji="0" 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应用与练习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666045" y="1551096"/>
            <a:ext cx="11096977" cy="3970318"/>
            <a:chOff x="666045" y="907623"/>
            <a:chExt cx="11096977" cy="3970318"/>
          </a:xfrm>
        </p:grpSpPr>
        <p:sp>
          <p:nvSpPr>
            <p:cNvPr id="18453" name="Rectangle 21"/>
            <p:cNvSpPr>
              <a:spLocks noChangeArrowheads="1"/>
            </p:cNvSpPr>
            <p:nvPr/>
          </p:nvSpPr>
          <p:spPr bwMode="auto">
            <a:xfrm>
              <a:off x="666045" y="907623"/>
              <a:ext cx="11096977" cy="397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26670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1.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（课本第</a:t>
              </a: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67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页练习</a:t>
              </a: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A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第</a:t>
              </a: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1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题）</a:t>
              </a:r>
              <a:endPara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  <a:p>
              <a:pPr lvl="0" indent="266700" eaLnBrk="1" hangingPunct="1">
                <a:lnSpc>
                  <a:spcPct val="150000"/>
                </a:lnSpc>
              </a:pP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已知</a:t>
              </a:r>
              <a:r>
                <a:rPr lang="zh-CN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，</a:t>
              </a:r>
              <a:r>
                <a:rPr lang="en-US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         </a:t>
              </a:r>
              <a:r>
                <a:rPr lang="zh-CN" altLang="en-US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，</a:t>
              </a:r>
              <a:r>
                <a:rPr lang="en-US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        </a:t>
              </a:r>
              <a:r>
                <a:rPr lang="zh-CN" altLang="en-US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，</a:t>
              </a:r>
              <a:r>
                <a:rPr lang="en-US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        </a:t>
              </a:r>
              <a:r>
                <a:rPr lang="zh-CN" altLang="en-US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，</a:t>
              </a:r>
              <a:r>
                <a:rPr lang="en-US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         </a:t>
              </a:r>
              <a:r>
                <a:rPr lang="zh-CN" altLang="en-US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，</a:t>
              </a:r>
              <a:r>
                <a:rPr lang="en-US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         </a:t>
              </a:r>
              <a:r>
                <a:rPr lang="zh-CN" altLang="en-US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，</a:t>
              </a:r>
              <a:r>
                <a:rPr lang="zh-CN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求下列各式的值：</a:t>
              </a:r>
              <a:endParaRPr lang="zh-CN" altLang="zh-CN" sz="28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  <a:p>
              <a:pPr indent="266700">
                <a:lnSpc>
                  <a:spcPct val="150000"/>
                </a:lnSpc>
              </a:pPr>
              <a:endParaRPr lang="en-US" altLang="zh-CN" sz="2800" dirty="0" smtClean="0">
                <a:solidFill>
                  <a:srgbClr val="333333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  <a:p>
              <a:pPr indent="266700">
                <a:lnSpc>
                  <a:spcPct val="150000"/>
                </a:lnSpc>
              </a:pPr>
              <a:r>
                <a:rPr lang="zh-CN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（</a:t>
              </a:r>
              <a:r>
                <a:rPr lang="en-US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1</a:t>
              </a:r>
              <a:r>
                <a:rPr lang="zh-CN" altLang="en-US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）         ；   （</a:t>
              </a:r>
              <a:r>
                <a:rPr lang="en-US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2</a:t>
              </a:r>
              <a:r>
                <a:rPr lang="zh-CN" altLang="en-US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）        ；   （</a:t>
              </a:r>
              <a:r>
                <a:rPr lang="en-US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3</a:t>
              </a:r>
              <a:r>
                <a:rPr lang="zh-CN" altLang="en-US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）        </a:t>
              </a:r>
              <a:r>
                <a:rPr lang="zh-CN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．</a:t>
              </a:r>
              <a:endParaRPr lang="zh-CN" altLang="zh-CN" sz="28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  <a:p>
              <a:pPr lvl="0" indent="266700">
                <a:lnSpc>
                  <a:spcPct val="150000"/>
                </a:lnSpc>
              </a:pPr>
              <a:endParaRPr lang="zh-CN" altLang="en-US" sz="28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  <a:p>
              <a:pPr marL="0" marR="0" lvl="0" indent="26670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873954" y="1687689"/>
              <a:ext cx="5418668" cy="2065162"/>
              <a:chOff x="1873954" y="1687689"/>
              <a:chExt cx="5418668" cy="2065162"/>
            </a:xfrm>
          </p:grpSpPr>
          <p:graphicFrame>
            <p:nvGraphicFramePr>
              <p:cNvPr id="18452" name="Object 20"/>
              <p:cNvGraphicFramePr>
                <a:graphicFrameLocks noChangeAspect="1"/>
              </p:cNvGraphicFramePr>
              <p:nvPr/>
            </p:nvGraphicFramePr>
            <p:xfrm>
              <a:off x="1964265" y="1687689"/>
              <a:ext cx="853083" cy="536224"/>
            </p:xfrm>
            <a:graphic>
              <a:graphicData uri="http://schemas.openxmlformats.org/presentationml/2006/ole">
                <p:oleObj spid="_x0000_s18452" name="Equation" r:id="rId4" imgW="330057" imgH="203112" progId="Equation.DSMT4">
                  <p:embed/>
                </p:oleObj>
              </a:graphicData>
            </a:graphic>
          </p:graphicFrame>
          <p:graphicFrame>
            <p:nvGraphicFramePr>
              <p:cNvPr id="18451" name="Object 19"/>
              <p:cNvGraphicFramePr>
                <a:graphicFrameLocks noChangeAspect="1"/>
              </p:cNvGraphicFramePr>
              <p:nvPr/>
            </p:nvGraphicFramePr>
            <p:xfrm>
              <a:off x="3047998" y="1705327"/>
              <a:ext cx="876235" cy="507294"/>
            </p:xfrm>
            <a:graphic>
              <a:graphicData uri="http://schemas.openxmlformats.org/presentationml/2006/ole">
                <p:oleObj spid="_x0000_s18451" name="Equation" r:id="rId5" imgW="368140" imgH="203112" progId="Equation.DSMT4">
                  <p:embed/>
                </p:oleObj>
              </a:graphicData>
            </a:graphic>
          </p:graphicFrame>
          <p:graphicFrame>
            <p:nvGraphicFramePr>
              <p:cNvPr id="18450" name="Object 18"/>
              <p:cNvGraphicFramePr>
                <a:graphicFrameLocks noChangeAspect="1"/>
              </p:cNvGraphicFramePr>
              <p:nvPr/>
            </p:nvGraphicFramePr>
            <p:xfrm>
              <a:off x="4143022" y="1711679"/>
              <a:ext cx="925689" cy="535925"/>
            </p:xfrm>
            <a:graphic>
              <a:graphicData uri="http://schemas.openxmlformats.org/presentationml/2006/ole">
                <p:oleObj spid="_x0000_s18450" name="Equation" r:id="rId6" imgW="355292" imgH="203024" progId="Equation.DSMT4">
                  <p:embed/>
                </p:oleObj>
              </a:graphicData>
            </a:graphic>
          </p:graphicFrame>
          <p:graphicFrame>
            <p:nvGraphicFramePr>
              <p:cNvPr id="18449" name="Object 17"/>
              <p:cNvGraphicFramePr>
                <a:graphicFrameLocks noChangeAspect="1"/>
              </p:cNvGraphicFramePr>
              <p:nvPr/>
            </p:nvGraphicFramePr>
            <p:xfrm>
              <a:off x="5238043" y="1729316"/>
              <a:ext cx="869246" cy="503247"/>
            </p:xfrm>
            <a:graphic>
              <a:graphicData uri="http://schemas.openxmlformats.org/presentationml/2006/ole">
                <p:oleObj spid="_x0000_s18449" name="Equation" r:id="rId7" imgW="368140" imgH="203112" progId="Equation.DSMT4">
                  <p:embed/>
                </p:oleObj>
              </a:graphicData>
            </a:graphic>
          </p:graphicFrame>
          <p:graphicFrame>
            <p:nvGraphicFramePr>
              <p:cNvPr id="18448" name="Object 16"/>
              <p:cNvGraphicFramePr>
                <a:graphicFrameLocks noChangeAspect="1"/>
              </p:cNvGraphicFramePr>
              <p:nvPr/>
            </p:nvGraphicFramePr>
            <p:xfrm>
              <a:off x="6366934" y="1735667"/>
              <a:ext cx="925688" cy="535925"/>
            </p:xfrm>
            <a:graphic>
              <a:graphicData uri="http://schemas.openxmlformats.org/presentationml/2006/ole">
                <p:oleObj spid="_x0000_s18448" name="Equation" r:id="rId8" imgW="355292" imgH="203024" progId="Equation.DSMT4">
                  <p:embed/>
                </p:oleObj>
              </a:graphicData>
            </a:graphic>
          </p:graphicFrame>
          <p:graphicFrame>
            <p:nvGraphicFramePr>
              <p:cNvPr id="18447" name="Object 15"/>
              <p:cNvGraphicFramePr>
                <a:graphicFrameLocks noChangeAspect="1"/>
              </p:cNvGraphicFramePr>
              <p:nvPr/>
            </p:nvGraphicFramePr>
            <p:xfrm>
              <a:off x="1873954" y="2690281"/>
              <a:ext cx="824090" cy="1055865"/>
            </p:xfrm>
            <a:graphic>
              <a:graphicData uri="http://schemas.openxmlformats.org/presentationml/2006/ole">
                <p:oleObj spid="_x0000_s18447" name="Equation" r:id="rId9" imgW="304536" imgH="393359" progId="Equation.DSMT4">
                  <p:embed/>
                </p:oleObj>
              </a:graphicData>
            </a:graphic>
          </p:graphicFrame>
          <p:graphicFrame>
            <p:nvGraphicFramePr>
              <p:cNvPr id="18446" name="Object 14"/>
              <p:cNvGraphicFramePr>
                <a:graphicFrameLocks noChangeAspect="1"/>
              </p:cNvGraphicFramePr>
              <p:nvPr/>
            </p:nvGraphicFramePr>
            <p:xfrm>
              <a:off x="4154311" y="2696986"/>
              <a:ext cx="824090" cy="1055865"/>
            </p:xfrm>
            <a:graphic>
              <a:graphicData uri="http://schemas.openxmlformats.org/presentationml/2006/ole">
                <p:oleObj spid="_x0000_s18446" name="Equation" r:id="rId10" imgW="304536" imgH="393359" progId="Equation.DSMT4">
                  <p:embed/>
                </p:oleObj>
              </a:graphicData>
            </a:graphic>
          </p:graphicFrame>
          <p:graphicFrame>
            <p:nvGraphicFramePr>
              <p:cNvPr id="18445" name="Object 13"/>
              <p:cNvGraphicFramePr>
                <a:graphicFrameLocks noChangeAspect="1"/>
              </p:cNvGraphicFramePr>
              <p:nvPr/>
            </p:nvGraphicFramePr>
            <p:xfrm>
              <a:off x="6310490" y="2703689"/>
              <a:ext cx="801511" cy="1026936"/>
            </p:xfrm>
            <a:graphic>
              <a:graphicData uri="http://schemas.openxmlformats.org/presentationml/2006/ole">
                <p:oleObj spid="_x0000_s18445" name="Equation" r:id="rId11" imgW="304536" imgH="393359" progId="Equation.DSMT4">
                  <p:embed/>
                </p:oleObj>
              </a:graphicData>
            </a:graphic>
          </p:graphicFrame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应用与练习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组合 17"/>
          <p:cNvGrpSpPr/>
          <p:nvPr/>
        </p:nvGrpSpPr>
        <p:grpSpPr>
          <a:xfrm>
            <a:off x="756358" y="1663982"/>
            <a:ext cx="10522547" cy="3970318"/>
            <a:chOff x="508000" y="1167266"/>
            <a:chExt cx="10522547" cy="3970318"/>
          </a:xfrm>
        </p:grpSpPr>
        <p:sp>
          <p:nvSpPr>
            <p:cNvPr id="27652" name="Rectangle 4"/>
            <p:cNvSpPr>
              <a:spLocks noChangeArrowheads="1"/>
            </p:cNvSpPr>
            <p:nvPr/>
          </p:nvSpPr>
          <p:spPr bwMode="auto">
            <a:xfrm>
              <a:off x="508000" y="1167266"/>
              <a:ext cx="10522547" cy="397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266700" algn="l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2.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（课本第</a:t>
              </a: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68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页练习</a:t>
              </a: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B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第</a:t>
              </a: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1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题）</a:t>
              </a:r>
              <a:endPara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  <a:p>
              <a:pPr indent="266700">
                <a:lnSpc>
                  <a:spcPct val="150000"/>
                </a:lnSpc>
              </a:pP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已知</a:t>
              </a: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12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，</a:t>
              </a: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10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，</a:t>
              </a: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15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，</a:t>
              </a: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9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，</a:t>
              </a:r>
              <a:r>
                <a:rPr kumimoji="0" lang="en-US" altLang="zh-CN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8</a:t>
              </a:r>
              <a:r>
                <a:rPr kumimoji="0" lang="zh-CN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333333"/>
                  </a:solidFill>
                  <a:effectLst/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，   </a:t>
              </a:r>
              <a:r>
                <a:rPr lang="zh-CN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中的最大值为</a:t>
              </a:r>
              <a:r>
                <a:rPr lang="en-US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15</a:t>
              </a:r>
              <a:r>
                <a:rPr lang="zh-CN" altLang="en-US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，其中     </a:t>
              </a:r>
              <a:r>
                <a:rPr lang="zh-CN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是正整数，求</a:t>
              </a:r>
              <a:r>
                <a:rPr lang="en-US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    </a:t>
              </a:r>
              <a:r>
                <a:rPr lang="zh-CN" altLang="zh-CN" sz="2800" dirty="0" smtClean="0">
                  <a:solidFill>
                    <a:srgbClr val="333333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所有可能的值所组成的集合． </a:t>
              </a:r>
              <a:endParaRPr lang="zh-CN" altLang="zh-CN" sz="28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  <a:p>
              <a:pPr lvl="0" indent="266700">
                <a:lnSpc>
                  <a:spcPct val="150000"/>
                </a:lnSpc>
              </a:pPr>
              <a:endParaRPr lang="zh-CN" altLang="zh-CN" sz="28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  <a:p>
              <a:pPr indent="266700">
                <a:lnSpc>
                  <a:spcPct val="150000"/>
                </a:lnSpc>
              </a:pPr>
              <a:endParaRPr lang="zh-CN" altLang="en-US" sz="28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  <a:p>
              <a:pPr marL="0" marR="0" lvl="0" indent="26670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939976" y="2005190"/>
              <a:ext cx="8070851" cy="1078971"/>
              <a:chOff x="939976" y="2005190"/>
              <a:chExt cx="8070851" cy="1078971"/>
            </a:xfrm>
          </p:grpSpPr>
          <p:graphicFrame>
            <p:nvGraphicFramePr>
              <p:cNvPr id="27656" name="Object 8"/>
              <p:cNvGraphicFramePr>
                <a:graphicFrameLocks noChangeAspect="1"/>
              </p:cNvGraphicFramePr>
              <p:nvPr/>
            </p:nvGraphicFramePr>
            <p:xfrm>
              <a:off x="4674836" y="2005190"/>
              <a:ext cx="337431" cy="422413"/>
            </p:xfrm>
            <a:graphic>
              <a:graphicData uri="http://schemas.openxmlformats.org/presentationml/2006/ole">
                <p:oleObj spid="_x0000_s27656" name="Equation" r:id="rId4" imgW="114102" imgH="126780" progId="Equation.DSMT4">
                  <p:embed/>
                </p:oleObj>
              </a:graphicData>
            </a:graphic>
          </p:graphicFrame>
          <p:graphicFrame>
            <p:nvGraphicFramePr>
              <p:cNvPr id="27658" name="Object 10"/>
              <p:cNvGraphicFramePr>
                <a:graphicFrameLocks noChangeAspect="1"/>
              </p:cNvGraphicFramePr>
              <p:nvPr/>
            </p:nvGraphicFramePr>
            <p:xfrm>
              <a:off x="939976" y="2661886"/>
              <a:ext cx="336550" cy="422275"/>
            </p:xfrm>
            <a:graphic>
              <a:graphicData uri="http://schemas.openxmlformats.org/presentationml/2006/ole">
                <p:oleObj spid="_x0000_s27658" name="Equation" r:id="rId5" imgW="114102" imgH="126780" progId="Equation.DSMT4">
                  <p:embed/>
                </p:oleObj>
              </a:graphicData>
            </a:graphic>
          </p:graphicFrame>
          <p:graphicFrame>
            <p:nvGraphicFramePr>
              <p:cNvPr id="27659" name="Object 11"/>
              <p:cNvGraphicFramePr>
                <a:graphicFrameLocks noChangeAspect="1"/>
              </p:cNvGraphicFramePr>
              <p:nvPr/>
            </p:nvGraphicFramePr>
            <p:xfrm>
              <a:off x="8674277" y="2008541"/>
              <a:ext cx="336550" cy="422275"/>
            </p:xfrm>
            <a:graphic>
              <a:graphicData uri="http://schemas.openxmlformats.org/presentationml/2006/ole">
                <p:oleObj spid="_x0000_s27659" name="Equation" r:id="rId6" imgW="114102" imgH="126780" progId="Equation.DSMT4">
                  <p:embed/>
                </p:oleObj>
              </a:graphicData>
            </a:graphic>
          </p:graphicFrame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应用与练习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49682" y="1545832"/>
            <a:ext cx="1107787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（课标第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129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页案例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14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对于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200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户居民六月份的用电量的数据，应当如何确定阶梯电价中的电量临界值，才能使得电价更为合理？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课堂小结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74134" y="2069027"/>
            <a:ext cx="1122615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1. 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理解数据的数字特征：最值、平均数、中位数、百分位数、众数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；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2. 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求和符号的性质与使用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布置作业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62844" y="1871439"/>
            <a:ext cx="11311467" cy="259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1. 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举出适合选择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最值、平均数、中位数、百分位数、众数进行数据分析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的实际例子；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2. 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课本第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68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页练习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第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4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题；练习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第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题；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3. 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学有余力的同学思考：如何利用求和符号表示方差？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220" name="组合 79"/>
          <p:cNvGrpSpPr/>
          <p:nvPr/>
        </p:nvGrpSpPr>
        <p:grpSpPr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10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9224" name="组合 79"/>
          <p:cNvGrpSpPr/>
          <p:nvPr/>
        </p:nvGrpSpPr>
        <p:grpSpPr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31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0" name="椭圆 80"/>
          <p:cNvSpPr/>
          <p:nvPr/>
        </p:nvSpPr>
        <p:spPr bwMode="auto">
          <a:xfrm>
            <a:off x="3950515" y="909500"/>
            <a:ext cx="1575476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  <a:endParaRPr kumimoji="0" lang="zh-CN" altLang="en-US" sz="9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9228" name="组合 79"/>
          <p:cNvGrpSpPr/>
          <p:nvPr/>
        </p:nvGrpSpPr>
        <p:grpSpPr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40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9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看</a:t>
            </a:r>
            <a:endParaRPr kumimoji="0" lang="zh-CN" altLang="en-US" sz="9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9232" name="组合 79"/>
          <p:cNvGrpSpPr/>
          <p:nvPr/>
        </p:nvGrpSpPr>
        <p:grpSpPr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49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8" name="椭圆 80"/>
          <p:cNvSpPr/>
          <p:nvPr/>
        </p:nvSpPr>
        <p:spPr bwMode="auto">
          <a:xfrm>
            <a:off x="5301429" y="2217371"/>
            <a:ext cx="1387841" cy="139065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</a:t>
            </a:r>
            <a:endParaRPr kumimoji="0" lang="zh-CN" altLang="en-US" sz="8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0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2" name="组合 79"/>
          <p:cNvGrpSpPr>
            <a:grpSpLocks/>
          </p:cNvGrpSpPr>
          <p:nvPr/>
        </p:nvGrpSpPr>
        <p:grpSpPr bwMode="auto"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23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2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5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0000" kern="0" dirty="0"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26" name="组合 79"/>
          <p:cNvGrpSpPr>
            <a:grpSpLocks/>
          </p:cNvGrpSpPr>
          <p:nvPr/>
        </p:nvGrpSpPr>
        <p:grpSpPr bwMode="auto"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27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28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椭圆 80"/>
          <p:cNvSpPr/>
          <p:nvPr/>
        </p:nvSpPr>
        <p:spPr bwMode="auto">
          <a:xfrm>
            <a:off x="3950515" y="909500"/>
            <a:ext cx="1575477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  <a:endParaRPr lang="zh-CN" altLang="en-US" sz="9500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3" name="组合 79"/>
          <p:cNvGrpSpPr>
            <a:grpSpLocks/>
          </p:cNvGrpSpPr>
          <p:nvPr/>
        </p:nvGrpSpPr>
        <p:grpSpPr bwMode="auto"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34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35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  <a:endParaRPr lang="zh-CN" altLang="en-US" sz="9500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7" name="组合 79"/>
          <p:cNvGrpSpPr>
            <a:grpSpLocks/>
          </p:cNvGrpSpPr>
          <p:nvPr/>
        </p:nvGrpSpPr>
        <p:grpSpPr bwMode="auto"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38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4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43" name="椭圆 80"/>
          <p:cNvSpPr/>
          <p:nvPr/>
        </p:nvSpPr>
        <p:spPr bwMode="auto">
          <a:xfrm>
            <a:off x="5301430" y="2217371"/>
            <a:ext cx="1387840" cy="139065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8000" kern="0" dirty="0"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</a:t>
            </a:r>
            <a:endParaRPr lang="zh-CN" altLang="en-US" sz="8000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6" name="组合 79"/>
          <p:cNvGrpSpPr>
            <a:grpSpLocks/>
          </p:cNvGrpSpPr>
          <p:nvPr/>
        </p:nvGrpSpPr>
        <p:grpSpPr bwMode="auto"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47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52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0000" kern="0" dirty="0"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53" name="组合 79"/>
          <p:cNvGrpSpPr>
            <a:grpSpLocks/>
          </p:cNvGrpSpPr>
          <p:nvPr/>
        </p:nvGrpSpPr>
        <p:grpSpPr bwMode="auto"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54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5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56" name="椭圆 80"/>
          <p:cNvSpPr/>
          <p:nvPr/>
        </p:nvSpPr>
        <p:spPr bwMode="auto">
          <a:xfrm>
            <a:off x="3950515" y="909500"/>
            <a:ext cx="1575477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  <a:endParaRPr lang="zh-CN" altLang="en-US" sz="9500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7" name="组合 79"/>
          <p:cNvGrpSpPr>
            <a:grpSpLocks/>
          </p:cNvGrpSpPr>
          <p:nvPr/>
        </p:nvGrpSpPr>
        <p:grpSpPr bwMode="auto"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58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9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60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</a:p>
        </p:txBody>
      </p:sp>
      <p:grpSp>
        <p:nvGrpSpPr>
          <p:cNvPr id="61" name="组合 79"/>
          <p:cNvGrpSpPr>
            <a:grpSpLocks/>
          </p:cNvGrpSpPr>
          <p:nvPr/>
        </p:nvGrpSpPr>
        <p:grpSpPr bwMode="auto"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62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63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64" name="椭圆 80"/>
          <p:cNvSpPr/>
          <p:nvPr/>
        </p:nvSpPr>
        <p:spPr bwMode="auto">
          <a:xfrm>
            <a:off x="5301430" y="2217371"/>
            <a:ext cx="1387840" cy="139065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8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</a:t>
            </a:r>
          </a:p>
        </p:txBody>
      </p:sp>
      <p:pic>
        <p:nvPicPr>
          <p:cNvPr id="65" name="Picture 3" descr="D:\人教网\logo透明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25B7C0"/>
      </a:accent1>
      <a:accent2>
        <a:srgbClr val="F6A500"/>
      </a:accent2>
      <a:accent3>
        <a:srgbClr val="585858"/>
      </a:accent3>
      <a:accent4>
        <a:srgbClr val="FD7104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29000">
              <a:srgbClr val="FFFFFF"/>
            </a:gs>
            <a:gs pos="98000">
              <a:srgbClr val="FFFFFF">
                <a:lumMod val="75000"/>
              </a:srgbClr>
            </a:gs>
          </a:gsLst>
          <a:lin ang="2700000" scaled="1"/>
          <a:tileRect/>
        </a:gradFill>
        <a:ln w="25400" cap="flat" cmpd="sng" algn="ctr">
          <a:noFill/>
          <a:prstDash val="solid"/>
        </a:ln>
        <a:effectLst>
          <a:softEdge rad="0"/>
        </a:effectLst>
      </a:spPr>
      <a:bodyPr anchor="ctr"/>
      <a:lstStyle>
        <a:defPPr marL="0" marR="0" indent="0" algn="ctr" defTabSz="91440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sz="1800" b="0" i="0" u="none" strike="noStrike" kern="0" cap="none" spc="0" normalizeH="0" baseline="0" noProof="0" smtClean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701</Words>
  <Application>Microsoft Office PowerPoint</Application>
  <PresentationFormat>自定义</PresentationFormat>
  <Paragraphs>145</Paragraphs>
  <Slides>15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Office 主题</vt:lpstr>
      <vt:lpstr>Equation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</vt:vector>
  </TitlesOfParts>
  <Company>MOMODASUCAI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MOMODA</dc:creator>
  <cp:lastModifiedBy>air</cp:lastModifiedBy>
  <cp:revision>214</cp:revision>
  <dcterms:created xsi:type="dcterms:W3CDTF">2014-11-06T06:08:00Z</dcterms:created>
  <dcterms:modified xsi:type="dcterms:W3CDTF">2019-11-16T04:31:53Z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