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1" r:id="rId2"/>
    <p:sldId id="290" r:id="rId3"/>
    <p:sldId id="296" r:id="rId4"/>
    <p:sldId id="297" r:id="rId5"/>
    <p:sldId id="298" r:id="rId6"/>
    <p:sldId id="299" r:id="rId7"/>
    <p:sldId id="300" r:id="rId8"/>
    <p:sldId id="279" r:id="rId9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644A"/>
    <a:srgbClr val="897A5D"/>
    <a:srgbClr val="25B7C0"/>
    <a:srgbClr val="FDFDFD"/>
    <a:srgbClr val="595859"/>
    <a:srgbClr val="595959"/>
    <a:srgbClr val="F6A500"/>
    <a:srgbClr val="FD7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/>
    <p:restoredTop sz="94630"/>
  </p:normalViewPr>
  <p:slideViewPr>
    <p:cSldViewPr snapToGrid="0" showGuides="1">
      <p:cViewPr varScale="1">
        <p:scale>
          <a:sx n="64" d="100"/>
          <a:sy n="64" d="100"/>
        </p:scale>
        <p:origin x="728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06A740-BBB9-4963-8797-18622D141CA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321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410881-65A3-43F7-9548-CFED2647BFB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26714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pPr lvl="0" algn="r" eaLnBrk="1" hangingPunct="1"/>
              <a:t>8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535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幻灯片封面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rgbClr val="FFFFFF"/>
              </a:gs>
              <a:gs pos="98000">
                <a:srgbClr val="FFFFFF">
                  <a:lumMod val="75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603648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408085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265"/>
            <a:ext cx="12192000" cy="2857500"/>
          </a:xfrm>
          <a:prstGeom prst="rect">
            <a:avLst/>
          </a:prstGeom>
        </p:spPr>
      </p:pic>
      <p:pic>
        <p:nvPicPr>
          <p:cNvPr id="8" name="Picture 3" descr="D:\人教网\logo透明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内容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人教网\logo透明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7859"/>
            <a:ext cx="12192000" cy="1552575"/>
          </a:xfrm>
          <a:prstGeom prst="rect">
            <a:avLst/>
          </a:prstGeom>
        </p:spPr>
      </p:pic>
      <p:sp>
        <p:nvSpPr>
          <p:cNvPr id="6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06" name="组合 79"/>
          <p:cNvGrpSpPr/>
          <p:nvPr userDrawn="1"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9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</a:p>
        </p:txBody>
      </p:sp>
      <p:grpSp>
        <p:nvGrpSpPr>
          <p:cNvPr id="4110" name="组合 79"/>
          <p:cNvGrpSpPr/>
          <p:nvPr userDrawn="1"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13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5" name="椭圆 80"/>
          <p:cNvSpPr/>
          <p:nvPr/>
        </p:nvSpPr>
        <p:spPr bwMode="auto">
          <a:xfrm>
            <a:off x="3950515" y="893734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4" name="组合 79"/>
          <p:cNvGrpSpPr/>
          <p:nvPr userDrawn="1"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1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8" name="组合 79"/>
          <p:cNvGrpSpPr/>
          <p:nvPr userDrawn="1"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2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3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24" name="Picture 3" descr="D:\人教网\logo透明s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905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2"/>
          <p:cNvSpPr txBox="1"/>
          <p:nvPr/>
        </p:nvSpPr>
        <p:spPr>
          <a:xfrm>
            <a:off x="0" y="2298700"/>
            <a:ext cx="12192000" cy="131266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《</a:t>
            </a:r>
            <a:r>
              <a:rPr lang="zh-CN" altLang="en-US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用样本估计总体</a:t>
            </a:r>
            <a:r>
              <a:rPr lang="en-US" altLang="zh-CN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》</a:t>
            </a:r>
            <a:endParaRPr lang="zh-CN" altLang="zh-CN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Box 13"/>
          <p:cNvSpPr txBox="1"/>
          <p:nvPr/>
        </p:nvSpPr>
        <p:spPr>
          <a:xfrm>
            <a:off x="3044841" y="4879157"/>
            <a:ext cx="7540333" cy="11344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主 讲   人</a:t>
            </a:r>
            <a:r>
              <a:rPr lang="zh-CN" altLang="en-US" sz="2400" b="1" dirty="0" smtClean="0">
                <a:sym typeface="+mn-ea"/>
              </a:rPr>
              <a:t>：王瑞群</a:t>
            </a:r>
            <a:r>
              <a:rPr lang="zh-CN" altLang="en-US" sz="2400" b="1" dirty="0">
                <a:sym typeface="+mn-ea"/>
              </a:rPr>
              <a:t>　</a:t>
            </a:r>
            <a:r>
              <a:rPr lang="zh-CN" altLang="en-US" sz="2400" b="1" dirty="0" smtClean="0">
                <a:sym typeface="+mn-ea"/>
              </a:rPr>
              <a:t>北京市第二十中学</a:t>
            </a:r>
            <a:endParaRPr lang="en-US" altLang="zh-CN" sz="2400" b="1" dirty="0" smtClean="0">
              <a:sym typeface="+mn-ea"/>
            </a:endParaRPr>
          </a:p>
          <a:p>
            <a:pPr eaLnBrk="1" hangingPunct="1">
              <a:lnSpc>
                <a:spcPct val="150000"/>
              </a:lnSpc>
            </a:pPr>
            <a:r>
              <a:rPr lang="zh-CN" sz="2400" b="1" dirty="0" smtClean="0">
                <a:sym typeface="+mn-ea"/>
              </a:rPr>
              <a:t>审核</a:t>
            </a:r>
            <a:r>
              <a:rPr lang="zh-CN" sz="2400" b="1" dirty="0">
                <a:sym typeface="+mn-ea"/>
              </a:rPr>
              <a:t>指导：</a:t>
            </a:r>
            <a:r>
              <a:rPr lang="en-US" altLang="zh-CN" sz="2400" b="1" dirty="0">
                <a:sym typeface="+mn-ea"/>
              </a:rPr>
              <a:t> </a:t>
            </a:r>
            <a:r>
              <a:rPr lang="zh-CN" altLang="en-US" sz="2400" b="1" dirty="0" smtClean="0">
                <a:sym typeface="+mn-ea"/>
              </a:rPr>
              <a:t>张   鹤    北京市</a:t>
            </a:r>
            <a:r>
              <a:rPr lang="zh-CN" altLang="en-US" sz="2400" b="1" dirty="0">
                <a:sym typeface="+mn-ea"/>
              </a:rPr>
              <a:t>海淀</a:t>
            </a:r>
            <a:r>
              <a:rPr lang="zh-CN" altLang="en-US" sz="2400" b="1" dirty="0" smtClean="0">
                <a:sym typeface="+mn-ea"/>
              </a:rPr>
              <a:t>区教师进修学校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278034" y="548551"/>
            <a:ext cx="76322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人教版高中数学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B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版必修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第二册  第五章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0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</a:rPr>
              <a:t>用样本估计总体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7565" y="1722010"/>
            <a:ext cx="1126282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问题引入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/>
            <a:endParaRPr lang="zh-CN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问题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质检部门想知道市场上节能灯的平均使用寿命，应该怎样解决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问题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小红同学想估计高一年级学生身高的平均数和方差，你建议她如何完成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</a:rPr>
              <a:t>用样本估计总体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354099" y="958051"/>
            <a:ext cx="1111194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情景与问题</a:t>
            </a:r>
            <a:r>
              <a:rPr lang="en-US" altLang="zh-CN" sz="2800" b="1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800" kern="100" dirty="0" smtClean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en-US" altLang="zh-CN" sz="2800" kern="100" dirty="0" smtClean="0">
              <a:solidFill>
                <a:srgbClr val="333333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kern="100" dirty="0" smtClean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以下</a:t>
            </a:r>
            <a:r>
              <a:rPr lang="zh-CN" altLang="zh-CN" sz="2400" b="1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是某高校高一年级</a:t>
            </a:r>
            <a:r>
              <a:rPr lang="en-US" altLang="zh-CN" sz="2400" b="1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98</a:t>
            </a:r>
            <a:r>
              <a:rPr lang="zh-CN" altLang="zh-CN" sz="2400" b="1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位学生得身高（单位：</a:t>
            </a:r>
            <a:r>
              <a:rPr lang="en-US" altLang="zh-CN" sz="2400" b="1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cm</a:t>
            </a:r>
            <a:r>
              <a:rPr lang="zh-CN" altLang="zh-CN" sz="2400" b="1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endParaRPr lang="zh-CN" altLang="zh-CN" sz="24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161  168  166  168  152  152  163  164  170  167  143  166  153  165</a:t>
            </a:r>
            <a:endParaRPr lang="zh-CN" altLang="zh-CN" sz="24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168  167  163  157  160  159  153  169  172  175  165  161  158  172</a:t>
            </a:r>
            <a:endParaRPr lang="zh-CN" altLang="zh-CN" sz="24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147  164  171  149  158  155  169  150  173  170  162  157  152  180</a:t>
            </a:r>
            <a:endParaRPr lang="zh-CN" altLang="zh-CN" sz="24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178  158  162  164  172  165  165  155  163  178  159  168  161  151</a:t>
            </a:r>
            <a:endParaRPr lang="zh-CN" altLang="zh-CN" sz="24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168  168  165  158  162  165  163  166  174  163  163  175  165  160</a:t>
            </a:r>
            <a:endParaRPr lang="zh-CN" altLang="zh-CN" sz="24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161  177  163  170  155  156  161  169  167  151  156  158  165  179</a:t>
            </a:r>
            <a:endParaRPr lang="zh-CN" altLang="zh-CN" sz="24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161  176  162  168  153  169  155  165  163  166  172  160  173  164</a:t>
            </a:r>
            <a:endParaRPr lang="zh-CN" altLang="zh-CN" sz="24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zh-CN" sz="2400" b="1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已知这组数的总体平均数为</a:t>
            </a:r>
            <a:r>
              <a:rPr lang="en-US" altLang="zh-CN" sz="2400" b="1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163.5,</a:t>
            </a:r>
            <a:r>
              <a:rPr lang="zh-CN" altLang="zh-CN" sz="2400" b="1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总体方差为</a:t>
            </a:r>
            <a:r>
              <a:rPr lang="en-US" altLang="zh-CN" sz="2400" b="1" kern="100" dirty="0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56.3.</a:t>
            </a:r>
            <a:endParaRPr lang="zh-CN" altLang="zh-CN" sz="2400" b="1" kern="1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0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</a:rPr>
              <a:t>用样本估计总体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31637" y="2109635"/>
            <a:ext cx="11262829" cy="1930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请你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用</a:t>
            </a:r>
            <a:r>
              <a:rPr lang="zh-CN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简单随机抽样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的方法从总体中抽取容量为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的样本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次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分别</a:t>
            </a:r>
            <a:r>
              <a: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计算样本平均数与样本方差，并于总体对应的值进行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比较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并算出相应的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误差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67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</a:rPr>
              <a:t>用样本估计总体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4585" y="1101453"/>
            <a:ext cx="112628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尝试与发现</a:t>
            </a:r>
            <a:r>
              <a:rPr lang="zh-CN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endParaRPr lang="zh-CN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725556" y="1743059"/>
            <a:ext cx="10565296" cy="4515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在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考察某中学的学生的平均身高时，如果采用分层抽样的方法，得到了男生身高的平均数为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170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，方差为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；女生身高的平均数为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165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，方差为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25.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问题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如果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没有其它信息，怎样估计总体的平均数与方差？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如果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知道抽取的样本中，男生有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人，女生有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人，怎么估计总体的平均数与方差？</a:t>
            </a:r>
          </a:p>
        </p:txBody>
      </p:sp>
    </p:spTree>
    <p:extLst>
      <p:ext uri="{BB962C8B-B14F-4D97-AF65-F5344CB8AC3E}">
        <p14:creationId xmlns:p14="http://schemas.microsoft.com/office/powerpoint/2010/main" val="8726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</a:rPr>
              <a:t>用样本估计总体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7565" y="1722010"/>
            <a:ext cx="1126282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学生活动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</a:p>
          <a:p>
            <a:pPr lvl="0">
              <a:lnSpc>
                <a:spcPct val="150000"/>
              </a:lnSpc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学生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分成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个小组，讨论如下的解决方案，哪一个比较好，为什么？</a:t>
            </a:r>
          </a:p>
          <a:p>
            <a:pPr lvl="0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选择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男生或者女生的平均数与方差作为总体对应值的估计；</a:t>
            </a:r>
          </a:p>
          <a:p>
            <a:pPr lvl="0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取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每一层样本数字特征的算术平均值作为总体的估计；</a:t>
            </a:r>
          </a:p>
          <a:p>
            <a:pPr lvl="0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把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各层的数据集中在一起重新计算；</a:t>
            </a:r>
          </a:p>
          <a:p>
            <a:pPr lvl="0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考虑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整个样本数字特征与每一层的数字特征之间的关系计算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9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</a:rPr>
              <a:t>用样本估计总体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49" name="图片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245" y="4014973"/>
            <a:ext cx="3302277" cy="170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1116494" y="1731144"/>
            <a:ext cx="10038415" cy="1930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例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.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为了快速了解某学校学生体重（单位：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kg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）的大致情况，随机抽取了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名学生称重，得到的数据整理成茎叶图如图所示，估计这个学校学生体重的平均数和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方差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 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39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0" name="组合 79"/>
          <p:cNvGrpSpPr/>
          <p:nvPr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1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9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</a:p>
        </p:txBody>
      </p:sp>
      <p:grpSp>
        <p:nvGrpSpPr>
          <p:cNvPr id="9224" name="组合 79"/>
          <p:cNvGrpSpPr/>
          <p:nvPr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3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椭圆 80"/>
          <p:cNvSpPr/>
          <p:nvPr/>
        </p:nvSpPr>
        <p:spPr bwMode="auto">
          <a:xfrm>
            <a:off x="3950515" y="909500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8" name="组合 79"/>
          <p:cNvGrpSpPr/>
          <p:nvPr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4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32" name="组合 79"/>
          <p:cNvGrpSpPr/>
          <p:nvPr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49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8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2" name="组合 79"/>
          <p:cNvGrpSpPr>
            <a:grpSpLocks/>
          </p:cNvGrpSpPr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2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2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grpSp>
        <p:nvGrpSpPr>
          <p:cNvPr id="26" name="组合 79"/>
          <p:cNvGrpSpPr>
            <a:grpSpLocks/>
          </p:cNvGrpSpPr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27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2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3" name="组合 79"/>
          <p:cNvGrpSpPr>
            <a:grpSpLocks/>
          </p:cNvGrpSpPr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34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3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6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7" name="组合 79"/>
          <p:cNvGrpSpPr>
            <a:grpSpLocks/>
          </p:cNvGrpSpPr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38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4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3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46" name="组合 79"/>
          <p:cNvGrpSpPr>
            <a:grpSpLocks/>
          </p:cNvGrpSpPr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4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5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2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grpSp>
        <p:nvGrpSpPr>
          <p:cNvPr id="53" name="组合 79"/>
          <p:cNvGrpSpPr>
            <a:grpSpLocks/>
          </p:cNvGrpSpPr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54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5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6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7" name="组合 79"/>
          <p:cNvGrpSpPr>
            <a:grpSpLocks/>
          </p:cNvGrpSpPr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58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59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0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</a:p>
        </p:txBody>
      </p:sp>
      <p:grpSp>
        <p:nvGrpSpPr>
          <p:cNvPr id="61" name="组合 79"/>
          <p:cNvGrpSpPr>
            <a:grpSpLocks/>
          </p:cNvGrpSpPr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62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63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</a:p>
        </p:txBody>
      </p:sp>
      <p:pic>
        <p:nvPicPr>
          <p:cNvPr id="65" name="Picture 3" descr="D:\人教网\logo透明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25B7C0"/>
      </a:accent1>
      <a:accent2>
        <a:srgbClr val="F6A500"/>
      </a:accent2>
      <a:accent3>
        <a:srgbClr val="585858"/>
      </a:accent3>
      <a:accent4>
        <a:srgbClr val="FD7104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29000">
              <a:srgbClr val="FFFFFF"/>
            </a:gs>
            <a:gs pos="98000">
              <a:srgbClr val="FFFFFF">
                <a:lumMod val="75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softEdge rad="0"/>
        </a:effectLst>
      </a:spPr>
      <a:bodyPr anchor="ctr"/>
      <a:lstStyle>
        <a:defPPr marL="0" marR="0" indent="0" algn="ctr" defTabSz="91440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508</Words>
  <Application>Microsoft Office PowerPoint</Application>
  <PresentationFormat>宽屏</PresentationFormat>
  <Paragraphs>52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MOMODASUCAI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MOMODA</dc:creator>
  <cp:lastModifiedBy>Windows 用户</cp:lastModifiedBy>
  <cp:revision>183</cp:revision>
  <dcterms:created xsi:type="dcterms:W3CDTF">2014-11-06T06:08:00Z</dcterms:created>
  <dcterms:modified xsi:type="dcterms:W3CDTF">2019-11-17T03:37:20Z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