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91" r:id="rId2"/>
    <p:sldId id="290" r:id="rId3"/>
    <p:sldId id="296" r:id="rId4"/>
    <p:sldId id="297" r:id="rId5"/>
    <p:sldId id="298" r:id="rId6"/>
    <p:sldId id="299" r:id="rId7"/>
    <p:sldId id="300" r:id="rId8"/>
    <p:sldId id="279" r:id="rId9"/>
  </p:sldIdLst>
  <p:sldSz cx="12192000" cy="6858000"/>
  <p:notesSz cx="6858000" cy="9144000"/>
  <p:defaultTextStyle>
    <a:defPPr>
      <a:defRPr lang="zh-CN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2644A"/>
    <a:srgbClr val="897A5D"/>
    <a:srgbClr val="25B7C0"/>
    <a:srgbClr val="FDFDFD"/>
    <a:srgbClr val="595859"/>
    <a:srgbClr val="595959"/>
    <a:srgbClr val="F6A500"/>
    <a:srgbClr val="FD71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/>
    <p:restoredTop sz="94630"/>
  </p:normalViewPr>
  <p:slideViewPr>
    <p:cSldViewPr snapToGrid="0" showGuides="1">
      <p:cViewPr varScale="1">
        <p:scale>
          <a:sx n="64" d="100"/>
          <a:sy n="64" d="100"/>
        </p:scale>
        <p:origin x="728" y="5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 showFormatting="0"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606A740-BBB9-4963-8797-18622D141CA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83211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单击此处编辑母版文本样式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第二级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第三级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第四级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1410881-65A3-43F7-9548-CFED2647BFBE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426714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10243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10244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eaLnBrk="1" hangingPunct="1"/>
            <a:fld id="{9A0DB2DC-4C9A-4742-B13C-FB6460FD3503}" type="slidenum">
              <a:rPr lang="zh-CN" altLang="en-US" sz="1200" dirty="0">
                <a:latin typeface="Calibri" panose="020F0502020204030204" pitchFamily="34" charset="0"/>
                <a:ea typeface="宋体" panose="02010600030101010101" pitchFamily="2" charset="-122"/>
              </a:rPr>
              <a:pPr lvl="0" algn="r" eaLnBrk="1" hangingPunct="1"/>
              <a:t>8</a:t>
            </a:fld>
            <a:endParaRPr lang="zh-CN" altLang="en-US" sz="1200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25357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幻灯片封面"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29000">
                <a:srgbClr val="FFFFFF"/>
              </a:gs>
              <a:gs pos="98000">
                <a:srgbClr val="FFFFFF">
                  <a:lumMod val="75000"/>
                </a:srgbClr>
              </a:gs>
            </a:gsLst>
            <a:lin ang="2700000" scaled="1"/>
            <a:tileRect/>
          </a:gradFill>
          <a:ln w="25400" cap="flat" cmpd="sng" algn="ctr">
            <a:noFill/>
            <a:prstDash val="solid"/>
          </a:ln>
          <a:effectLst>
            <a:softEdge rad="0"/>
          </a:effectLst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矩形 5"/>
          <p:cNvSpPr/>
          <p:nvPr userDrawn="1"/>
        </p:nvSpPr>
        <p:spPr>
          <a:xfrm>
            <a:off x="0" y="1603648"/>
            <a:ext cx="12192000" cy="80297"/>
          </a:xfrm>
          <a:prstGeom prst="rect">
            <a:avLst/>
          </a:prstGeom>
          <a:solidFill>
            <a:srgbClr val="72644A"/>
          </a:solidFill>
          <a:ln w="25400" cap="flat" cmpd="sng" algn="ctr">
            <a:noFill/>
            <a:prstDash val="solid"/>
          </a:ln>
          <a:effectLst>
            <a:softEdge rad="0"/>
          </a:effectLst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4408085"/>
            <a:ext cx="12192000" cy="80297"/>
          </a:xfrm>
          <a:prstGeom prst="rect">
            <a:avLst/>
          </a:prstGeom>
          <a:solidFill>
            <a:srgbClr val="72644A"/>
          </a:solidFill>
          <a:ln w="25400" cap="flat" cmpd="sng" algn="ctr">
            <a:noFill/>
            <a:prstDash val="solid"/>
          </a:ln>
          <a:effectLst>
            <a:softEdge rad="0"/>
          </a:effectLst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3" name="图片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17265"/>
            <a:ext cx="12192000" cy="2857500"/>
          </a:xfrm>
          <a:prstGeom prst="rect">
            <a:avLst/>
          </a:prstGeom>
        </p:spPr>
      </p:pic>
      <p:pic>
        <p:nvPicPr>
          <p:cNvPr id="8" name="Picture 3" descr="D:\人教网\logo透明s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内容页"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D:\人教网\logo透明s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结束页"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37859"/>
            <a:ext cx="12192000" cy="1552575"/>
          </a:xfrm>
          <a:prstGeom prst="rect">
            <a:avLst/>
          </a:prstGeom>
        </p:spPr>
      </p:pic>
      <p:sp>
        <p:nvSpPr>
          <p:cNvPr id="6" name="Oval 9"/>
          <p:cNvSpPr/>
          <p:nvPr/>
        </p:nvSpPr>
        <p:spPr>
          <a:xfrm>
            <a:off x="3752850" y="1257300"/>
            <a:ext cx="2381250" cy="2381250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Oval 10"/>
          <p:cNvSpPr/>
          <p:nvPr/>
        </p:nvSpPr>
        <p:spPr>
          <a:xfrm>
            <a:off x="2568575" y="1104900"/>
            <a:ext cx="2381250" cy="2382838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4106" name="组合 79"/>
          <p:cNvGrpSpPr/>
          <p:nvPr userDrawn="1"/>
        </p:nvGrpSpPr>
        <p:grpSpPr>
          <a:xfrm>
            <a:off x="1589088" y="811213"/>
            <a:ext cx="2341562" cy="2344737"/>
            <a:chOff x="6379729" y="2488774"/>
            <a:chExt cx="2513016" cy="2513016"/>
          </a:xfrm>
        </p:grpSpPr>
        <p:sp>
          <p:nvSpPr>
            <p:cNvPr id="9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11" name="椭圆 80"/>
          <p:cNvSpPr/>
          <p:nvPr/>
        </p:nvSpPr>
        <p:spPr bwMode="auto">
          <a:xfrm>
            <a:off x="1932719" y="1141999"/>
            <a:ext cx="1691508" cy="1694936"/>
          </a:xfrm>
          <a:prstGeom prst="ellipse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0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谢</a:t>
            </a:r>
          </a:p>
        </p:txBody>
      </p:sp>
      <p:grpSp>
        <p:nvGrpSpPr>
          <p:cNvPr id="4110" name="组合 79"/>
          <p:cNvGrpSpPr/>
          <p:nvPr userDrawn="1"/>
        </p:nvGrpSpPr>
        <p:grpSpPr>
          <a:xfrm>
            <a:off x="3630613" y="601663"/>
            <a:ext cx="2181225" cy="2184400"/>
            <a:chOff x="6379729" y="2488774"/>
            <a:chExt cx="2513016" cy="2513016"/>
          </a:xfrm>
        </p:grpSpPr>
        <p:sp>
          <p:nvSpPr>
            <p:cNvPr id="13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4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15" name="椭圆 80"/>
          <p:cNvSpPr/>
          <p:nvPr/>
        </p:nvSpPr>
        <p:spPr bwMode="auto">
          <a:xfrm>
            <a:off x="3950515" y="893734"/>
            <a:ext cx="1575476" cy="1578669"/>
          </a:xfrm>
          <a:prstGeom prst="ellipse">
            <a:avLst/>
          </a:prstGeom>
          <a:solidFill>
            <a:schemeClr val="accent2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9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谢</a:t>
            </a:r>
            <a:endParaRPr kumimoji="0" lang="zh-CN" altLang="en-US" sz="95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grpSp>
        <p:nvGrpSpPr>
          <p:cNvPr id="4114" name="组合 79"/>
          <p:cNvGrpSpPr/>
          <p:nvPr userDrawn="1"/>
        </p:nvGrpSpPr>
        <p:grpSpPr>
          <a:xfrm>
            <a:off x="6508750" y="796925"/>
            <a:ext cx="2355850" cy="2359025"/>
            <a:chOff x="6379729" y="2488774"/>
            <a:chExt cx="2513016" cy="2513016"/>
          </a:xfrm>
        </p:grpSpPr>
        <p:sp>
          <p:nvSpPr>
            <p:cNvPr id="17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8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19" name="椭圆 80"/>
          <p:cNvSpPr/>
          <p:nvPr/>
        </p:nvSpPr>
        <p:spPr bwMode="auto">
          <a:xfrm>
            <a:off x="6854479" y="1129847"/>
            <a:ext cx="1701582" cy="1705030"/>
          </a:xfrm>
          <a:prstGeom prst="ellipse">
            <a:avLst/>
          </a:prstGeom>
          <a:solidFill>
            <a:schemeClr val="accent4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9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看</a:t>
            </a:r>
            <a:endParaRPr kumimoji="0" lang="zh-CN" altLang="en-US" sz="95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grpSp>
        <p:nvGrpSpPr>
          <p:cNvPr id="4118" name="组合 79"/>
          <p:cNvGrpSpPr/>
          <p:nvPr userDrawn="1"/>
        </p:nvGrpSpPr>
        <p:grpSpPr>
          <a:xfrm>
            <a:off x="5019675" y="1946275"/>
            <a:ext cx="1920875" cy="1924050"/>
            <a:chOff x="6379729" y="2488774"/>
            <a:chExt cx="2513016" cy="2513016"/>
          </a:xfrm>
        </p:grpSpPr>
        <p:sp>
          <p:nvSpPr>
            <p:cNvPr id="21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2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23" name="椭圆 80"/>
          <p:cNvSpPr/>
          <p:nvPr/>
        </p:nvSpPr>
        <p:spPr bwMode="auto">
          <a:xfrm>
            <a:off x="5301429" y="2217371"/>
            <a:ext cx="1387841" cy="1390650"/>
          </a:xfrm>
          <a:prstGeom prst="ellipse">
            <a:avLst/>
          </a:prstGeom>
          <a:solidFill>
            <a:schemeClr val="accent3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8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观</a:t>
            </a:r>
            <a:endParaRPr kumimoji="0" lang="zh-CN" altLang="en-US" sz="8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pic>
        <p:nvPicPr>
          <p:cNvPr id="24" name="Picture 3" descr="D:\人教网\logo透明s.pn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9057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12"/>
          <p:cNvSpPr txBox="1"/>
          <p:nvPr/>
        </p:nvSpPr>
        <p:spPr>
          <a:xfrm>
            <a:off x="0" y="2298700"/>
            <a:ext cx="12192000" cy="131266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60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《</a:t>
            </a:r>
            <a:r>
              <a:rPr lang="zh-CN" altLang="en-US" sz="60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用样本估计总体</a:t>
            </a:r>
            <a:r>
              <a:rPr lang="en-US" altLang="zh-CN" sz="60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》</a:t>
            </a:r>
            <a:endParaRPr lang="zh-CN" altLang="zh-CN" sz="60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7172" name="TextBox 13"/>
          <p:cNvSpPr txBox="1"/>
          <p:nvPr/>
        </p:nvSpPr>
        <p:spPr>
          <a:xfrm>
            <a:off x="3044841" y="4879157"/>
            <a:ext cx="7540333" cy="113441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zh-CN" altLang="en-US" sz="2400" b="1" dirty="0">
                <a:sym typeface="+mn-ea"/>
              </a:rPr>
              <a:t>主 讲   人</a:t>
            </a:r>
            <a:r>
              <a:rPr lang="zh-CN" altLang="en-US" sz="2400" b="1" dirty="0" smtClean="0">
                <a:sym typeface="+mn-ea"/>
              </a:rPr>
              <a:t>：王瑞群</a:t>
            </a:r>
            <a:r>
              <a:rPr lang="zh-CN" altLang="en-US" sz="2400" b="1" dirty="0">
                <a:sym typeface="+mn-ea"/>
              </a:rPr>
              <a:t>　</a:t>
            </a:r>
            <a:r>
              <a:rPr lang="zh-CN" altLang="en-US" sz="2400" b="1" dirty="0" smtClean="0">
                <a:sym typeface="+mn-ea"/>
              </a:rPr>
              <a:t>北京市第二十中学</a:t>
            </a:r>
            <a:endParaRPr lang="en-US" altLang="zh-CN" sz="2400" b="1" dirty="0" smtClean="0">
              <a:sym typeface="+mn-ea"/>
            </a:endParaRPr>
          </a:p>
          <a:p>
            <a:pPr eaLnBrk="1" hangingPunct="1">
              <a:lnSpc>
                <a:spcPct val="150000"/>
              </a:lnSpc>
            </a:pPr>
            <a:r>
              <a:rPr lang="zh-CN" sz="2400" b="1" dirty="0" smtClean="0">
                <a:sym typeface="+mn-ea"/>
              </a:rPr>
              <a:t>审核</a:t>
            </a:r>
            <a:r>
              <a:rPr lang="zh-CN" sz="2400" b="1" dirty="0">
                <a:sym typeface="+mn-ea"/>
              </a:rPr>
              <a:t>指导：</a:t>
            </a:r>
            <a:r>
              <a:rPr lang="en-US" altLang="zh-CN" sz="2400" b="1" dirty="0">
                <a:sym typeface="+mn-ea"/>
              </a:rPr>
              <a:t> </a:t>
            </a:r>
            <a:r>
              <a:rPr lang="zh-CN" altLang="en-US" sz="2400" b="1" dirty="0" smtClean="0">
                <a:sym typeface="+mn-ea"/>
              </a:rPr>
              <a:t>张   鹤    北京市</a:t>
            </a:r>
            <a:r>
              <a:rPr lang="zh-CN" altLang="en-US" sz="2400" b="1" dirty="0">
                <a:sym typeface="+mn-ea"/>
              </a:rPr>
              <a:t>海淀</a:t>
            </a:r>
            <a:r>
              <a:rPr lang="zh-CN" altLang="en-US" sz="2400" b="1" dirty="0" smtClean="0">
                <a:sym typeface="+mn-ea"/>
              </a:rPr>
              <a:t>区教师进修学校</a:t>
            </a:r>
            <a:endParaRPr lang="en-US" altLang="zh-CN" sz="2400" b="1" dirty="0">
              <a:latin typeface="Arial" panose="020B0604020202020204" pitchFamily="34" charset="0"/>
            </a:endParaRPr>
          </a:p>
        </p:txBody>
      </p:sp>
      <p:sp>
        <p:nvSpPr>
          <p:cNvPr id="5" name="TextBox 12"/>
          <p:cNvSpPr txBox="1">
            <a:spLocks noChangeArrowheads="1"/>
          </p:cNvSpPr>
          <p:nvPr/>
        </p:nvSpPr>
        <p:spPr bwMode="auto">
          <a:xfrm>
            <a:off x="278034" y="548551"/>
            <a:ext cx="763225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人教版高中数学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B</a:t>
            </a: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版必修</a:t>
            </a: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第二册  第五章</a:t>
            </a:r>
            <a:endParaRPr kumimoji="0" lang="zh-CN" altLang="zh-CN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6" name="Picture 3" descr="D:\人教网\logo透明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2065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2"/>
          <p:cNvSpPr txBox="1"/>
          <p:nvPr/>
        </p:nvSpPr>
        <p:spPr>
          <a:xfrm>
            <a:off x="3295461" y="63374"/>
            <a:ext cx="5229225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>
                <a:solidFill>
                  <a:schemeClr val="bg1"/>
                </a:solidFill>
              </a:rPr>
              <a:t>用样本估计总体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397565" y="1722010"/>
            <a:ext cx="1126282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zh-CN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问题引入</a:t>
            </a:r>
            <a:r>
              <a:rPr lang="zh-CN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：</a:t>
            </a:r>
            <a:endParaRPr lang="en-US" altLang="zh-CN" sz="28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lvl="0"/>
            <a:endParaRPr lang="zh-CN" altLang="zh-CN" sz="28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zh-CN" altLang="zh-CN" sz="28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问题</a:t>
            </a:r>
            <a:r>
              <a:rPr lang="en-US" altLang="zh-CN" sz="28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lang="en-US" altLang="zh-CN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.</a:t>
            </a:r>
            <a:r>
              <a:rPr lang="zh-CN" altLang="zh-CN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质检部门想知道市场上节能灯的平均使用寿命，应该怎样解决</a:t>
            </a:r>
            <a:r>
              <a:rPr lang="zh-CN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？</a:t>
            </a:r>
            <a:endParaRPr lang="en-US" altLang="zh-CN" sz="28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endParaRPr lang="zh-CN" altLang="zh-CN" sz="28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zh-CN" altLang="zh-CN" sz="28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问题</a:t>
            </a:r>
            <a:r>
              <a:rPr lang="en-US" altLang="zh-CN" sz="28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r>
              <a:rPr lang="en-US" altLang="zh-CN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.</a:t>
            </a:r>
            <a:r>
              <a:rPr lang="zh-CN" altLang="zh-CN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小红同学想估计高一年级学生身高的平均数和方差，你建议她如何完成</a:t>
            </a:r>
            <a:r>
              <a:rPr lang="zh-CN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？</a:t>
            </a:r>
            <a:endParaRPr lang="zh-CN" altLang="zh-CN" sz="28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4" name="Picture 3" descr="D:\人教网\logo透明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2"/>
          <p:cNvSpPr txBox="1"/>
          <p:nvPr/>
        </p:nvSpPr>
        <p:spPr>
          <a:xfrm>
            <a:off x="3295461" y="63374"/>
            <a:ext cx="5229225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>
                <a:solidFill>
                  <a:schemeClr val="bg1"/>
                </a:solidFill>
              </a:rPr>
              <a:t>用样本估计总体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4" name="Picture 3" descr="D:\人教网\logo透明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矩形 4"/>
          <p:cNvSpPr/>
          <p:nvPr/>
        </p:nvSpPr>
        <p:spPr>
          <a:xfrm>
            <a:off x="354099" y="958051"/>
            <a:ext cx="11111948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333333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情景与问题</a:t>
            </a:r>
            <a:r>
              <a:rPr lang="en-US" altLang="zh-CN" sz="2800" b="1" kern="100" dirty="0">
                <a:solidFill>
                  <a:srgbClr val="333333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1</a:t>
            </a:r>
            <a:r>
              <a:rPr lang="zh-CN" altLang="zh-CN" sz="2800" kern="100" dirty="0" smtClean="0">
                <a:solidFill>
                  <a:srgbClr val="333333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：</a:t>
            </a:r>
            <a:endParaRPr lang="en-US" altLang="zh-CN" sz="2800" kern="100" dirty="0" smtClean="0">
              <a:solidFill>
                <a:srgbClr val="333333"/>
              </a:solidFill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400" b="1" kern="100" dirty="0" smtClean="0">
                <a:solidFill>
                  <a:srgbClr val="333333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以下</a:t>
            </a:r>
            <a:r>
              <a:rPr lang="zh-CN" altLang="zh-CN" sz="2400" b="1" kern="100" dirty="0">
                <a:solidFill>
                  <a:srgbClr val="333333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是某高校高一年级</a:t>
            </a:r>
            <a:r>
              <a:rPr lang="en-US" altLang="zh-CN" sz="2400" b="1" kern="100" dirty="0">
                <a:solidFill>
                  <a:srgbClr val="333333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98</a:t>
            </a:r>
            <a:r>
              <a:rPr lang="zh-CN" altLang="zh-CN" sz="2400" b="1" kern="100" dirty="0">
                <a:solidFill>
                  <a:srgbClr val="333333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位学生得身高（单位：</a:t>
            </a:r>
            <a:r>
              <a:rPr lang="en-US" altLang="zh-CN" sz="2400" b="1" kern="100" dirty="0">
                <a:solidFill>
                  <a:srgbClr val="333333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cm</a:t>
            </a:r>
            <a:r>
              <a:rPr lang="zh-CN" altLang="zh-CN" sz="2400" b="1" kern="100" dirty="0">
                <a:solidFill>
                  <a:srgbClr val="333333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）</a:t>
            </a:r>
            <a:r>
              <a:rPr lang="en-US" altLang="zh-CN" sz="2400" b="1" kern="100" dirty="0">
                <a:solidFill>
                  <a:srgbClr val="333333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:</a:t>
            </a:r>
            <a:endParaRPr lang="zh-CN" altLang="zh-CN" sz="2400" b="1" kern="100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400" kern="100" dirty="0">
                <a:solidFill>
                  <a:srgbClr val="333333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161  168  166  168  152  152  163  164  170  167  143  166  153  165</a:t>
            </a:r>
            <a:endParaRPr lang="zh-CN" altLang="zh-CN" sz="2400" kern="100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400" kern="100" dirty="0">
                <a:solidFill>
                  <a:srgbClr val="333333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168  167  163  157  160  159  153  169  172  175  165  161  158  172</a:t>
            </a:r>
            <a:endParaRPr lang="zh-CN" altLang="zh-CN" sz="2400" kern="100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400" kern="100" dirty="0">
                <a:solidFill>
                  <a:srgbClr val="333333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147  164  171  149  158  155  169  150  173  170  162  157  152  180</a:t>
            </a:r>
            <a:endParaRPr lang="zh-CN" altLang="zh-CN" sz="2400" kern="100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400" kern="100" dirty="0">
                <a:solidFill>
                  <a:srgbClr val="333333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178  158  162  164  172  165  165  155  163  178  159  168  161  151</a:t>
            </a:r>
            <a:endParaRPr lang="zh-CN" altLang="zh-CN" sz="2400" kern="100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400" kern="100" dirty="0">
                <a:solidFill>
                  <a:srgbClr val="333333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168  168  165  158  162  165  163  166  174  163  163  175  165  160</a:t>
            </a:r>
            <a:endParaRPr lang="zh-CN" altLang="zh-CN" sz="2400" kern="100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400" kern="100" dirty="0">
                <a:solidFill>
                  <a:srgbClr val="333333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161  177  163  170  155  156  161  169  167  151  156  158  165  179</a:t>
            </a:r>
            <a:endParaRPr lang="zh-CN" altLang="zh-CN" sz="2400" kern="100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400" kern="100" dirty="0">
                <a:solidFill>
                  <a:srgbClr val="333333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161  176  162  168  153  169  155  165  163  166  172  160  173  164</a:t>
            </a:r>
            <a:endParaRPr lang="zh-CN" altLang="zh-CN" sz="2400" kern="100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400" b="1" kern="100" dirty="0">
                <a:solidFill>
                  <a:srgbClr val="333333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     </a:t>
            </a:r>
            <a:r>
              <a:rPr lang="zh-CN" altLang="zh-CN" sz="2400" b="1" kern="100" dirty="0">
                <a:solidFill>
                  <a:srgbClr val="333333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已知这组数的总体平均数为</a:t>
            </a:r>
            <a:r>
              <a:rPr lang="en-US" altLang="zh-CN" sz="2400" b="1" kern="100" dirty="0">
                <a:solidFill>
                  <a:srgbClr val="333333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163.5,</a:t>
            </a:r>
            <a:r>
              <a:rPr lang="zh-CN" altLang="zh-CN" sz="2400" b="1" kern="100" dirty="0">
                <a:solidFill>
                  <a:srgbClr val="333333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总体方差为</a:t>
            </a:r>
            <a:r>
              <a:rPr lang="en-US" altLang="zh-CN" sz="2400" b="1" kern="100" dirty="0">
                <a:solidFill>
                  <a:srgbClr val="333333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56.3.</a:t>
            </a:r>
            <a:endParaRPr lang="zh-CN" altLang="zh-CN" sz="2400" b="1" kern="100" dirty="0">
              <a:effectLst/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705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2"/>
          <p:cNvSpPr txBox="1"/>
          <p:nvPr/>
        </p:nvSpPr>
        <p:spPr>
          <a:xfrm>
            <a:off x="3295461" y="63374"/>
            <a:ext cx="5229225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>
                <a:solidFill>
                  <a:schemeClr val="bg1"/>
                </a:solidFill>
              </a:rPr>
              <a:t>用样本估计总体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731637" y="2109635"/>
            <a:ext cx="11262829" cy="19303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en-US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请你</a:t>
            </a:r>
            <a:r>
              <a:rPr lang="zh-CN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用</a:t>
            </a:r>
            <a:r>
              <a:rPr lang="zh-CN" altLang="zh-CN" sz="28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简单随机抽样</a:t>
            </a:r>
            <a:r>
              <a:rPr lang="zh-CN" altLang="zh-CN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的方法从总体中抽取容量为</a:t>
            </a:r>
            <a:r>
              <a:rPr lang="en-US" altLang="zh-CN" sz="28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10</a:t>
            </a:r>
            <a:r>
              <a:rPr lang="zh-CN" altLang="zh-CN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的样本</a:t>
            </a:r>
            <a:r>
              <a:rPr lang="en-US" altLang="zh-CN" sz="28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  <a:r>
              <a:rPr lang="zh-CN" altLang="zh-CN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次</a:t>
            </a:r>
            <a:r>
              <a:rPr lang="zh-CN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，</a:t>
            </a:r>
            <a:endParaRPr lang="en-US" altLang="zh-CN" sz="28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分别</a:t>
            </a:r>
            <a:r>
              <a:rPr lang="zh-CN" altLang="zh-CN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计算样本平均数与样本方差，并于总体对应的值进行</a:t>
            </a:r>
            <a:r>
              <a:rPr lang="zh-CN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比较</a:t>
            </a:r>
            <a:r>
              <a:rPr lang="en-US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并算出相应的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误差</a:t>
            </a:r>
            <a:r>
              <a:rPr lang="en-US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.</a:t>
            </a:r>
            <a:r>
              <a:rPr lang="zh-CN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endParaRPr lang="zh-CN" altLang="zh-CN" sz="28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4" name="Picture 3" descr="D:\人教网\logo透明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9678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2"/>
          <p:cNvSpPr txBox="1"/>
          <p:nvPr/>
        </p:nvSpPr>
        <p:spPr>
          <a:xfrm>
            <a:off x="3295461" y="63374"/>
            <a:ext cx="5229225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>
                <a:solidFill>
                  <a:schemeClr val="bg1"/>
                </a:solidFill>
              </a:rPr>
              <a:t>用样本估计总体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64585" y="1101453"/>
            <a:ext cx="1126282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zh-CN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【</a:t>
            </a:r>
            <a:r>
              <a:rPr lang="zh-CN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尝试与发现</a:t>
            </a:r>
            <a:r>
              <a:rPr lang="zh-CN" altLang="zh-CN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】</a:t>
            </a:r>
            <a:endParaRPr lang="zh-CN" altLang="zh-CN" sz="28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4" name="Picture 3" descr="D:\人教网\logo透明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矩形 1"/>
          <p:cNvSpPr/>
          <p:nvPr/>
        </p:nvSpPr>
        <p:spPr>
          <a:xfrm>
            <a:off x="725556" y="1743059"/>
            <a:ext cx="10565296" cy="4515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 在</a:t>
            </a:r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考察某中学的学生的平均身高时，如果采用分层抽样的方法，得到了男生身高的平均数为</a:t>
            </a:r>
            <a:r>
              <a:rPr lang="en-US" altLang="zh-CN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170</a:t>
            </a:r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，方差为</a:t>
            </a:r>
            <a:r>
              <a:rPr lang="en-US" altLang="zh-CN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16</a:t>
            </a:r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；女生身高的平均数为</a:t>
            </a:r>
            <a:r>
              <a:rPr lang="en-US" altLang="zh-CN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165</a:t>
            </a:r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，方差为</a:t>
            </a:r>
            <a:r>
              <a:rPr lang="en-US" altLang="zh-CN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25.</a:t>
            </a:r>
          </a:p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问题</a:t>
            </a:r>
            <a:r>
              <a:rPr lang="en-US" altLang="zh-CN" sz="28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4</a:t>
            </a:r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：</a:t>
            </a:r>
          </a:p>
          <a:p>
            <a:pPr>
              <a:lnSpc>
                <a:spcPct val="150000"/>
              </a:lnSpc>
            </a:pPr>
            <a:r>
              <a:rPr lang="en-US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lang="en-US" altLang="zh-CN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.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如果</a:t>
            </a:r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没有其它信息，怎样估计总体的平均数与方差？</a:t>
            </a:r>
          </a:p>
          <a:p>
            <a:pPr>
              <a:lnSpc>
                <a:spcPct val="150000"/>
              </a:lnSpc>
            </a:pPr>
            <a:r>
              <a:rPr lang="en-US" altLang="zh-CN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r>
              <a:rPr lang="en-US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.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如果</a:t>
            </a:r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知道抽取的样本中，男生有</a:t>
            </a:r>
            <a:r>
              <a:rPr lang="en-US" altLang="zh-CN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20</a:t>
            </a:r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人，女生有</a:t>
            </a:r>
            <a:r>
              <a:rPr lang="en-US" altLang="zh-CN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15</a:t>
            </a:r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人，怎么估计总体的平均数与方差？</a:t>
            </a:r>
          </a:p>
        </p:txBody>
      </p:sp>
    </p:spTree>
    <p:extLst>
      <p:ext uri="{BB962C8B-B14F-4D97-AF65-F5344CB8AC3E}">
        <p14:creationId xmlns:p14="http://schemas.microsoft.com/office/powerpoint/2010/main" val="872689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2"/>
          <p:cNvSpPr txBox="1"/>
          <p:nvPr/>
        </p:nvSpPr>
        <p:spPr>
          <a:xfrm>
            <a:off x="3295461" y="63374"/>
            <a:ext cx="5229225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>
                <a:solidFill>
                  <a:schemeClr val="bg1"/>
                </a:solidFill>
              </a:rPr>
              <a:t>用样本估计总体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397565" y="1722010"/>
            <a:ext cx="11262829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CN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【</a:t>
            </a:r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学生活动</a:t>
            </a:r>
            <a:r>
              <a:rPr lang="en-US" altLang="zh-CN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r>
              <a:rPr lang="en-US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】</a:t>
            </a:r>
          </a:p>
          <a:p>
            <a:pPr lvl="0">
              <a:lnSpc>
                <a:spcPct val="150000"/>
              </a:lnSpc>
            </a:pPr>
            <a:r>
              <a:rPr lang="en-US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学生</a:t>
            </a:r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分成</a:t>
            </a:r>
            <a:r>
              <a:rPr lang="en-US" altLang="zh-CN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个小组，讨论如下的解决方案，哪一个比较好，为什么？</a:t>
            </a:r>
          </a:p>
          <a:p>
            <a:pPr lvl="0">
              <a:lnSpc>
                <a:spcPct val="150000"/>
              </a:lnSpc>
            </a:pPr>
            <a:r>
              <a:rPr lang="en-US" altLang="zh-CN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lang="en-US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.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选择</a:t>
            </a:r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男生或者女生的平均数与方差作为总体对应值的估计；</a:t>
            </a:r>
          </a:p>
          <a:p>
            <a:pPr lvl="0">
              <a:lnSpc>
                <a:spcPct val="150000"/>
              </a:lnSpc>
            </a:pPr>
            <a:r>
              <a:rPr lang="en-US" altLang="zh-CN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r>
              <a:rPr lang="en-US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.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取</a:t>
            </a:r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每一层样本数字特征的算术平均值作为总体的估计；</a:t>
            </a:r>
          </a:p>
          <a:p>
            <a:pPr lvl="0">
              <a:lnSpc>
                <a:spcPct val="150000"/>
              </a:lnSpc>
            </a:pPr>
            <a:r>
              <a:rPr lang="en-US" altLang="zh-CN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  <a:r>
              <a:rPr lang="en-US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.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把</a:t>
            </a:r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各层的数据集中在一起重新计算；</a:t>
            </a:r>
          </a:p>
          <a:p>
            <a:pPr lvl="0">
              <a:lnSpc>
                <a:spcPct val="150000"/>
              </a:lnSpc>
            </a:pPr>
            <a:r>
              <a:rPr lang="en-US" altLang="zh-CN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4</a:t>
            </a:r>
            <a:r>
              <a:rPr lang="en-US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.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考虑</a:t>
            </a:r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整个样本数字特征与每一层的数字特征之间的关系计算</a:t>
            </a:r>
            <a:r>
              <a:rPr lang="en-US" altLang="zh-CN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.</a:t>
            </a:r>
            <a:endParaRPr lang="en-US" altLang="zh-CN" sz="28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4" name="Picture 3" descr="D:\人教网\logo透明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794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2"/>
          <p:cNvSpPr txBox="1"/>
          <p:nvPr/>
        </p:nvSpPr>
        <p:spPr>
          <a:xfrm>
            <a:off x="3295461" y="63374"/>
            <a:ext cx="5229225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 eaLnBrk="1" hangingPunct="1"/>
            <a:r>
              <a:rPr lang="zh-CN" altLang="en-US" sz="3600" b="1" dirty="0">
                <a:solidFill>
                  <a:schemeClr val="bg1"/>
                </a:solidFill>
              </a:rPr>
              <a:t>用样本估计总体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4" name="Picture 3" descr="D:\人教网\logo透明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2049" name="图片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0245" y="4014973"/>
            <a:ext cx="3302277" cy="1704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矩形 6"/>
          <p:cNvSpPr/>
          <p:nvPr/>
        </p:nvSpPr>
        <p:spPr>
          <a:xfrm>
            <a:off x="1116494" y="1731144"/>
            <a:ext cx="10038415" cy="19303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例</a:t>
            </a:r>
            <a:r>
              <a:rPr lang="en-US" altLang="zh-CN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. </a:t>
            </a:r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为了快速了解某学校学生体重（单位：</a:t>
            </a:r>
            <a:r>
              <a:rPr lang="en-US" altLang="zh-CN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kg</a:t>
            </a:r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）的大致情况，随机抽取了</a:t>
            </a:r>
            <a:r>
              <a:rPr lang="en-US" altLang="zh-CN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10</a:t>
            </a:r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名学生称重，得到的数据整理成茎叶图如图所示，估计这个学校学生体重的平均数和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方差</a:t>
            </a:r>
            <a:r>
              <a:rPr lang="en-US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. </a:t>
            </a:r>
            <a:endParaRPr lang="zh-CN" altLang="en-US" sz="28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93990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9"/>
          <p:cNvSpPr/>
          <p:nvPr/>
        </p:nvSpPr>
        <p:spPr>
          <a:xfrm>
            <a:off x="3752850" y="1257300"/>
            <a:ext cx="2381250" cy="2381250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Oval 10"/>
          <p:cNvSpPr/>
          <p:nvPr/>
        </p:nvSpPr>
        <p:spPr>
          <a:xfrm>
            <a:off x="2568575" y="1104900"/>
            <a:ext cx="2381250" cy="2382838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9220" name="组合 79"/>
          <p:cNvGrpSpPr/>
          <p:nvPr/>
        </p:nvGrpSpPr>
        <p:grpSpPr>
          <a:xfrm>
            <a:off x="1589088" y="811213"/>
            <a:ext cx="2341562" cy="2344737"/>
            <a:chOff x="6379729" y="2488774"/>
            <a:chExt cx="2513016" cy="2513016"/>
          </a:xfrm>
        </p:grpSpPr>
        <p:sp>
          <p:nvSpPr>
            <p:cNvPr id="10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9" name="椭圆 80"/>
          <p:cNvSpPr/>
          <p:nvPr/>
        </p:nvSpPr>
        <p:spPr bwMode="auto">
          <a:xfrm>
            <a:off x="1932719" y="1141999"/>
            <a:ext cx="1691508" cy="1694936"/>
          </a:xfrm>
          <a:prstGeom prst="ellipse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0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谢</a:t>
            </a:r>
          </a:p>
        </p:txBody>
      </p:sp>
      <p:grpSp>
        <p:nvGrpSpPr>
          <p:cNvPr id="9224" name="组合 79"/>
          <p:cNvGrpSpPr/>
          <p:nvPr/>
        </p:nvGrpSpPr>
        <p:grpSpPr>
          <a:xfrm>
            <a:off x="3630613" y="601663"/>
            <a:ext cx="2181225" cy="2184400"/>
            <a:chOff x="6379729" y="2488774"/>
            <a:chExt cx="2513016" cy="2513016"/>
          </a:xfrm>
        </p:grpSpPr>
        <p:sp>
          <p:nvSpPr>
            <p:cNvPr id="31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32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30" name="椭圆 80"/>
          <p:cNvSpPr/>
          <p:nvPr/>
        </p:nvSpPr>
        <p:spPr bwMode="auto">
          <a:xfrm>
            <a:off x="3950515" y="909500"/>
            <a:ext cx="1575476" cy="1578669"/>
          </a:xfrm>
          <a:prstGeom prst="ellipse">
            <a:avLst/>
          </a:prstGeom>
          <a:solidFill>
            <a:schemeClr val="accent2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9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谢</a:t>
            </a:r>
            <a:endParaRPr kumimoji="0" lang="zh-CN" altLang="en-US" sz="95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grpSp>
        <p:nvGrpSpPr>
          <p:cNvPr id="9228" name="组合 79"/>
          <p:cNvGrpSpPr/>
          <p:nvPr/>
        </p:nvGrpSpPr>
        <p:grpSpPr>
          <a:xfrm>
            <a:off x="6508750" y="796925"/>
            <a:ext cx="2355850" cy="2359025"/>
            <a:chOff x="6379729" y="2488774"/>
            <a:chExt cx="2513016" cy="2513016"/>
          </a:xfrm>
        </p:grpSpPr>
        <p:sp>
          <p:nvSpPr>
            <p:cNvPr id="40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41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39" name="椭圆 80"/>
          <p:cNvSpPr/>
          <p:nvPr/>
        </p:nvSpPr>
        <p:spPr bwMode="auto">
          <a:xfrm>
            <a:off x="6854479" y="1129847"/>
            <a:ext cx="1701582" cy="1705030"/>
          </a:xfrm>
          <a:prstGeom prst="ellipse">
            <a:avLst/>
          </a:prstGeom>
          <a:solidFill>
            <a:schemeClr val="accent4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9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看</a:t>
            </a:r>
            <a:endParaRPr kumimoji="0" lang="zh-CN" altLang="en-US" sz="95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grpSp>
        <p:nvGrpSpPr>
          <p:cNvPr id="9232" name="组合 79"/>
          <p:cNvGrpSpPr/>
          <p:nvPr/>
        </p:nvGrpSpPr>
        <p:grpSpPr>
          <a:xfrm>
            <a:off x="5019675" y="1946275"/>
            <a:ext cx="1920875" cy="1924050"/>
            <a:chOff x="6379729" y="2488774"/>
            <a:chExt cx="2513016" cy="2513016"/>
          </a:xfrm>
        </p:grpSpPr>
        <p:sp>
          <p:nvSpPr>
            <p:cNvPr id="49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0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48" name="椭圆 80"/>
          <p:cNvSpPr/>
          <p:nvPr/>
        </p:nvSpPr>
        <p:spPr bwMode="auto">
          <a:xfrm>
            <a:off x="5301429" y="2217371"/>
            <a:ext cx="1387841" cy="1390650"/>
          </a:xfrm>
          <a:prstGeom prst="ellipse">
            <a:avLst/>
          </a:prstGeom>
          <a:solidFill>
            <a:schemeClr val="accent3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8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观</a:t>
            </a:r>
            <a:endParaRPr kumimoji="0" lang="zh-CN" altLang="en-US" sz="8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20" name="Oval 9"/>
          <p:cNvSpPr/>
          <p:nvPr/>
        </p:nvSpPr>
        <p:spPr>
          <a:xfrm>
            <a:off x="3752850" y="1257300"/>
            <a:ext cx="2381250" cy="2381250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Oval 10"/>
          <p:cNvSpPr/>
          <p:nvPr/>
        </p:nvSpPr>
        <p:spPr>
          <a:xfrm>
            <a:off x="2568575" y="1104900"/>
            <a:ext cx="2381250" cy="2382838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22" name="组合 79"/>
          <p:cNvGrpSpPr>
            <a:grpSpLocks/>
          </p:cNvGrpSpPr>
          <p:nvPr/>
        </p:nvGrpSpPr>
        <p:grpSpPr bwMode="auto">
          <a:xfrm>
            <a:off x="1589088" y="811213"/>
            <a:ext cx="2341562" cy="2344737"/>
            <a:chOff x="6379729" y="2488774"/>
            <a:chExt cx="2513016" cy="2513016"/>
          </a:xfrm>
        </p:grpSpPr>
        <p:sp>
          <p:nvSpPr>
            <p:cNvPr id="23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/>
                <a:ea typeface="宋体"/>
              </a:endParaRPr>
            </a:p>
          </p:txBody>
        </p:sp>
        <p:sp>
          <p:nvSpPr>
            <p:cNvPr id="24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25" name="椭圆 80"/>
          <p:cNvSpPr/>
          <p:nvPr/>
        </p:nvSpPr>
        <p:spPr bwMode="auto">
          <a:xfrm>
            <a:off x="1932719" y="1141999"/>
            <a:ext cx="1691508" cy="1694936"/>
          </a:xfrm>
          <a:prstGeom prst="ellipse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10000" kern="0" dirty="0" smtClean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谢</a:t>
            </a:r>
          </a:p>
        </p:txBody>
      </p:sp>
      <p:grpSp>
        <p:nvGrpSpPr>
          <p:cNvPr id="26" name="组合 79"/>
          <p:cNvGrpSpPr>
            <a:grpSpLocks/>
          </p:cNvGrpSpPr>
          <p:nvPr/>
        </p:nvGrpSpPr>
        <p:grpSpPr bwMode="auto">
          <a:xfrm>
            <a:off x="3630613" y="601663"/>
            <a:ext cx="2181225" cy="2184400"/>
            <a:chOff x="6379729" y="2488774"/>
            <a:chExt cx="2513016" cy="2513016"/>
          </a:xfrm>
        </p:grpSpPr>
        <p:sp>
          <p:nvSpPr>
            <p:cNvPr id="27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/>
                <a:ea typeface="宋体"/>
              </a:endParaRPr>
            </a:p>
          </p:txBody>
        </p:sp>
        <p:sp>
          <p:nvSpPr>
            <p:cNvPr id="28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29" name="椭圆 80"/>
          <p:cNvSpPr/>
          <p:nvPr/>
        </p:nvSpPr>
        <p:spPr bwMode="auto">
          <a:xfrm>
            <a:off x="3950515" y="909500"/>
            <a:ext cx="1575477" cy="1578669"/>
          </a:xfrm>
          <a:prstGeom prst="ellipse">
            <a:avLst/>
          </a:prstGeom>
          <a:solidFill>
            <a:schemeClr val="accent2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9500" kern="0" dirty="0" smtClean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谢</a:t>
            </a:r>
            <a:endParaRPr lang="zh-CN" altLang="en-US" sz="9500" kern="0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33" name="组合 79"/>
          <p:cNvGrpSpPr>
            <a:grpSpLocks/>
          </p:cNvGrpSpPr>
          <p:nvPr/>
        </p:nvGrpSpPr>
        <p:grpSpPr bwMode="auto">
          <a:xfrm>
            <a:off x="6508750" y="796925"/>
            <a:ext cx="2355850" cy="2359025"/>
            <a:chOff x="6379729" y="2488774"/>
            <a:chExt cx="2513016" cy="2513016"/>
          </a:xfrm>
        </p:grpSpPr>
        <p:sp>
          <p:nvSpPr>
            <p:cNvPr id="34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/>
                <a:ea typeface="宋体"/>
              </a:endParaRPr>
            </a:p>
          </p:txBody>
        </p:sp>
        <p:sp>
          <p:nvSpPr>
            <p:cNvPr id="35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36" name="椭圆 80"/>
          <p:cNvSpPr/>
          <p:nvPr/>
        </p:nvSpPr>
        <p:spPr bwMode="auto">
          <a:xfrm>
            <a:off x="6854479" y="1129847"/>
            <a:ext cx="1701582" cy="1705030"/>
          </a:xfrm>
          <a:prstGeom prst="ellipse">
            <a:avLst/>
          </a:prstGeom>
          <a:solidFill>
            <a:schemeClr val="accent4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9500" kern="0" dirty="0" smtClean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看</a:t>
            </a:r>
            <a:endParaRPr lang="zh-CN" altLang="en-US" sz="9500" kern="0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37" name="组合 79"/>
          <p:cNvGrpSpPr>
            <a:grpSpLocks/>
          </p:cNvGrpSpPr>
          <p:nvPr/>
        </p:nvGrpSpPr>
        <p:grpSpPr bwMode="auto">
          <a:xfrm>
            <a:off x="5019675" y="1946275"/>
            <a:ext cx="1920875" cy="1924050"/>
            <a:chOff x="6379729" y="2488774"/>
            <a:chExt cx="2513016" cy="2513016"/>
          </a:xfrm>
        </p:grpSpPr>
        <p:sp>
          <p:nvSpPr>
            <p:cNvPr id="38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/>
                <a:ea typeface="宋体"/>
              </a:endParaRPr>
            </a:p>
          </p:txBody>
        </p:sp>
        <p:sp>
          <p:nvSpPr>
            <p:cNvPr id="42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43" name="椭圆 80"/>
          <p:cNvSpPr/>
          <p:nvPr/>
        </p:nvSpPr>
        <p:spPr bwMode="auto">
          <a:xfrm>
            <a:off x="5301430" y="2217371"/>
            <a:ext cx="1387840" cy="1390651"/>
          </a:xfrm>
          <a:prstGeom prst="ellipse">
            <a:avLst/>
          </a:prstGeom>
          <a:solidFill>
            <a:schemeClr val="accent3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8000" kern="0" dirty="0" smtClean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观</a:t>
            </a:r>
            <a:endParaRPr lang="zh-CN" altLang="en-US" sz="8000" kern="0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4" name="Oval 9"/>
          <p:cNvSpPr/>
          <p:nvPr/>
        </p:nvSpPr>
        <p:spPr>
          <a:xfrm>
            <a:off x="3752850" y="1257300"/>
            <a:ext cx="2381250" cy="2381250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5" name="Oval 10"/>
          <p:cNvSpPr/>
          <p:nvPr/>
        </p:nvSpPr>
        <p:spPr>
          <a:xfrm>
            <a:off x="2568575" y="1104900"/>
            <a:ext cx="2381250" cy="2382838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46" name="组合 79"/>
          <p:cNvGrpSpPr>
            <a:grpSpLocks/>
          </p:cNvGrpSpPr>
          <p:nvPr/>
        </p:nvGrpSpPr>
        <p:grpSpPr bwMode="auto">
          <a:xfrm>
            <a:off x="1589088" y="811213"/>
            <a:ext cx="2341562" cy="2344737"/>
            <a:chOff x="6379729" y="2488774"/>
            <a:chExt cx="2513016" cy="2513016"/>
          </a:xfrm>
        </p:grpSpPr>
        <p:sp>
          <p:nvSpPr>
            <p:cNvPr id="47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/>
                <a:ea typeface="宋体"/>
              </a:endParaRPr>
            </a:p>
          </p:txBody>
        </p:sp>
        <p:sp>
          <p:nvSpPr>
            <p:cNvPr id="51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52" name="椭圆 80"/>
          <p:cNvSpPr/>
          <p:nvPr/>
        </p:nvSpPr>
        <p:spPr bwMode="auto">
          <a:xfrm>
            <a:off x="1932719" y="1141999"/>
            <a:ext cx="1691508" cy="1694936"/>
          </a:xfrm>
          <a:prstGeom prst="ellipse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10000" kern="0" dirty="0" smtClean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谢</a:t>
            </a:r>
          </a:p>
        </p:txBody>
      </p:sp>
      <p:grpSp>
        <p:nvGrpSpPr>
          <p:cNvPr id="53" name="组合 79"/>
          <p:cNvGrpSpPr>
            <a:grpSpLocks/>
          </p:cNvGrpSpPr>
          <p:nvPr/>
        </p:nvGrpSpPr>
        <p:grpSpPr bwMode="auto">
          <a:xfrm>
            <a:off x="3630613" y="601663"/>
            <a:ext cx="2181225" cy="2184400"/>
            <a:chOff x="6379729" y="2488774"/>
            <a:chExt cx="2513016" cy="2513016"/>
          </a:xfrm>
        </p:grpSpPr>
        <p:sp>
          <p:nvSpPr>
            <p:cNvPr id="54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/>
                <a:ea typeface="宋体"/>
              </a:endParaRPr>
            </a:p>
          </p:txBody>
        </p:sp>
        <p:sp>
          <p:nvSpPr>
            <p:cNvPr id="55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56" name="椭圆 80"/>
          <p:cNvSpPr/>
          <p:nvPr/>
        </p:nvSpPr>
        <p:spPr bwMode="auto">
          <a:xfrm>
            <a:off x="3950515" y="909500"/>
            <a:ext cx="1575477" cy="1578669"/>
          </a:xfrm>
          <a:prstGeom prst="ellipse">
            <a:avLst/>
          </a:prstGeom>
          <a:solidFill>
            <a:schemeClr val="accent2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9500" kern="0" dirty="0" smtClean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谢</a:t>
            </a:r>
            <a:endParaRPr lang="zh-CN" altLang="en-US" sz="9500" kern="0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57" name="组合 79"/>
          <p:cNvGrpSpPr>
            <a:grpSpLocks/>
          </p:cNvGrpSpPr>
          <p:nvPr/>
        </p:nvGrpSpPr>
        <p:grpSpPr bwMode="auto">
          <a:xfrm>
            <a:off x="6508750" y="796925"/>
            <a:ext cx="2355850" cy="2359025"/>
            <a:chOff x="6379729" y="2488774"/>
            <a:chExt cx="2513016" cy="2513016"/>
          </a:xfrm>
        </p:grpSpPr>
        <p:sp>
          <p:nvSpPr>
            <p:cNvPr id="58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/>
                <a:ea typeface="宋体"/>
              </a:endParaRPr>
            </a:p>
          </p:txBody>
        </p:sp>
        <p:sp>
          <p:nvSpPr>
            <p:cNvPr id="59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60" name="椭圆 80"/>
          <p:cNvSpPr/>
          <p:nvPr/>
        </p:nvSpPr>
        <p:spPr bwMode="auto">
          <a:xfrm>
            <a:off x="6854479" y="1129847"/>
            <a:ext cx="1701582" cy="1705030"/>
          </a:xfrm>
          <a:prstGeom prst="ellipse">
            <a:avLst/>
          </a:prstGeom>
          <a:solidFill>
            <a:schemeClr val="accent4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9500" kern="0" dirty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看</a:t>
            </a:r>
          </a:p>
        </p:txBody>
      </p:sp>
      <p:grpSp>
        <p:nvGrpSpPr>
          <p:cNvPr id="61" name="组合 79"/>
          <p:cNvGrpSpPr>
            <a:grpSpLocks/>
          </p:cNvGrpSpPr>
          <p:nvPr/>
        </p:nvGrpSpPr>
        <p:grpSpPr bwMode="auto">
          <a:xfrm>
            <a:off x="5019675" y="1946275"/>
            <a:ext cx="1920875" cy="1924050"/>
            <a:chOff x="6379729" y="2488774"/>
            <a:chExt cx="2513016" cy="2513016"/>
          </a:xfrm>
        </p:grpSpPr>
        <p:sp>
          <p:nvSpPr>
            <p:cNvPr id="62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/>
                <a:ea typeface="宋体"/>
              </a:endParaRPr>
            </a:p>
          </p:txBody>
        </p:sp>
        <p:sp>
          <p:nvSpPr>
            <p:cNvPr id="63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64" name="椭圆 80"/>
          <p:cNvSpPr/>
          <p:nvPr/>
        </p:nvSpPr>
        <p:spPr bwMode="auto">
          <a:xfrm>
            <a:off x="5301430" y="2217371"/>
            <a:ext cx="1387840" cy="1390651"/>
          </a:xfrm>
          <a:prstGeom prst="ellipse">
            <a:avLst/>
          </a:prstGeom>
          <a:solidFill>
            <a:schemeClr val="accent3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8000" kern="0" dirty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观</a:t>
            </a:r>
          </a:p>
        </p:txBody>
      </p:sp>
      <p:pic>
        <p:nvPicPr>
          <p:cNvPr id="65" name="Picture 3" descr="D:\人教网\logo透明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自定义 1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25B7C0"/>
      </a:accent1>
      <a:accent2>
        <a:srgbClr val="F6A500"/>
      </a:accent2>
      <a:accent3>
        <a:srgbClr val="585858"/>
      </a:accent3>
      <a:accent4>
        <a:srgbClr val="FD7104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自定义 1">
      <a:majorFont>
        <a:latin typeface="Arial Black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29000">
              <a:srgbClr val="FFFFFF"/>
            </a:gs>
            <a:gs pos="98000">
              <a:srgbClr val="FFFFFF">
                <a:lumMod val="75000"/>
              </a:srgbClr>
            </a:gs>
          </a:gsLst>
          <a:lin ang="2700000" scaled="1"/>
          <a:tileRect/>
        </a:gradFill>
        <a:ln w="25400" cap="flat" cmpd="sng" algn="ctr">
          <a:noFill/>
          <a:prstDash val="solid"/>
        </a:ln>
        <a:effectLst>
          <a:softEdge rad="0"/>
        </a:effectLst>
      </a:spPr>
      <a:bodyPr anchor="ctr"/>
      <a:lstStyle>
        <a:defPPr marL="0" marR="0" indent="0" algn="ctr" defTabSz="91440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sz="1800" b="0" i="0" u="none" strike="noStrike" kern="0" cap="none" spc="0" normalizeH="0" baseline="0" noProof="0" smtClean="0">
            <a:ln>
              <a:noFill/>
            </a:ln>
            <a:solidFill>
              <a:srgbClr val="FFFFFF"/>
            </a:solidFill>
            <a:effectLst/>
            <a:uLnTx/>
            <a:uFillTx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508</Words>
  <Application>Microsoft Office PowerPoint</Application>
  <PresentationFormat>宽屏</PresentationFormat>
  <Paragraphs>52</Paragraphs>
  <Slides>8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7" baseType="lpstr">
      <vt:lpstr>黑体</vt:lpstr>
      <vt:lpstr>楷体</vt:lpstr>
      <vt:lpstr>宋体</vt:lpstr>
      <vt:lpstr>微软雅黑</vt:lpstr>
      <vt:lpstr>Arial</vt:lpstr>
      <vt:lpstr>Arial Black</vt:lpstr>
      <vt:lpstr>Calibri</vt:lpstr>
      <vt:lpstr>Times New Roman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MOMODASUCAI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MOMODA</dc:creator>
  <cp:lastModifiedBy>Windows 用户</cp:lastModifiedBy>
  <cp:revision>183</cp:revision>
  <dcterms:created xsi:type="dcterms:W3CDTF">2014-11-06T06:08:00Z</dcterms:created>
  <dcterms:modified xsi:type="dcterms:W3CDTF">2019-11-17T03:37:20Z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2052-10.1.0.6929</vt:lpwstr>
  </property>
</Properties>
</file>