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91" r:id="rId2"/>
    <p:sldId id="290" r:id="rId3"/>
    <p:sldId id="302" r:id="rId4"/>
    <p:sldId id="303" r:id="rId5"/>
    <p:sldId id="293" r:id="rId6"/>
    <p:sldId id="304" r:id="rId7"/>
    <p:sldId id="305" r:id="rId8"/>
    <p:sldId id="306" r:id="rId9"/>
    <p:sldId id="295" r:id="rId10"/>
    <p:sldId id="307" r:id="rId11"/>
    <p:sldId id="296" r:id="rId12"/>
    <p:sldId id="308" r:id="rId13"/>
    <p:sldId id="279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644A"/>
    <a:srgbClr val="897A5D"/>
    <a:srgbClr val="25B7C0"/>
    <a:srgbClr val="FDFDFD"/>
    <a:srgbClr val="595859"/>
    <a:srgbClr val="595959"/>
    <a:srgbClr val="F6A500"/>
    <a:srgbClr val="FD7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/>
    <p:restoredTop sz="94630"/>
  </p:normalViewPr>
  <p:slideViewPr>
    <p:cSldViewPr snapToGrid="0" showGuides="1">
      <p:cViewPr varScale="1">
        <p:scale>
          <a:sx n="62" d="100"/>
          <a:sy n="62" d="100"/>
        </p:scale>
        <p:origin x="80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06A740-BBB9-4963-8797-18622D141C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32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1410881-65A3-43F7-9548-CFED2647BFB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6714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  <a:pPr lvl="0" algn="r" eaLnBrk="1" hangingPunct="1"/>
              <a:t>13</a:t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535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封面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rgbClr val="FFFFFF"/>
              </a:gs>
              <a:gs pos="98000">
                <a:srgbClr val="FFFFFF">
                  <a:lumMod val="75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603648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408085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7265"/>
            <a:ext cx="12192000" cy="2857500"/>
          </a:xfrm>
          <a:prstGeom prst="rect">
            <a:avLst/>
          </a:prstGeom>
        </p:spPr>
      </p:pic>
      <p:pic>
        <p:nvPicPr>
          <p:cNvPr id="8" name="Picture 3" descr="D:\人教网\logo透明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容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人教网\logo透明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7859"/>
            <a:ext cx="12192000" cy="1552575"/>
          </a:xfrm>
          <a:prstGeom prst="rect">
            <a:avLst/>
          </a:prstGeom>
        </p:spPr>
      </p:pic>
      <p:sp>
        <p:nvSpPr>
          <p:cNvPr id="6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6" name="组合 79"/>
          <p:cNvGrpSpPr/>
          <p:nvPr userDrawn="1"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9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0" name="组合 79"/>
          <p:cNvGrpSpPr/>
          <p:nvPr userDrawn="1"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13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椭圆 80"/>
          <p:cNvSpPr/>
          <p:nvPr/>
        </p:nvSpPr>
        <p:spPr bwMode="auto">
          <a:xfrm>
            <a:off x="3950515" y="893734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4" name="组合 79"/>
          <p:cNvGrpSpPr/>
          <p:nvPr userDrawn="1"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1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4118" name="组合 79"/>
          <p:cNvGrpSpPr/>
          <p:nvPr userDrawn="1"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2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pic>
        <p:nvPicPr>
          <p:cNvPr id="24" name="Picture 3" descr="D:\人教网\logo透明s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0575"/>
          </a:xfrm>
          <a:prstGeom prst="rect">
            <a:avLst/>
          </a:prstGeom>
        </p:spPr>
      </p:pic>
      <p:sp>
        <p:nvSpPr>
          <p:cNvPr id="3" name="标题占位符 2">
            <a:extLst>
              <a:ext uri="{FF2B5EF4-FFF2-40B4-BE49-F238E27FC236}">
                <a16:creationId xmlns:a16="http://schemas.microsoft.com/office/drawing/2014/main" id="{E354D3B4-356F-4B0A-9126-0F855C584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2"/>
          <p:cNvSpPr txBox="1"/>
          <p:nvPr/>
        </p:nvSpPr>
        <p:spPr>
          <a:xfrm>
            <a:off x="0" y="2298700"/>
            <a:ext cx="12192000" cy="18292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bg1"/>
                </a:solidFill>
              </a:rPr>
              <a:t>《5.2</a:t>
            </a:r>
            <a:r>
              <a:rPr lang="zh-CN" altLang="en-US" sz="4000" b="1" dirty="0">
                <a:solidFill>
                  <a:schemeClr val="bg1"/>
                </a:solidFill>
              </a:rPr>
              <a:t>数学探究活动</a:t>
            </a:r>
            <a:endParaRPr lang="en-US" altLang="zh-CN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</a:rPr>
              <a:t>由编号样本估计总数及其模拟</a:t>
            </a:r>
            <a:r>
              <a:rPr lang="en-US" altLang="zh-CN" sz="4000" b="1" dirty="0">
                <a:solidFill>
                  <a:schemeClr val="bg1"/>
                </a:solidFill>
              </a:rPr>
              <a:t>》</a:t>
            </a:r>
            <a:endParaRPr lang="zh-CN" altLang="zh-CN" sz="4000" b="1" dirty="0">
              <a:solidFill>
                <a:schemeClr val="bg1"/>
              </a:solidFill>
            </a:endParaRPr>
          </a:p>
        </p:txBody>
      </p:sp>
      <p:sp>
        <p:nvSpPr>
          <p:cNvPr id="7172" name="TextBox 13"/>
          <p:cNvSpPr txBox="1"/>
          <p:nvPr/>
        </p:nvSpPr>
        <p:spPr>
          <a:xfrm>
            <a:off x="3044841" y="4879157"/>
            <a:ext cx="7540333" cy="11344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ym typeface="+mn-ea"/>
              </a:rPr>
              <a:t>主 讲   人：付   莉     北京市第二十中学</a:t>
            </a:r>
            <a:endParaRPr lang="en-US" altLang="zh-CN" sz="2400" b="1" dirty="0">
              <a:sym typeface="+mn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sz="2400" b="1" dirty="0">
                <a:sym typeface="+mn-ea"/>
              </a:rPr>
              <a:t>审核指导：</a:t>
            </a:r>
            <a:r>
              <a:rPr lang="en-US" altLang="zh-CN" sz="2400" b="1" dirty="0">
                <a:sym typeface="+mn-ea"/>
              </a:rPr>
              <a:t> </a:t>
            </a:r>
            <a:r>
              <a:rPr lang="zh-CN" altLang="en-US" sz="2400" b="1" dirty="0">
                <a:sym typeface="+mn-ea"/>
              </a:rPr>
              <a:t>张   鹤    北京市海淀区教师进修学校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278034" y="548551"/>
            <a:ext cx="7632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人教版高中数学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B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版必修第二册  第五章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06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学生探索，活动分享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0910" y="1088025"/>
            <a:ext cx="10414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学生活动分享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1】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预设学生探究活动：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待估计总数的、有连续编号的实例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在读书漂流活动中，高一年级在周一借阅图书的同学的学号。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获取的编号样本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239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174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135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145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230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272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106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288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172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310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88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153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194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学生探索，活动分享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0910" y="1522739"/>
            <a:ext cx="10414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学生活动分享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1】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估计总数的方法以及计算过程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用样本编号的最大值，估计总数为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310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用样本编号的平均值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155.8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，借助                                    </a:t>
            </a:r>
            <a:endParaRPr lang="en-US" altLang="zh-CN" sz="2800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估计总数为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297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采用模拟的方法以及估计结果的验证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用计算机软件进行验证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671147"/>
              </p:ext>
            </p:extLst>
          </p:nvPr>
        </p:nvGraphicFramePr>
        <p:xfrm>
          <a:off x="6221893" y="3438323"/>
          <a:ext cx="3089203" cy="8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4" imgW="1473200" imgH="393700" progId="Equation.DSMT4">
                  <p:embed/>
                </p:oleObj>
              </mc:Choice>
              <mc:Fallback>
                <p:oleObj name="Equation" r:id="rId4" imgW="1473200" imgH="3937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1893" y="3438323"/>
                        <a:ext cx="3089203" cy="8255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3182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学生探索，活动分享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0910" y="1507749"/>
            <a:ext cx="10414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学生活动分享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1】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活动总结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二者估计的结果不同，用样本编号的平均值估计的总数，比样本最大值还小，所以选用样本最大值估计较好。而高一年级共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325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人，估计值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310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也较为接近。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661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学生探索，活动分享</a:t>
            </a:r>
          </a:p>
        </p:txBody>
      </p:sp>
      <p:sp>
        <p:nvSpPr>
          <p:cNvPr id="3" name="矩形 2"/>
          <p:cNvSpPr/>
          <p:nvPr/>
        </p:nvSpPr>
        <p:spPr>
          <a:xfrm>
            <a:off x="740910" y="1132995"/>
            <a:ext cx="10414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学生活动分享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2】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预设学生探究活动：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待估计总数的、有连续编号的实例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某企业共享单车，编号形如“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8650321851”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，分析前两位“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86”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应指中国地区，第三位和第四位“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50”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应对应不同区域，因为新闻报道，我国共享单车总投入大约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万，而若用一位数表达区域，不能足够覆盖。于是收集本区域单车编号的数据，假设后六位为连续编号。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973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学生探索，活动分享</a:t>
            </a:r>
          </a:p>
        </p:txBody>
      </p:sp>
      <p:sp>
        <p:nvSpPr>
          <p:cNvPr id="3" name="矩形 2"/>
          <p:cNvSpPr/>
          <p:nvPr/>
        </p:nvSpPr>
        <p:spPr>
          <a:xfrm>
            <a:off x="740910" y="1417808"/>
            <a:ext cx="10414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学生活动分享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2】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获取的编号样本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8650321851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8650407502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8650223103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8650239664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8650106747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endParaRPr lang="en-US" altLang="zh-CN" sz="2800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整理后的数据为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321851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407502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223103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239664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106747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352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学生探索，活动分享</a:t>
            </a:r>
          </a:p>
        </p:txBody>
      </p:sp>
      <p:sp>
        <p:nvSpPr>
          <p:cNvPr id="3" name="矩形 2"/>
          <p:cNvSpPr/>
          <p:nvPr/>
        </p:nvSpPr>
        <p:spPr>
          <a:xfrm>
            <a:off x="740910" y="1477768"/>
            <a:ext cx="10414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学生活动分享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2】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估计总数的方法以及计算过程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用样本编号的最大值，估计总数为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407502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用样本编号的平均值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259773.4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，借助 ，估计总数为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519546. 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用样本编号的中位数，估计总数为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479328.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84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学生探索，活动分享</a:t>
            </a:r>
          </a:p>
        </p:txBody>
      </p:sp>
      <p:sp>
        <p:nvSpPr>
          <p:cNvPr id="3" name="矩形 2"/>
          <p:cNvSpPr/>
          <p:nvPr/>
        </p:nvSpPr>
        <p:spPr>
          <a:xfrm>
            <a:off x="740910" y="1417808"/>
            <a:ext cx="10414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学生活动分享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2】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采用模拟的方法以及估计结果的验证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用计算机软件进行验证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	活动总结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估计本企业共享单车在本区域投放的单车数为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万辆，尝试与企业联络看是否符合实际情况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193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方法概括，理解应用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0910" y="1687631"/>
            <a:ext cx="10414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  <a:endParaRPr lang="en-US" altLang="zh-CN" sz="2800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用最大值估计总数，即样本编号最大值就是总体编号最大值；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endParaRPr lang="en-US" altLang="zh-CN" sz="2800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  <a:endParaRPr lang="en-US" altLang="zh-CN" sz="2800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用平均数估计总数，即样本编号平均数和总体编号平均数相同。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540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方法概括，理解应用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3260" y="995740"/>
            <a:ext cx="11313625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：二战中盟军为了知道德国“虎式”重型坦克的数量，采用了两种方法，一种是传统的情报窃取，一种是用统计学的方法进行估计，最后证实统计学的方法比情报更精确。德国人在生产“虎式”坦克时，把坦克从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开始进行了连续编号，在战争期间盟军把缴获的“虎式”坦克的编号进行记录，并计算出编号的平均值为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675.5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，假设缴获的坦克代表了所有坦克的一个随机样本，则利用你所学过的统计知识估计德国共制造“虎式”坦克大约有（    ）辆。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A. 1050		B. 1350		C. 1650		D.1950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233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回溯实例，计算模拟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3073" y="1394019"/>
            <a:ext cx="10414000" cy="13031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对于每组的实例，利用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EXCEL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的数据分析功能，进行模拟，体会统计方法在此问题中的作用。</a:t>
            </a:r>
            <a:endParaRPr lang="zh-CN" altLang="zh-CN" sz="2800" kern="1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313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优化过程，小结反思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0910" y="1145540"/>
            <a:ext cx="10414000" cy="19495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、样本收集是否合理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、用样本连续编号数字特征估计总数的方法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、模拟的具体操作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855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220" name="组合 79"/>
          <p:cNvGrpSpPr/>
          <p:nvPr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1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4" name="组合 79"/>
          <p:cNvGrpSpPr/>
          <p:nvPr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3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0" name="椭圆 80"/>
          <p:cNvSpPr/>
          <p:nvPr/>
        </p:nvSpPr>
        <p:spPr bwMode="auto">
          <a:xfrm>
            <a:off x="3950515" y="909500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8" name="组合 79"/>
          <p:cNvGrpSpPr/>
          <p:nvPr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4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9232" name="组合 79"/>
          <p:cNvGrpSpPr/>
          <p:nvPr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49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8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sp>
        <p:nvSpPr>
          <p:cNvPr id="20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2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2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5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26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27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33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34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3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37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38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4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43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sp>
        <p:nvSpPr>
          <p:cNvPr id="4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6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4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2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3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54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6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7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58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9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0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61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62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63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4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pic>
        <p:nvPicPr>
          <p:cNvPr id="65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91&quot;/&gt;&lt;/object&gt;&lt;object type=&quot;3&quot; unique_id=&quot;10004&quot;&gt;&lt;property id=&quot;20148&quot; value=&quot;5&quot;/&gt;&lt;property id=&quot;20300&quot; value=&quot;Slide 2&quot;/&gt;&lt;property id=&quot;20307&quot; value=&quot;290&quot;/&gt;&lt;/object&gt;&lt;object type=&quot;3&quot; unique_id=&quot;10005&quot;&gt;&lt;property id=&quot;20148&quot; value=&quot;5&quot;/&gt;&lt;property id=&quot;20300&quot; value=&quot;Slide 3&quot;/&gt;&lt;property id=&quot;20307&quot; value=&quot;302&quot;/&gt;&lt;/object&gt;&lt;object type=&quot;3&quot; unique_id=&quot;10006&quot;&gt;&lt;property id=&quot;20148&quot; value=&quot;5&quot;/&gt;&lt;property id=&quot;20300&quot; value=&quot;Slide 4&quot;/&gt;&lt;property id=&quot;20307&quot; value=&quot;303&quot;/&gt;&lt;/object&gt;&lt;object type=&quot;3&quot; unique_id=&quot;10007&quot;&gt;&lt;property id=&quot;20148&quot; value=&quot;5&quot;/&gt;&lt;property id=&quot;20300&quot; value=&quot;Slide 5&quot;/&gt;&lt;property id=&quot;20307&quot; value=&quot;293&quot;/&gt;&lt;/object&gt;&lt;object type=&quot;3&quot; unique_id=&quot;10008&quot;&gt;&lt;property id=&quot;20148&quot; value=&quot;5&quot;/&gt;&lt;property id=&quot;20300&quot; value=&quot;Slide 6&quot;/&gt;&lt;property id=&quot;20307&quot; value=&quot;304&quot;/&gt;&lt;/object&gt;&lt;object type=&quot;3&quot; unique_id=&quot;10009&quot;&gt;&lt;property id=&quot;20148&quot; value=&quot;5&quot;/&gt;&lt;property id=&quot;20300&quot; value=&quot;Slide 7&quot;/&gt;&lt;property id=&quot;20307&quot; value=&quot;305&quot;/&gt;&lt;/object&gt;&lt;object type=&quot;3&quot; unique_id=&quot;10010&quot;&gt;&lt;property id=&quot;20148&quot; value=&quot;5&quot;/&gt;&lt;property id=&quot;20300&quot; value=&quot;Slide 8&quot;/&gt;&lt;property id=&quot;20307&quot; value=&quot;306&quot;/&gt;&lt;/object&gt;&lt;object type=&quot;3&quot; unique_id=&quot;10011&quot;&gt;&lt;property id=&quot;20148&quot; value=&quot;5&quot;/&gt;&lt;property id=&quot;20300&quot; value=&quot;Slide 9&quot;/&gt;&lt;property id=&quot;20307&quot; value=&quot;295&quot;/&gt;&lt;/object&gt;&lt;object type=&quot;3&quot; unique_id=&quot;10012&quot;&gt;&lt;property id=&quot;20148&quot; value=&quot;5&quot;/&gt;&lt;property id=&quot;20300&quot; value=&quot;Slide 10&quot;/&gt;&lt;property id=&quot;20307&quot; value=&quot;307&quot;/&gt;&lt;/object&gt;&lt;object type=&quot;3&quot; unique_id=&quot;10013&quot;&gt;&lt;property id=&quot;20148&quot; value=&quot;5&quot;/&gt;&lt;property id=&quot;20300&quot; value=&quot;Slide 11&quot;/&gt;&lt;property id=&quot;20307&quot; value=&quot;296&quot;/&gt;&lt;/object&gt;&lt;object type=&quot;3&quot; unique_id=&quot;10014&quot;&gt;&lt;property id=&quot;20148&quot; value=&quot;5&quot;/&gt;&lt;property id=&quot;20300&quot; value=&quot;Slide 12&quot;/&gt;&lt;property id=&quot;20307&quot; value=&quot;308&quot;/&gt;&lt;/object&gt;&lt;object type=&quot;3&quot; unique_id=&quot;10015&quot;&gt;&lt;property id=&quot;20148&quot; value=&quot;5&quot;/&gt;&lt;property id=&quot;20300&quot; value=&quot;Slide 13&quot;/&gt;&lt;property id=&quot;20307&quot; value=&quot;279&quot;/&gt;&lt;/object&gt;&lt;/object&gt;&lt;object type=&quot;8&quot; unique_id=&quot;10030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25B7C0"/>
      </a:accent1>
      <a:accent2>
        <a:srgbClr val="F6A500"/>
      </a:accent2>
      <a:accent3>
        <a:srgbClr val="585858"/>
      </a:accent3>
      <a:accent4>
        <a:srgbClr val="FD7104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29000">
              <a:srgbClr val="FFFFFF"/>
            </a:gs>
            <a:gs pos="98000">
              <a:srgbClr val="FFFFFF">
                <a:lumMod val="75000"/>
              </a:srgbClr>
            </a:gs>
          </a:gsLst>
          <a:lin ang="2700000" scaled="1"/>
          <a:tileRect/>
        </a:gradFill>
        <a:ln w="25400" cap="flat" cmpd="sng" algn="ctr">
          <a:noFill/>
          <a:prstDash val="solid"/>
        </a:ln>
        <a:effectLst>
          <a:softEdge rad="0"/>
        </a:effectLst>
      </a:spPr>
      <a:bodyPr anchor="ctr"/>
      <a:lstStyle>
        <a:defPPr marL="0" marR="0" indent="0" algn="ctr" defTabSz="91440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kern="0" cap="none" spc="0" normalizeH="0" baseline="0" noProof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749</Words>
  <Application>Microsoft Office PowerPoint</Application>
  <PresentationFormat>宽屏</PresentationFormat>
  <Paragraphs>77</Paragraphs>
  <Slides>13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黑体</vt:lpstr>
      <vt:lpstr>Arial</vt:lpstr>
      <vt:lpstr>Arial Black</vt:lpstr>
      <vt:lpstr>Calibri</vt:lpstr>
      <vt:lpstr>Times New Roman</vt:lpstr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MOMODASUCAI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MOMODA</dc:creator>
  <cp:lastModifiedBy>user</cp:lastModifiedBy>
  <cp:revision>186</cp:revision>
  <dcterms:created xsi:type="dcterms:W3CDTF">2014-11-06T06:08:00Z</dcterms:created>
  <dcterms:modified xsi:type="dcterms:W3CDTF">2019-11-20T10:15:56Z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