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1" r:id="rId2"/>
    <p:sldId id="290" r:id="rId3"/>
    <p:sldId id="295" r:id="rId4"/>
    <p:sldId id="304" r:id="rId5"/>
    <p:sldId id="305" r:id="rId6"/>
    <p:sldId id="292" r:id="rId7"/>
    <p:sldId id="307" r:id="rId8"/>
    <p:sldId id="308" r:id="rId9"/>
    <p:sldId id="306" r:id="rId10"/>
    <p:sldId id="309" r:id="rId11"/>
    <p:sldId id="311" r:id="rId12"/>
    <p:sldId id="310" r:id="rId13"/>
    <p:sldId id="312" r:id="rId14"/>
    <p:sldId id="313" r:id="rId15"/>
    <p:sldId id="314" r:id="rId16"/>
    <p:sldId id="316" r:id="rId17"/>
    <p:sldId id="315" r:id="rId18"/>
    <p:sldId id="317" r:id="rId19"/>
    <p:sldId id="318" r:id="rId20"/>
    <p:sldId id="319" r:id="rId21"/>
    <p:sldId id="294" r:id="rId22"/>
    <p:sldId id="301" r:id="rId23"/>
    <p:sldId id="279" r:id="rId24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30"/>
  </p:normalViewPr>
  <p:slideViewPr>
    <p:cSldViewPr snapToGrid="0" showGuide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23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6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0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3.png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4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9.e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312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《</a:t>
            </a:r>
            <a:r>
              <a:rPr lang="zh-CN" altLang="en-US" sz="6000" b="1" dirty="0">
                <a:solidFill>
                  <a:schemeClr val="bg1"/>
                </a:solidFill>
              </a:rPr>
              <a:t>样本空间与事件</a:t>
            </a: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》</a:t>
            </a:r>
            <a:endParaRPr lang="zh-CN" altLang="zh-CN" sz="6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134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主 讲   人：贺丽珍　北京市第一〇一中学</a:t>
            </a:r>
            <a:endParaRPr 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审核指导：</a:t>
            </a:r>
            <a:r>
              <a:rPr lang="en-US" altLang="zh-CN" sz="2400" b="1" dirty="0">
                <a:sym typeface="+mn-ea"/>
              </a:rPr>
              <a:t> </a:t>
            </a:r>
            <a:r>
              <a:rPr lang="zh-CN" altLang="en-US" sz="2400" b="1" dirty="0">
                <a:sym typeface="+mn-ea"/>
              </a:rPr>
              <a:t>张   鹤    北京市海淀区教师进修学校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第五章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6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尝试与发现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160" y="1077557"/>
            <a:ext cx="11361680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生活中，我们往往会遇到以下一些现象：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某人练习投篮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次，结果投中了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次；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每天早晨太阳都从东边升起；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某人一个小时内接到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10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个电话；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将一石块抛向空中，石块掉落下来；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走到一个红绿灯路口时，前方正好是绿灯；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实心铁球丢进水里，铁球会沉到水底；</a:t>
            </a:r>
          </a:p>
          <a:p>
            <a:pPr lvl="0">
              <a:lnSpc>
                <a:spcPct val="150000"/>
              </a:lnSpc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买一张福利彩票，没中奖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endParaRPr lang="zh-CN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1129" y="1339420"/>
            <a:ext cx="10804629" cy="2953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32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  <a:r>
              <a:rPr lang="zh-CN" altLang="zh-CN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凭直觉</a:t>
            </a:r>
            <a:r>
              <a:rPr lang="zh-CN" altLang="en-US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zh-CN" altLang="zh-CN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上述现象有那些特征，你能将上述现象进行分类吗？</a:t>
            </a:r>
          </a:p>
          <a:p>
            <a:pPr>
              <a:lnSpc>
                <a:spcPct val="150000"/>
              </a:lnSpc>
            </a:pPr>
            <a:r>
              <a:rPr lang="zh-CN" altLang="zh-CN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32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：请你按照上述现象的类别，分别给两类现象起个名字</a:t>
            </a:r>
            <a:r>
              <a:rPr lang="en-US" altLang="zh-CN" sz="32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endParaRPr lang="zh-CN" altLang="zh-CN" sz="32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D29A010B-87D3-4F3D-A6D9-2238019DBA7C}"/>
              </a:ext>
            </a:extLst>
          </p:cNvPr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尝试与发现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6DB5077-CD6D-4E83-877C-E8ADD0511C04}"/>
              </a:ext>
            </a:extLst>
          </p:cNvPr>
          <p:cNvSpPr/>
          <p:nvPr/>
        </p:nvSpPr>
        <p:spPr>
          <a:xfrm>
            <a:off x="727969" y="1575294"/>
            <a:ext cx="1026258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定义：一定条件下</a:t>
            </a:r>
            <a:r>
              <a:rPr lang="en-US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,</a:t>
            </a: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发生的结果事先不能确定的现象就是随机现象</a:t>
            </a:r>
            <a:r>
              <a:rPr lang="en-US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或偶然现象</a:t>
            </a:r>
            <a:r>
              <a:rPr lang="en-US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发生的结果事先能够确定的现象就是必然现象</a:t>
            </a:r>
            <a:r>
              <a:rPr lang="en-US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(</a:t>
            </a:r>
            <a:r>
              <a:rPr lang="zh-CN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或确定性现象</a:t>
            </a:r>
            <a:r>
              <a:rPr lang="en-US" altLang="zh-CN" sz="2800" kern="100" dirty="0">
                <a:solidFill>
                  <a:srgbClr val="0070C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).</a:t>
            </a:r>
            <a:endParaRPr lang="zh-CN" altLang="zh-CN" sz="2800" kern="100" dirty="0">
              <a:solidFill>
                <a:srgbClr val="0070C0"/>
              </a:solidFill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38FDCF8D-B93C-43A9-B8B8-E9C968C9DE9B}"/>
              </a:ext>
            </a:extLst>
          </p:cNvPr>
          <p:cNvSpPr txBox="1"/>
          <p:nvPr/>
        </p:nvSpPr>
        <p:spPr>
          <a:xfrm>
            <a:off x="3153418" y="9888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尝试与发现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A268DA7-BA25-4896-BB49-2921A4DE1F8A}"/>
              </a:ext>
            </a:extLst>
          </p:cNvPr>
          <p:cNvSpPr/>
          <p:nvPr/>
        </p:nvSpPr>
        <p:spPr>
          <a:xfrm>
            <a:off x="727969" y="3837004"/>
            <a:ext cx="1026258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：小组合作，相互讨论，举出身边熟悉的随机现象和必然现象的例子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endParaRPr lang="zh-CN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4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0BCD9AB-9C23-4C73-AD4A-62DF3016B723}"/>
              </a:ext>
            </a:extLst>
          </p:cNvPr>
          <p:cNvSpPr/>
          <p:nvPr/>
        </p:nvSpPr>
        <p:spPr>
          <a:xfrm>
            <a:off x="231102" y="842574"/>
            <a:ext cx="4006225" cy="746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32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样本点和样本空间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7A9C7B2-83D7-4910-95A7-38A66D695953}"/>
              </a:ext>
            </a:extLst>
          </p:cNvPr>
          <p:cNvSpPr/>
          <p:nvPr/>
        </p:nvSpPr>
        <p:spPr>
          <a:xfrm>
            <a:off x="347709" y="1722186"/>
            <a:ext cx="1149658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定义：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在相同条件下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对随机现象所进行的观察或实验称为随机试验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简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  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称为试验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).</a:t>
            </a:r>
            <a:endParaRPr lang="zh-CN" altLang="zh-CN" sz="2800" kern="100" dirty="0">
              <a:solidFill>
                <a:srgbClr val="0070C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89C3771D-A8FD-4CE8-A6B2-B40C815C47ED}"/>
              </a:ext>
            </a:extLst>
          </p:cNvPr>
          <p:cNvSpPr/>
          <p:nvPr/>
        </p:nvSpPr>
        <p:spPr>
          <a:xfrm>
            <a:off x="368050" y="3139061"/>
            <a:ext cx="7738554" cy="260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例如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抛一枚硬币、掷一个均匀的骰子等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都可以看成随机试验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zh-CN" sz="28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在“抛掷一枚硬币”试验中，可能出现的最基本的结果</a:t>
            </a:r>
            <a:r>
              <a:rPr lang="zh-CN" altLang="en-US" sz="28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是什么？</a:t>
            </a:r>
            <a:endParaRPr lang="zh-CN" altLang="zh-CN" sz="2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9578B3-59DB-4898-824A-F4FB3EBD5A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71" y="3267545"/>
            <a:ext cx="3250803" cy="2438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139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0BCD9AB-9C23-4C73-AD4A-62DF3016B723}"/>
              </a:ext>
            </a:extLst>
          </p:cNvPr>
          <p:cNvSpPr/>
          <p:nvPr/>
        </p:nvSpPr>
        <p:spPr>
          <a:xfrm>
            <a:off x="231102" y="842574"/>
            <a:ext cx="4006225" cy="746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32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样本点和样本空间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07384D5D-44CA-4F34-9201-0A8FA8740F1D}"/>
              </a:ext>
            </a:extLst>
          </p:cNvPr>
          <p:cNvSpPr/>
          <p:nvPr/>
        </p:nvSpPr>
        <p:spPr>
          <a:xfrm>
            <a:off x="415787" y="1933503"/>
            <a:ext cx="10739123" cy="167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定义：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随机试验中每一种可能出现的结果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,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都称为样本点；</a:t>
            </a: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把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由所有样本点组成的集合称为样本空间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(</a:t>
            </a: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通常用大写希腊字母  表示）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endParaRPr lang="zh-CN" altLang="en-US" sz="2800" kern="100" dirty="0">
              <a:solidFill>
                <a:srgbClr val="0070C0"/>
              </a:solidFill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indent="127000" algn="just">
              <a:lnSpc>
                <a:spcPct val="150000"/>
              </a:lnSpc>
              <a:spcAft>
                <a:spcPts val="0"/>
              </a:spcAft>
            </a:pP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13B9CD2F-7DF7-42EB-89C1-F6B84A6874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684151"/>
              </p:ext>
            </p:extLst>
          </p:nvPr>
        </p:nvGraphicFramePr>
        <p:xfrm>
          <a:off x="8820766" y="2770880"/>
          <a:ext cx="434198" cy="375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" name="Equation" r:id="rId6" imgW="164880" imgH="164880" progId="Equation.DSMT4">
                  <p:embed/>
                </p:oleObj>
              </mc:Choice>
              <mc:Fallback>
                <p:oleObj name="Equation" r:id="rId6" imgW="16488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20766" y="2770880"/>
                        <a:ext cx="434198" cy="375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图片 28">
            <a:extLst>
              <a:ext uri="{FF2B5EF4-FFF2-40B4-BE49-F238E27FC236}">
                <a16:creationId xmlns:a16="http://schemas.microsoft.com/office/drawing/2014/main" id="{E0E29497-E931-4BE3-9671-6989BDDBE1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108" y="3731546"/>
            <a:ext cx="3925736" cy="242371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0BCD9AB-9C23-4C73-AD4A-62DF3016B723}"/>
              </a:ext>
            </a:extLst>
          </p:cNvPr>
          <p:cNvSpPr/>
          <p:nvPr/>
        </p:nvSpPr>
        <p:spPr>
          <a:xfrm>
            <a:off x="231102" y="842574"/>
            <a:ext cx="4006225" cy="746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32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样本点和样本空间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07384D5D-44CA-4F34-9201-0A8FA8740F1D}"/>
              </a:ext>
            </a:extLst>
          </p:cNvPr>
          <p:cNvSpPr/>
          <p:nvPr/>
        </p:nvSpPr>
        <p:spPr>
          <a:xfrm>
            <a:off x="415787" y="1751476"/>
            <a:ext cx="10739123" cy="2321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问题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：请你分别指出试验：抛掷一枚硬币、掷一个骰子的样本点和样本空间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endParaRPr lang="zh-CN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en-US" sz="2800" kern="100" dirty="0">
              <a:solidFill>
                <a:srgbClr val="0070C0"/>
              </a:solidFill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indent="127000" algn="just">
              <a:lnSpc>
                <a:spcPct val="150000"/>
              </a:lnSpc>
              <a:spcAft>
                <a:spcPts val="0"/>
              </a:spcAft>
            </a:pP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49839C-4C91-4C31-AFAF-E09F75BE44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832" y="3115637"/>
            <a:ext cx="11160481" cy="31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8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0BCD9AB-9C23-4C73-AD4A-62DF3016B723}"/>
              </a:ext>
            </a:extLst>
          </p:cNvPr>
          <p:cNvSpPr/>
          <p:nvPr/>
        </p:nvSpPr>
        <p:spPr>
          <a:xfrm>
            <a:off x="231102" y="842574"/>
            <a:ext cx="4006225" cy="746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32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样本点和样本空间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07384D5D-44CA-4F34-9201-0A8FA8740F1D}"/>
              </a:ext>
            </a:extLst>
          </p:cNvPr>
          <p:cNvSpPr/>
          <p:nvPr/>
        </p:nvSpPr>
        <p:spPr>
          <a:xfrm>
            <a:off x="415787" y="1751476"/>
            <a:ext cx="10739123" cy="2321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问题</a:t>
            </a:r>
            <a:r>
              <a:rPr lang="en-US" altLang="zh-CN" sz="28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：请你分别指出试验：抛掷一枚硬币、掷一个骰子的样本点和样本空间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endParaRPr lang="zh-CN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en-US" sz="2800" kern="100" dirty="0">
              <a:solidFill>
                <a:srgbClr val="0070C0"/>
              </a:solidFill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indent="127000" algn="just">
              <a:lnSpc>
                <a:spcPct val="150000"/>
              </a:lnSpc>
              <a:spcAft>
                <a:spcPts val="0"/>
              </a:spcAft>
            </a:pP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B3BA87-41E2-4C74-BCB0-03E7162AD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5143" y="3283583"/>
            <a:ext cx="11591504" cy="130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2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0BCD9AB-9C23-4C73-AD4A-62DF3016B723}"/>
              </a:ext>
            </a:extLst>
          </p:cNvPr>
          <p:cNvSpPr/>
          <p:nvPr/>
        </p:nvSpPr>
        <p:spPr>
          <a:xfrm>
            <a:off x="231102" y="842574"/>
            <a:ext cx="4006225" cy="746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32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32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样本点和样本空间</a:t>
            </a:r>
            <a:endParaRPr lang="zh-CN" altLang="zh-CN" sz="32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>
            <a:extLst>
              <a:ext uri="{FF2B5EF4-FFF2-40B4-BE49-F238E27FC236}">
                <a16:creationId xmlns:a16="http://schemas.microsoft.com/office/drawing/2014/main" id="{07384D5D-44CA-4F34-9201-0A8FA8740F1D}"/>
              </a:ext>
            </a:extLst>
          </p:cNvPr>
          <p:cNvSpPr/>
          <p:nvPr/>
        </p:nvSpPr>
        <p:spPr>
          <a:xfrm>
            <a:off x="415786" y="2056792"/>
            <a:ext cx="10739123" cy="167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定义：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随机试验中每一种可能出现的结果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,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都称为样本点；</a:t>
            </a: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把</a:t>
            </a:r>
            <a:r>
              <a:rPr lang="zh-CN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由所有样本点组成的集合称为样本空间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(</a:t>
            </a:r>
            <a:r>
              <a:rPr lang="zh-CN" altLang="en-US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通常用大写希腊字母  表示）</a:t>
            </a:r>
            <a:r>
              <a:rPr lang="en-US" altLang="zh-CN" sz="2800" kern="100" dirty="0">
                <a:solidFill>
                  <a:srgbClr val="0070C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endParaRPr lang="zh-CN" altLang="en-US" sz="2800" kern="100" dirty="0">
              <a:solidFill>
                <a:srgbClr val="0070C0"/>
              </a:solidFill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indent="127000" algn="just">
              <a:lnSpc>
                <a:spcPct val="150000"/>
              </a:lnSpc>
              <a:spcAft>
                <a:spcPts val="0"/>
              </a:spcAft>
            </a:pP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13B9CD2F-7DF7-42EB-89C1-F6B84A6874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56277" y="2882435"/>
          <a:ext cx="434198" cy="375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Equation" r:id="rId6" imgW="164880" imgH="164880" progId="Equation.DSMT4">
                  <p:embed/>
                </p:oleObj>
              </mc:Choice>
              <mc:Fallback>
                <p:oleObj name="Equation" r:id="rId6" imgW="164880" imgH="164880" progId="Equation.DSMT4">
                  <p:embed/>
                  <p:pic>
                    <p:nvPicPr>
                      <p:cNvPr id="19" name="对象 18">
                        <a:extLst>
                          <a:ext uri="{FF2B5EF4-FFF2-40B4-BE49-F238E27FC236}">
                            <a16:creationId xmlns:a16="http://schemas.microsoft.com/office/drawing/2014/main" id="{13B9CD2F-7DF7-42EB-89C1-F6B84A6874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56277" y="2882435"/>
                        <a:ext cx="434198" cy="375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8826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3B028692-1C91-4110-BED5-4E817F91B9B0}"/>
              </a:ext>
            </a:extLst>
          </p:cNvPr>
          <p:cNvSpPr/>
          <p:nvPr/>
        </p:nvSpPr>
        <p:spPr>
          <a:xfrm>
            <a:off x="714664" y="1122124"/>
            <a:ext cx="10860024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333333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kern="100" dirty="0">
                <a:solidFill>
                  <a:srgbClr val="333333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100" dirty="0">
                <a:solidFill>
                  <a:srgbClr val="333333"/>
                </a:solidFill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先后抛出两枚硬币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观察正反面出现的情况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选择合适的方法表示样本点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并写出样本空间</a:t>
            </a: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思考：</a:t>
            </a:r>
            <a:endParaRPr lang="en-US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1</a:t>
            </a: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）抛掷两枚硬币有没有先后顺序？</a:t>
            </a:r>
            <a:endParaRPr lang="en-US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2</a:t>
            </a: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）如何表示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样本点</a:t>
            </a: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？有几个样本点？</a:t>
            </a:r>
            <a:endParaRPr lang="en-US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3</a:t>
            </a:r>
            <a:r>
              <a:rPr lang="zh-CN" altLang="en-US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）如何写出样本空间？</a:t>
            </a:r>
            <a:endParaRPr lang="zh-CN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3561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3B028692-1C91-4110-BED5-4E817F91B9B0}"/>
              </a:ext>
            </a:extLst>
          </p:cNvPr>
          <p:cNvSpPr/>
          <p:nvPr/>
        </p:nvSpPr>
        <p:spPr>
          <a:xfrm>
            <a:off x="665988" y="881155"/>
            <a:ext cx="11187656" cy="166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问题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5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：通过实例，我们看到，试验不同对应的样本空间也不同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请大家深入思考：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1</a:t>
            </a: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同一试验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, 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对应的样本空间是唯一的吗？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2</a:t>
            </a: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一个样本空间对应的事件是唯一的吗？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0CB953-688C-4289-9486-B1B6EA5F0D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271" y="2900813"/>
            <a:ext cx="10030699" cy="301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8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3B028692-1C91-4110-BED5-4E817F91B9B0}"/>
              </a:ext>
            </a:extLst>
          </p:cNvPr>
          <p:cNvSpPr/>
          <p:nvPr/>
        </p:nvSpPr>
        <p:spPr>
          <a:xfrm>
            <a:off x="318782" y="881155"/>
            <a:ext cx="11207230" cy="166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问题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5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：通过实例，我们看到，试验不同对应的样本空间也不同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请大家深入思考：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1</a:t>
            </a: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同一试验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, 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对应的样本空间是唯一的吗？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（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2</a:t>
            </a: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）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</a:rPr>
              <a:t>一个样本空间对应的事件是唯一的吗？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FD88BE1-6378-47BD-8B19-072A370D5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55" y="3022257"/>
            <a:ext cx="9361836" cy="281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3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2567498F-D71C-40C6-9307-F0FBEBA8930C}"/>
              </a:ext>
            </a:extLst>
          </p:cNvPr>
          <p:cNvSpPr/>
          <p:nvPr/>
        </p:nvSpPr>
        <p:spPr>
          <a:xfrm>
            <a:off x="290328" y="774753"/>
            <a:ext cx="2467342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随机事件：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CE252D6-C2CB-42AA-B53E-9B76E560A7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92" y="1412428"/>
            <a:ext cx="10297147" cy="193528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2CA1728-A562-49D1-81B3-FA397CBF8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692" y="3270141"/>
            <a:ext cx="9564239" cy="34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0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2567498F-D71C-40C6-9307-F0FBEBA8930C}"/>
              </a:ext>
            </a:extLst>
          </p:cNvPr>
          <p:cNvSpPr/>
          <p:nvPr/>
        </p:nvSpPr>
        <p:spPr>
          <a:xfrm>
            <a:off x="290328" y="774753"/>
            <a:ext cx="2467342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随机事件：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E99327-8E1E-4802-B232-5176C41E1B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46" y="1454497"/>
            <a:ext cx="9708651" cy="73267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5B2FBBE-E28A-4EA1-8145-447D2EA76D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5248" y="3001994"/>
            <a:ext cx="2558706" cy="127935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F038AA4-7BFD-4FE9-8AE5-C93736D4D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046" y="2325662"/>
            <a:ext cx="10008719" cy="169296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7AC4DFF-AD82-4FC2-BA9A-020C980BE7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046" y="4222530"/>
            <a:ext cx="9518808" cy="107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7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矩形 17">
            <a:extLst>
              <a:ext uri="{FF2B5EF4-FFF2-40B4-BE49-F238E27FC236}">
                <a16:creationId xmlns:a16="http://schemas.microsoft.com/office/drawing/2014/main" id="{2567498F-D71C-40C6-9307-F0FBEBA8930C}"/>
              </a:ext>
            </a:extLst>
          </p:cNvPr>
          <p:cNvSpPr/>
          <p:nvPr/>
        </p:nvSpPr>
        <p:spPr>
          <a:xfrm>
            <a:off x="340662" y="894092"/>
            <a:ext cx="2467342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随机事件：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2AE41D-BEEA-42AE-95BD-32B5E8530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882" y="1783004"/>
            <a:ext cx="9468731" cy="266664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8035335-5A08-4DF4-9409-5E1113C21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882" y="4412453"/>
            <a:ext cx="9682824" cy="181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9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546AA4F6-66C5-490B-B073-3F4939BF2E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58" y="1537789"/>
            <a:ext cx="11064883" cy="124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701AE46C-459D-4914-BDDD-4DB47A201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364" y="1497570"/>
            <a:ext cx="11213695" cy="126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37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248A0611-41D6-4D87-8D83-550336F6EEA4}"/>
              </a:ext>
            </a:extLst>
          </p:cNvPr>
          <p:cNvSpPr/>
          <p:nvPr/>
        </p:nvSpPr>
        <p:spPr>
          <a:xfrm>
            <a:off x="315225" y="925756"/>
            <a:ext cx="3390672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随机事件发生的概率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86A8D4D-17AD-49A4-88EC-74EBAD0DA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097" y="1701576"/>
            <a:ext cx="9877139" cy="55975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9491D3C-BF90-493B-BF04-49A33D7A5759}"/>
              </a:ext>
            </a:extLst>
          </p:cNvPr>
          <p:cNvSpPr/>
          <p:nvPr/>
        </p:nvSpPr>
        <p:spPr>
          <a:xfrm>
            <a:off x="563265" y="3675254"/>
            <a:ext cx="9462967" cy="576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4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你认为任意事件发生的概率应该满足什么条件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?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说明理由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FEB099CB-5438-4AEE-94C6-68BAEC347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109" y="4551006"/>
            <a:ext cx="13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34317AD2-0F3A-44B4-A745-065B968B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64" y="5366154"/>
            <a:ext cx="175116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36C8BA55-700F-4654-BD76-6D01C4254F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460" y="2407252"/>
            <a:ext cx="10705079" cy="140836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DA27BDA-5A3E-4807-A090-9BDA1EC8CA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460" y="4351942"/>
            <a:ext cx="10527661" cy="158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9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样本空间与运算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">
            <a:extLst>
              <a:ext uri="{FF2B5EF4-FFF2-40B4-BE49-F238E27FC236}">
                <a16:creationId xmlns:a16="http://schemas.microsoft.com/office/drawing/2014/main" id="{FEB099CB-5438-4AEE-94C6-68BAEC347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109" y="4551006"/>
            <a:ext cx="13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34317AD2-0F3A-44B4-A745-065B968B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64" y="5366154"/>
            <a:ext cx="175116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59185A1-7088-4C25-A91E-D0C719061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184" y="1083156"/>
            <a:ext cx="9867414" cy="222541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28ACD73-456F-44AB-9E9E-85A2318D9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06" y="3429000"/>
            <a:ext cx="7796367" cy="336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7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总结与深化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">
            <a:extLst>
              <a:ext uri="{FF2B5EF4-FFF2-40B4-BE49-F238E27FC236}">
                <a16:creationId xmlns:a16="http://schemas.microsoft.com/office/drawing/2014/main" id="{FEB099CB-5438-4AEE-94C6-68BAEC347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109" y="4551006"/>
            <a:ext cx="13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34317AD2-0F3A-44B4-A745-065B968B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64" y="5366154"/>
            <a:ext cx="175116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51F3C3A-866B-4AF3-A094-7400F919EC26}"/>
              </a:ext>
            </a:extLst>
          </p:cNvPr>
          <p:cNvSpPr/>
          <p:nvPr/>
        </p:nvSpPr>
        <p:spPr>
          <a:xfrm>
            <a:off x="1099558" y="1058915"/>
            <a:ext cx="10283439" cy="583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alibri" panose="020F0502020204030204" pitchFamily="34" charset="0"/>
                <a:ea typeface="楷体" panose="02010609060101010101" pitchFamily="49" charset="-122"/>
                <a:cs typeface="宋体" panose="02010600030101010101" pitchFamily="2" charset="-122"/>
              </a:rPr>
              <a:t>思考：概率论与集合论有关概念有什么联系？如何表示这些概念？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0084FE9-CB8B-4DB6-B2E5-B3E0EB279DA3}"/>
              </a:ext>
            </a:extLst>
          </p:cNvPr>
          <p:cNvGrpSpPr/>
          <p:nvPr/>
        </p:nvGrpSpPr>
        <p:grpSpPr>
          <a:xfrm>
            <a:off x="1396488" y="2365700"/>
            <a:ext cx="8612808" cy="3469043"/>
            <a:chOff x="1234118" y="2468249"/>
            <a:chExt cx="8612808" cy="346904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B243A82-D06C-4D17-9A05-F4135256C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34118" y="2468249"/>
              <a:ext cx="8612808" cy="3469043"/>
            </a:xfrm>
            <a:prstGeom prst="rect">
              <a:avLst/>
            </a:prstGeom>
          </p:spPr>
        </p:pic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A759E0A-42E0-4DDA-A4F4-AA45C30C09C4}"/>
                </a:ext>
              </a:extLst>
            </p:cNvPr>
            <p:cNvCxnSpPr>
              <a:cxnSpLocks/>
            </p:cNvCxnSpPr>
            <p:nvPr/>
          </p:nvCxnSpPr>
          <p:spPr>
            <a:xfrm>
              <a:off x="9846926" y="2468249"/>
              <a:ext cx="0" cy="300960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11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24238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课本第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97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页练习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组第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课本第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97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页练习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组第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dirty="0"/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 </a:t>
            </a:r>
            <a:endParaRPr lang="zh-CN" altLang="en-US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布置作业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8FA925C-8466-4D6D-8ADC-4A66FEA3B414}"/>
              </a:ext>
            </a:extLst>
          </p:cNvPr>
          <p:cNvSpPr/>
          <p:nvPr/>
        </p:nvSpPr>
        <p:spPr>
          <a:xfrm>
            <a:off x="604006" y="1854108"/>
            <a:ext cx="10215343" cy="1691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阅读课本第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页拓展阅读“黄金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小时中的概率”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课本第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97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页习题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组第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题；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组第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kern="100" dirty="0">
                <a:solidFill>
                  <a:srgbClr val="333333"/>
                </a:solidFill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学有余力的同学查阅书本和网络上的资料并阅读：概率论公理化体系</a:t>
            </a:r>
            <a:r>
              <a:rPr lang="en-US" altLang="zh-CN" sz="2400" kern="100" dirty="0">
                <a:solidFill>
                  <a:srgbClr val="333333"/>
                </a:solidFill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25B7C0"/>
    </a:accent1>
    <a:accent2>
      <a:srgbClr val="F6A500"/>
    </a:accent2>
    <a:accent3>
      <a:srgbClr val="585858"/>
    </a:accent3>
    <a:accent4>
      <a:srgbClr val="FD7104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788</Words>
  <Application>Microsoft Office PowerPoint</Application>
  <PresentationFormat>宽屏</PresentationFormat>
  <Paragraphs>87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黑体</vt:lpstr>
      <vt:lpstr>楷体</vt:lpstr>
      <vt:lpstr>宋体</vt:lpstr>
      <vt:lpstr>微软雅黑</vt:lpstr>
      <vt:lpstr>Arial</vt:lpstr>
      <vt:lpstr>Arial Black</vt:lpstr>
      <vt:lpstr>Calibri</vt:lpstr>
      <vt:lpstr>Times New Roman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MOMODASUCAI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101</cp:lastModifiedBy>
  <cp:revision>224</cp:revision>
  <dcterms:created xsi:type="dcterms:W3CDTF">2014-11-06T06:08:00Z</dcterms:created>
  <dcterms:modified xsi:type="dcterms:W3CDTF">2019-11-20T07:34:12Z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