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91" r:id="rId2"/>
    <p:sldId id="290" r:id="rId3"/>
    <p:sldId id="320" r:id="rId4"/>
    <p:sldId id="305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19" r:id="rId18"/>
    <p:sldId id="294" r:id="rId19"/>
    <p:sldId id="334" r:id="rId20"/>
    <p:sldId id="335" r:id="rId21"/>
    <p:sldId id="333" r:id="rId22"/>
    <p:sldId id="301" r:id="rId23"/>
    <p:sldId id="336" r:id="rId24"/>
    <p:sldId id="279" r:id="rId25"/>
  </p:sldIdLst>
  <p:sldSz cx="12192000" cy="6858000"/>
  <p:notesSz cx="6858000" cy="9144000"/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2644A"/>
    <a:srgbClr val="897A5D"/>
    <a:srgbClr val="25B7C0"/>
    <a:srgbClr val="FDFDFD"/>
    <a:srgbClr val="595859"/>
    <a:srgbClr val="595959"/>
    <a:srgbClr val="F6A500"/>
    <a:srgbClr val="FD71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30"/>
  </p:normalViewPr>
  <p:slideViewPr>
    <p:cSldViewPr snapToGrid="0" showGuides="1">
      <p:cViewPr varScale="1">
        <p:scale>
          <a:sx n="115" d="100"/>
          <a:sy n="115" d="100"/>
        </p:scale>
        <p:origin x="43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06A740-BBB9-4963-8797-18622D141C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3211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F1410881-65A3-43F7-9548-CFED2647BFBE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267140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02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102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  <a:ea typeface="宋体" panose="02010600030101010101" pitchFamily="2" charset="-122"/>
              </a:rPr>
              <a:pPr lvl="0" algn="r" eaLnBrk="1" hangingPunct="1"/>
              <a:t>24</a:t>
            </a:fld>
            <a:endParaRPr lang="zh-CN" altLang="en-US" sz="12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5357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幻灯片封面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9000">
                <a:srgbClr val="FFFFFF"/>
              </a:gs>
              <a:gs pos="98000">
                <a:srgbClr val="FFFFFF">
                  <a:lumMod val="75000"/>
                </a:srgbClr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 userDrawn="1"/>
        </p:nvSpPr>
        <p:spPr>
          <a:xfrm>
            <a:off x="0" y="1603648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408085"/>
            <a:ext cx="12192000" cy="80297"/>
          </a:xfrm>
          <a:prstGeom prst="rect">
            <a:avLst/>
          </a:prstGeom>
          <a:solidFill>
            <a:srgbClr val="72644A"/>
          </a:solidFill>
          <a:ln w="25400" cap="flat" cmpd="sng" algn="ctr">
            <a:noFill/>
            <a:prstDash val="solid"/>
          </a:ln>
          <a:effectLst>
            <a:softEdge rad="0"/>
          </a:effectLst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7265"/>
            <a:ext cx="12192000" cy="2857500"/>
          </a:xfrm>
          <a:prstGeom prst="rect">
            <a:avLst/>
          </a:prstGeom>
        </p:spPr>
      </p:pic>
      <p:pic>
        <p:nvPicPr>
          <p:cNvPr id="8" name="Picture 3" descr="D:\人教网\logo透明s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内容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人教网\logo透明s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37859"/>
            <a:ext cx="12192000" cy="1552575"/>
          </a:xfrm>
          <a:prstGeom prst="rect">
            <a:avLst/>
          </a:prstGeom>
        </p:spPr>
      </p:pic>
      <p:sp>
        <p:nvSpPr>
          <p:cNvPr id="6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4106" name="组合 79"/>
          <p:cNvGrpSpPr/>
          <p:nvPr userDrawn="1"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9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1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0" name="组合 79"/>
          <p:cNvGrpSpPr/>
          <p:nvPr userDrawn="1"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13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5" name="椭圆 80"/>
          <p:cNvSpPr/>
          <p:nvPr/>
        </p:nvSpPr>
        <p:spPr bwMode="auto">
          <a:xfrm>
            <a:off x="3950515" y="893734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4114" name="组合 79"/>
          <p:cNvGrpSpPr/>
          <p:nvPr userDrawn="1"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1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4118" name="组合 79"/>
          <p:cNvGrpSpPr/>
          <p:nvPr userDrawn="1"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2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3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pic>
        <p:nvPicPr>
          <p:cNvPr id="24" name="Picture 3" descr="D:\人教网\logo透明s.pn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05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 Black" panose="020B0A04020102020204" pitchFamily="34" charset="0"/>
          <a:ea typeface="微软雅黑" panose="020B0503020204020204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NULL" TargetMode="Externa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7" Type="http://schemas.openxmlformats.org/officeDocument/2006/relationships/image" Target="../media/image2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NULL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NULL" TargetMode="Externa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emf"/><Relationship Id="rId3" Type="http://schemas.openxmlformats.org/officeDocument/2006/relationships/image" Target="../media/image3.png"/><Relationship Id="rId7" Type="http://schemas.openxmlformats.org/officeDocument/2006/relationships/image" Target="../media/image30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9.emf"/><Relationship Id="rId5" Type="http://schemas.openxmlformats.org/officeDocument/2006/relationships/image" Target="../media/image28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3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png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2"/>
          <p:cNvSpPr txBox="1"/>
          <p:nvPr/>
        </p:nvSpPr>
        <p:spPr>
          <a:xfrm>
            <a:off x="0" y="2298700"/>
            <a:ext cx="12192000" cy="131266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6000" b="1" dirty="0">
                <a:solidFill>
                  <a:schemeClr val="bg1"/>
                </a:solidFill>
                <a:latin typeface="Arial" panose="020B0604020202020204" pitchFamily="34" charset="0"/>
              </a:rPr>
              <a:t>《</a:t>
            </a:r>
            <a:r>
              <a:rPr lang="zh-CN" altLang="en-US" sz="6000" b="1" dirty="0">
                <a:solidFill>
                  <a:schemeClr val="bg1"/>
                </a:solidFill>
              </a:rPr>
              <a:t>事件之间的关系和运算</a:t>
            </a:r>
            <a:r>
              <a:rPr lang="en-US" altLang="zh-CN" sz="6000" b="1" dirty="0">
                <a:solidFill>
                  <a:schemeClr val="bg1"/>
                </a:solidFill>
                <a:latin typeface="Arial" panose="020B0604020202020204" pitchFamily="34" charset="0"/>
              </a:rPr>
              <a:t>》</a:t>
            </a:r>
            <a:endParaRPr lang="zh-CN" altLang="zh-CN" sz="60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7172" name="TextBox 13"/>
          <p:cNvSpPr txBox="1"/>
          <p:nvPr/>
        </p:nvSpPr>
        <p:spPr>
          <a:xfrm>
            <a:off x="3044841" y="4879157"/>
            <a:ext cx="7540333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 smtClean="0">
                <a:sym typeface="+mn-ea"/>
              </a:rPr>
              <a:t>主 讲 人： 熊永</a:t>
            </a:r>
            <a:r>
              <a:rPr lang="zh-CN" altLang="en-US" sz="2400" b="1" dirty="0">
                <a:sym typeface="+mn-ea"/>
              </a:rPr>
              <a:t>昌　北京市第一〇一中学</a:t>
            </a:r>
            <a:endParaRPr lang="zh-CN" sz="24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  <a:p>
            <a:pPr algn="l" eaLnBrk="1" hangingPunct="1">
              <a:lnSpc>
                <a:spcPct val="150000"/>
              </a:lnSpc>
            </a:pPr>
            <a:r>
              <a:rPr lang="zh-CN" sz="2400" b="1" dirty="0">
                <a:sym typeface="+mn-ea"/>
              </a:rPr>
              <a:t>审核指导</a:t>
            </a:r>
            <a:r>
              <a:rPr lang="zh-CN" sz="2400" b="1" dirty="0" smtClean="0">
                <a:sym typeface="+mn-ea"/>
              </a:rPr>
              <a:t>：</a:t>
            </a:r>
            <a:r>
              <a:rPr lang="zh-CN" altLang="en-US" sz="2400" b="1" dirty="0" smtClean="0">
                <a:sym typeface="+mn-ea"/>
              </a:rPr>
              <a:t>张   </a:t>
            </a:r>
            <a:r>
              <a:rPr lang="zh-CN" altLang="en-US" sz="2400" b="1" dirty="0">
                <a:sym typeface="+mn-ea"/>
              </a:rPr>
              <a:t>鹤    北京市海淀区教师进修学校</a:t>
            </a:r>
            <a:endParaRPr lang="en-US" altLang="zh-CN" sz="2400" b="1" dirty="0">
              <a:latin typeface="Arial" panose="020B0604020202020204" pitchFamily="34" charset="0"/>
            </a:endParaRP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278034" y="548551"/>
            <a:ext cx="763225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人教版高中数学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B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版必修第二册  第五章</a:t>
            </a:r>
            <a:endParaRPr kumimoji="0" lang="zh-CN" altLang="zh-CN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6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206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情境与问题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87E70DA7-661C-46E5-A31D-90B2A9C3404B}"/>
              </a:ext>
            </a:extLst>
          </p:cNvPr>
          <p:cNvSpPr/>
          <p:nvPr/>
        </p:nvSpPr>
        <p:spPr>
          <a:xfrm>
            <a:off x="392906" y="1369273"/>
            <a:ext cx="10762004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某班数学建模课分成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5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个小组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编号为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1,2,3,4,5)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采用合作学习的方式进行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课堂上教师会随机选择一个小组的成果进行展示</a:t>
            </a:r>
            <a:r>
              <a:rPr lang="en-US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r>
              <a:rPr lang="zh-CN" altLang="zh-CN" sz="2800" kern="100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这一试验的样本空间可记为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AB65143-4BE5-4824-ADD0-7697DF870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6164" y="2697589"/>
            <a:ext cx="13261704" cy="60202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A30FE66-6509-4D41-820B-CDC804B23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7865" y="3558391"/>
            <a:ext cx="11778953" cy="5347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6331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>
                <a:solidFill>
                  <a:schemeClr val="bg1"/>
                </a:solidFill>
              </a:rPr>
              <a:t>情境与问题</a:t>
            </a: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1BF78884-6756-4604-85DB-2BB2597BCD91}"/>
              </a:ext>
            </a:extLst>
          </p:cNvPr>
          <p:cNvSpPr/>
          <p:nvPr/>
        </p:nvSpPr>
        <p:spPr>
          <a:xfrm>
            <a:off x="774583" y="3308344"/>
            <a:ext cx="9854268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问题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2.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上节课我们理解了在事件与集合之间的对应关系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,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类比集合之间的关系和运算，描述上述事件之间的关系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</a:rPr>
              <a:t>.</a:t>
            </a:r>
            <a:endParaRPr lang="zh-CN" altLang="zh-CN" sz="2800" kern="100" dirty="0">
              <a:latin typeface="宋体" panose="02010600030101010101" pitchFamily="2" charset="-122"/>
              <a:ea typeface="楷体" panose="02010609060101010101" pitchFamily="49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16271C9-7F8B-48A6-9367-56B5F7C19318}"/>
              </a:ext>
            </a:extLst>
          </p:cNvPr>
          <p:cNvSpPr/>
          <p:nvPr/>
        </p:nvSpPr>
        <p:spPr>
          <a:xfrm>
            <a:off x="774583" y="1775019"/>
            <a:ext cx="9409651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问题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1.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说出每一事件的实际意义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并尝试理解上述各事件之间的关系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47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085E8572-D4C4-4429-8A01-26F62BACDCEB}"/>
              </a:ext>
            </a:extLst>
          </p:cNvPr>
          <p:cNvSpPr/>
          <p:nvPr/>
        </p:nvSpPr>
        <p:spPr>
          <a:xfrm>
            <a:off x="499243" y="843644"/>
            <a:ext cx="3595856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1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．事件的包含与相等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34A84DD8-DD2F-4DD7-AB5B-63C6E335D5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735" y="1748839"/>
            <a:ext cx="9288742" cy="1047455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569ADD8-AEFB-477D-86C7-EC1123BB38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735" y="2971535"/>
            <a:ext cx="10283567" cy="1352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39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0CBA7D6-4AA3-40D8-831E-C4CB5F25F97A}"/>
              </a:ext>
            </a:extLst>
          </p:cNvPr>
          <p:cNvSpPr/>
          <p:nvPr/>
        </p:nvSpPr>
        <p:spPr>
          <a:xfrm>
            <a:off x="500601" y="1002431"/>
            <a:ext cx="8449749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问题</a:t>
            </a:r>
            <a:r>
              <a:rPr lang="en-US" altLang="zh-CN" sz="28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3.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小组讨论，从多个角度理解事件的包含关系：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29C42E0-3B22-4672-9DE2-3E4B0373A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032" y="4479277"/>
            <a:ext cx="5362450" cy="2114908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EBE4E6A-6928-4768-A458-93E84230DB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032" y="1974490"/>
            <a:ext cx="8621389" cy="356224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032" y="6051530"/>
            <a:ext cx="9710166" cy="73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06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42A9421-ED1C-449C-B3D9-3B35C5C4D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87" y="1085503"/>
            <a:ext cx="11288026" cy="127290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987" y="2619811"/>
            <a:ext cx="10517467" cy="59512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0067" y="3334373"/>
            <a:ext cx="10739783" cy="221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86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58EF058-12F2-45B8-B8A3-D26CF948B20F}"/>
              </a:ext>
            </a:extLst>
          </p:cNvPr>
          <p:cNvSpPr/>
          <p:nvPr/>
        </p:nvSpPr>
        <p:spPr>
          <a:xfrm>
            <a:off x="793109" y="1244538"/>
            <a:ext cx="9347431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8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问题</a:t>
            </a:r>
            <a:r>
              <a:rPr lang="en-US" altLang="zh-CN" sz="28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5.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请你举一些实例，来理解事件的包含与相等的关系</a:t>
            </a: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Courier New" panose="02070309020205020404" pitchFamily="49" charset="0"/>
              </a:rPr>
              <a:t>.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DBED59B-C77B-4166-8E63-C28BCBD89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499" y="2342318"/>
            <a:ext cx="10060597" cy="1890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989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11C8508-E7F1-4DEA-A3B2-A4E65DEB9FAC}"/>
              </a:ext>
            </a:extLst>
          </p:cNvPr>
          <p:cNvSpPr/>
          <p:nvPr/>
        </p:nvSpPr>
        <p:spPr>
          <a:xfrm>
            <a:off x="337283" y="900422"/>
            <a:ext cx="2698175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+mj-lt"/>
              <a:buAutoNum type="arabicPeriod" startAt="2"/>
              <a:tabLst>
                <a:tab pos="198120" algn="l"/>
              </a:tabLst>
            </a:pP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事件的和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并</a:t>
            </a: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Courier New" panose="02070309020205020404" pitchFamily="49" charset="0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7EE916B-8833-402A-86FF-9623D76D5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762" y="1807903"/>
            <a:ext cx="11184476" cy="126123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6FBCF787-D0EF-417D-8FE2-386BA3C8726D}"/>
              </a:ext>
            </a:extLst>
          </p:cNvPr>
          <p:cNvSpPr/>
          <p:nvPr/>
        </p:nvSpPr>
        <p:spPr>
          <a:xfrm>
            <a:off x="411958" y="3149115"/>
            <a:ext cx="8039380" cy="559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问题</a:t>
            </a:r>
            <a:r>
              <a:rPr lang="en-US" altLang="zh-CN" sz="24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6.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请你举实例，并且从多个角度理解事件的和（并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Courier New" panose="02070309020205020404" pitchFamily="49" charset="0"/>
              </a:rPr>
              <a:t>）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Courier New" panose="02070309020205020404" pitchFamily="49" charset="0"/>
              </a:rPr>
              <a:t>: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7CF978A-E257-4453-B4D8-1A13050416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58" y="4087434"/>
            <a:ext cx="10512317" cy="118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23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18C71305-A5BD-491B-B1AC-11662C7E6358}"/>
              </a:ext>
            </a:extLst>
          </p:cNvPr>
          <p:cNvSpPr/>
          <p:nvPr/>
        </p:nvSpPr>
        <p:spPr>
          <a:xfrm>
            <a:off x="632550" y="1040621"/>
            <a:ext cx="5731056" cy="559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问题</a:t>
            </a:r>
            <a:r>
              <a:rPr lang="en-US" altLang="zh-CN" sz="24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6.</a:t>
            </a:r>
            <a:r>
              <a:rPr lang="zh-CN" altLang="en-US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 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从多个角度理解事件的和（并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Courier New" panose="02070309020205020404" pitchFamily="49" charset="0"/>
              </a:rPr>
              <a:t>）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Courier New" panose="02070309020205020404" pitchFamily="49" charset="0"/>
              </a:rPr>
              <a:t>: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77250B2-04E2-4C68-B2D0-EDDA3C3CB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550" y="3429000"/>
            <a:ext cx="9603328" cy="3426501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52B14E7-82F8-4E20-9E30-A1BEC1BD8443}"/>
              </a:ext>
            </a:extLst>
          </p:cNvPr>
          <p:cNvSpPr/>
          <p:nvPr/>
        </p:nvSpPr>
        <p:spPr>
          <a:xfrm>
            <a:off x="523656" y="1664702"/>
            <a:ext cx="6715300" cy="576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事件</a:t>
            </a:r>
            <a:r>
              <a:rPr lang="en-US" altLang="zh-CN" sz="24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与</a:t>
            </a:r>
            <a:r>
              <a:rPr lang="en-US" altLang="zh-CN" sz="24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的和可以用如图所示的阴影部分表示：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15" name="图片 14" descr="E:/王夙夙/2016/课件/课件/人A数学必修3教师用书/PPT格式可自主编辑课件/3-6.TIF">
            <a:extLst>
              <a:ext uri="{FF2B5EF4-FFF2-40B4-BE49-F238E27FC236}">
                <a16:creationId xmlns:a16="http://schemas.microsoft.com/office/drawing/2014/main" id="{7D6E999C-B27A-45CC-A519-012E7BD2A73E}"/>
              </a:ext>
            </a:extLst>
          </p:cNvPr>
          <p:cNvPicPr/>
          <p:nvPr/>
        </p:nvPicPr>
        <p:blipFill>
          <a:blip r:embed="rId4" r:link="rId5"/>
          <a:stretch>
            <a:fillRect/>
          </a:stretch>
        </p:blipFill>
        <p:spPr>
          <a:xfrm>
            <a:off x="3809937" y="2270975"/>
            <a:ext cx="2286063" cy="1158025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369776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FA34292-4A7F-41B9-B124-38B71D9D496B}"/>
              </a:ext>
            </a:extLst>
          </p:cNvPr>
          <p:cNvSpPr/>
          <p:nvPr/>
        </p:nvSpPr>
        <p:spPr>
          <a:xfrm>
            <a:off x="460139" y="884251"/>
            <a:ext cx="2698175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3.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事件的积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交</a:t>
            </a:r>
            <a:r>
              <a:rPr lang="en-US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)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A2639B1-5CF0-48C4-811D-A552831CC07E}"/>
              </a:ext>
            </a:extLst>
          </p:cNvPr>
          <p:cNvSpPr/>
          <p:nvPr/>
        </p:nvSpPr>
        <p:spPr>
          <a:xfrm>
            <a:off x="460139" y="1804695"/>
            <a:ext cx="7883890" cy="559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294890" indent="-229489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思考：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类比事件的并（和），请你定义事件的积（交）：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66D6D13-7B8E-4291-9AF3-CCC7292CE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3" y="2647233"/>
            <a:ext cx="10644367" cy="1200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DC5A65E9-048B-4989-90C0-18486E567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64" y="1181696"/>
            <a:ext cx="10256470" cy="115658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9406241A-1AA9-4628-94C7-42C8A90EDF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444" y="2408913"/>
            <a:ext cx="9017930" cy="1016917"/>
          </a:xfrm>
          <a:prstGeom prst="rect">
            <a:avLst/>
          </a:prstGeom>
        </p:spPr>
      </p:pic>
      <p:pic>
        <p:nvPicPr>
          <p:cNvPr id="13" name="图片 12" descr="E:/王夙夙/2016/课件/课件/人A数学必修3教师用书/PPT格式可自主编辑课件/3-7.TIF">
            <a:extLst>
              <a:ext uri="{FF2B5EF4-FFF2-40B4-BE49-F238E27FC236}">
                <a16:creationId xmlns:a16="http://schemas.microsoft.com/office/drawing/2014/main" id="{9AFF50CF-1889-43FC-958A-BD077759923F}"/>
              </a:ext>
            </a:extLst>
          </p:cNvPr>
          <p:cNvPicPr/>
          <p:nvPr/>
        </p:nvPicPr>
        <p:blipFill>
          <a:blip r:embed="rId5" r:link="rId6"/>
          <a:stretch>
            <a:fillRect/>
          </a:stretch>
        </p:blipFill>
        <p:spPr>
          <a:xfrm>
            <a:off x="7399089" y="2254389"/>
            <a:ext cx="2122414" cy="1016918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AF24CFE5-4FF4-42D3-BAA0-DD618DC4F8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064" y="3519973"/>
            <a:ext cx="9287382" cy="313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81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F2DF71E-BAFC-49A6-9012-72114E793670}"/>
              </a:ext>
            </a:extLst>
          </p:cNvPr>
          <p:cNvSpPr/>
          <p:nvPr/>
        </p:nvSpPr>
        <p:spPr>
          <a:xfrm>
            <a:off x="310791" y="912261"/>
            <a:ext cx="3416320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事件的互斥与对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Courier New" panose="02070309020205020404" pitchFamily="49" charset="0"/>
              </a:rPr>
              <a:t>立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335EFA1-FEDF-4988-A385-D0E80CD423E4}"/>
              </a:ext>
            </a:extLst>
          </p:cNvPr>
          <p:cNvSpPr/>
          <p:nvPr/>
        </p:nvSpPr>
        <p:spPr>
          <a:xfrm>
            <a:off x="447412" y="1665246"/>
            <a:ext cx="9527098" cy="1113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问题</a:t>
            </a:r>
            <a:r>
              <a:rPr lang="en-US" altLang="zh-CN" sz="24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8.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在情境与问题中，事件</a:t>
            </a:r>
            <a:r>
              <a:rPr lang="en-US" altLang="zh-CN" sz="24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Courier New" panose="02070309020205020404" pitchFamily="49" charset="0"/>
              </a:rPr>
              <a:t>E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与</a:t>
            </a:r>
            <a:r>
              <a:rPr lang="en-US" altLang="zh-CN" sz="24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Courier New" panose="02070309020205020404" pitchFamily="49" charset="0"/>
              </a:rPr>
              <a:t>I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不能同时发生，这两个事件叫做互斥的，从集合的角度看，它们具有什么关系？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8400778-120B-4C76-B807-61454541E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973" y="2975114"/>
            <a:ext cx="10469766" cy="11806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47412" y="4444257"/>
            <a:ext cx="334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400" kern="100" dirty="0">
                <a:ea typeface="楷体" panose="02010609060101010101" pitchFamily="49" charset="-122"/>
                <a:cs typeface="宋体" panose="02010600030101010101" pitchFamily="2" charset="-122"/>
              </a:rPr>
              <a:t>这一关系可用右图</a:t>
            </a:r>
            <a:r>
              <a:rPr lang="zh-CN" altLang="zh-CN" sz="2400" kern="100" dirty="0" smtClean="0">
                <a:ea typeface="楷体" panose="02010609060101010101" pitchFamily="49" charset="-122"/>
                <a:cs typeface="宋体" panose="02010600030101010101" pitchFamily="2" charset="-122"/>
              </a:rPr>
              <a:t>表示</a:t>
            </a:r>
            <a:r>
              <a:rPr lang="en-US" altLang="zh-CN" sz="2400" kern="100" dirty="0" smtClean="0">
                <a:ea typeface="楷体" panose="02010609060101010101" pitchFamily="49" charset="-122"/>
                <a:cs typeface="宋体" panose="02010600030101010101" pitchFamily="2" charset="-122"/>
              </a:rPr>
              <a:t>:</a:t>
            </a:r>
            <a:endParaRPr lang="zh-CN" altLang="en-US" sz="2400" dirty="0"/>
          </a:p>
        </p:txBody>
      </p:sp>
      <p:pic>
        <p:nvPicPr>
          <p:cNvPr id="15" name="图片 14" descr="E:/王夙夙/2016/课件/课件/人A数学必修3教师用书/PPT格式可自主编辑课件/3-4.TIF"/>
          <p:cNvPicPr/>
          <p:nvPr/>
        </p:nvPicPr>
        <p:blipFill>
          <a:blip r:embed="rId4" r:link="rId5"/>
          <a:stretch>
            <a:fillRect/>
          </a:stretch>
        </p:blipFill>
        <p:spPr>
          <a:xfrm>
            <a:off x="5652654" y="4470608"/>
            <a:ext cx="3273743" cy="1139458"/>
          </a:xfrm>
          <a:prstGeom prst="rect">
            <a:avLst/>
          </a:prstGeom>
          <a:noFill/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</p:pic>
    </p:spTree>
    <p:extLst>
      <p:ext uri="{BB962C8B-B14F-4D97-AF65-F5344CB8AC3E}">
        <p14:creationId xmlns:p14="http://schemas.microsoft.com/office/powerpoint/2010/main" val="1213014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4" name="对象 13">
            <a:extLst>
              <a:ext uri="{FF2B5EF4-FFF2-40B4-BE49-F238E27FC236}">
                <a16:creationId xmlns:a16="http://schemas.microsoft.com/office/drawing/2014/main" id="{84C75921-611A-444A-9C83-4B897EA1F0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457200"/>
          <a:ext cx="171450" cy="17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3" name="Equation" r:id="rId4" imgW="164885" imgH="164885" progId="Equation.DSMT4">
                  <p:embed/>
                </p:oleObj>
              </mc:Choice>
              <mc:Fallback>
                <p:oleObj name="Equation" r:id="rId4" imgW="164885" imgH="164885" progId="Equation.DSMT4">
                  <p:embed/>
                  <p:pic>
                    <p:nvPicPr>
                      <p:cNvPr id="14" name="对象 13">
                        <a:extLst>
                          <a:ext uri="{FF2B5EF4-FFF2-40B4-BE49-F238E27FC236}">
                            <a16:creationId xmlns:a16="http://schemas.microsoft.com/office/drawing/2014/main" id="{84C75921-611A-444A-9C83-4B897EA1F0D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57200"/>
                        <a:ext cx="171450" cy="171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847" y="1034321"/>
            <a:ext cx="10555927" cy="11915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847" y="2259620"/>
            <a:ext cx="9741918" cy="16480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847" y="3915294"/>
            <a:ext cx="9548901" cy="125706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847" y="5172357"/>
            <a:ext cx="9697565" cy="1458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582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887" y="1758757"/>
            <a:ext cx="10783160" cy="12172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CF2DF71E-BAFC-49A6-9012-72114E793670}"/>
              </a:ext>
            </a:extLst>
          </p:cNvPr>
          <p:cNvSpPr/>
          <p:nvPr/>
        </p:nvSpPr>
        <p:spPr>
          <a:xfrm>
            <a:off x="418856" y="960927"/>
            <a:ext cx="3416320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事件的互斥与对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Courier New" panose="02070309020205020404" pitchFamily="49" charset="0"/>
              </a:rPr>
              <a:t>立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887" y="2983723"/>
            <a:ext cx="10528423" cy="138601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7375" y="4564670"/>
            <a:ext cx="1773268" cy="124713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887" y="4188992"/>
            <a:ext cx="9709872" cy="12782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887" y="5575004"/>
            <a:ext cx="9652171" cy="127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20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386614" y="1537547"/>
            <a:ext cx="1731564" cy="559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对比探究：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F2DF71E-BAFC-49A6-9012-72114E793670}"/>
              </a:ext>
            </a:extLst>
          </p:cNvPr>
          <p:cNvSpPr/>
          <p:nvPr/>
        </p:nvSpPr>
        <p:spPr>
          <a:xfrm>
            <a:off x="310791" y="912261"/>
            <a:ext cx="3416320" cy="6376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4.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事件的互斥与对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Courier New" panose="02070309020205020404" pitchFamily="49" charset="0"/>
              </a:rPr>
              <a:t>立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86614" y="2115878"/>
            <a:ext cx="111195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问题</a:t>
            </a:r>
            <a:r>
              <a:rPr lang="en-US" altLang="zh-CN" sz="2400" b="1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9.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举实例，指出试验中的互斥事件和对立事件，试用自己的语言总结出它们之间的关系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并举例说明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339" y="3425746"/>
            <a:ext cx="9978194" cy="281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58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2297171" y="109540"/>
            <a:ext cx="6519658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探究：事件之间的关系与运算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78009" y="848135"/>
            <a:ext cx="3057247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latin typeface="楷体" panose="02010609060101010101" pitchFamily="49" charset="-122"/>
                <a:ea typeface="宋体" panose="02010600030101010101" pitchFamily="2" charset="-122"/>
                <a:cs typeface="宋体" panose="02010600030101010101" pitchFamily="2" charset="-122"/>
              </a:rPr>
              <a:t>5.</a:t>
            </a:r>
            <a:r>
              <a:rPr lang="zh-CN" altLang="zh-CN" sz="28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事件的混合运算</a:t>
            </a:r>
            <a:endParaRPr lang="zh-CN" altLang="zh-CN" sz="2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55980" y="2221601"/>
            <a:ext cx="908727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事件运算的结果仍是事件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,</a:t>
            </a: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因此可以进行事件的混合运算</a:t>
            </a:r>
            <a:r>
              <a:rPr lang="en-US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039" y="3251837"/>
            <a:ext cx="10901205" cy="82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6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27727" y="74036"/>
            <a:ext cx="522922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总结与提升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1" name="Rectangle 15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3" name="Rectangle 1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5" name="Rectangle 1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117" name="Rectangle 2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FEB099CB-5438-4AEE-94C6-68BAEC3475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7109" y="4551006"/>
            <a:ext cx="1393166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8">
            <a:extLst>
              <a:ext uri="{FF2B5EF4-FFF2-40B4-BE49-F238E27FC236}">
                <a16:creationId xmlns:a16="http://schemas.microsoft.com/office/drawing/2014/main" id="{34317AD2-0F3A-44B4-A745-065B968BEC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364" y="5366154"/>
            <a:ext cx="1751160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C51F3C3A-866B-4AF3-A094-7400F919EC26}"/>
              </a:ext>
            </a:extLst>
          </p:cNvPr>
          <p:cNvSpPr/>
          <p:nvPr/>
        </p:nvSpPr>
        <p:spPr>
          <a:xfrm>
            <a:off x="811691" y="1062799"/>
            <a:ext cx="10283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400" dirty="0">
                <a:latin typeface="楷体" panose="02010609060101010101" pitchFamily="49" charset="-122"/>
                <a:ea typeface="楷体" panose="02010609060101010101" pitchFamily="49" charset="-122"/>
              </a:rPr>
              <a:t>总结事件的关系和运算，填表：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937513" y="1947334"/>
            <a:ext cx="9389592" cy="3781463"/>
            <a:chOff x="937513" y="1947334"/>
            <a:chExt cx="9389592" cy="378146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37513" y="1947334"/>
              <a:ext cx="9389592" cy="3781463"/>
            </a:xfrm>
            <a:prstGeom prst="rect">
              <a:avLst/>
            </a:prstGeom>
          </p:spPr>
        </p:pic>
        <p:cxnSp>
          <p:nvCxnSpPr>
            <p:cNvPr id="8" name="直接连接符 7"/>
            <p:cNvCxnSpPr/>
            <p:nvPr/>
          </p:nvCxnSpPr>
          <p:spPr>
            <a:xfrm>
              <a:off x="10327105" y="1947334"/>
              <a:ext cx="0" cy="3259666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116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48" y="1181232"/>
            <a:ext cx="10795357" cy="2434035"/>
          </a:xfrm>
          <a:prstGeom prst="rect">
            <a:avLst/>
          </a:prstGeom>
        </p:spPr>
      </p:pic>
      <p:sp>
        <p:nvSpPr>
          <p:cNvPr id="7" name="TextBox 12"/>
          <p:cNvSpPr txBox="1"/>
          <p:nvPr/>
        </p:nvSpPr>
        <p:spPr>
          <a:xfrm>
            <a:off x="3227727" y="74036"/>
            <a:ext cx="522922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总结与提升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348" y="3920946"/>
            <a:ext cx="9258570" cy="19137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2"/>
          <p:cNvSpPr txBox="1"/>
          <p:nvPr/>
        </p:nvSpPr>
        <p:spPr>
          <a:xfrm>
            <a:off x="3227727" y="74036"/>
            <a:ext cx="522922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总结与提升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5" y="1155469"/>
            <a:ext cx="10328805" cy="40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5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2"/>
          <p:cNvSpPr txBox="1"/>
          <p:nvPr/>
        </p:nvSpPr>
        <p:spPr>
          <a:xfrm>
            <a:off x="3227727" y="74036"/>
            <a:ext cx="522922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总结与提升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248" y="1399056"/>
            <a:ext cx="9410868" cy="388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6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12"/>
          <p:cNvSpPr txBox="1"/>
          <p:nvPr/>
        </p:nvSpPr>
        <p:spPr>
          <a:xfrm>
            <a:off x="3227727" y="74036"/>
            <a:ext cx="522922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zh-CN" sz="3600" b="1" dirty="0">
                <a:solidFill>
                  <a:schemeClr val="bg1"/>
                </a:solidFill>
              </a:rPr>
              <a:t>总结与提升</a:t>
            </a:r>
          </a:p>
          <a:p>
            <a:pPr algn="ctr" eaLnBrk="1" hangingPunct="1"/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35" y="1074860"/>
            <a:ext cx="10510771" cy="236986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78872" y="3670239"/>
            <a:ext cx="88142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zh-CN" altLang="zh-CN" sz="2400" kern="100" dirty="0">
                <a:latin typeface="宋体" panose="02010600030101010101" pitchFamily="2" charset="-122"/>
                <a:ea typeface="楷体" panose="02010609060101010101" pitchFamily="49" charset="-122"/>
                <a:cs typeface="宋体" panose="02010600030101010101" pitchFamily="2" charset="-122"/>
              </a:rPr>
              <a:t>思考：几个事件的关系是什么？它们的概率具有什么关系？</a:t>
            </a:r>
            <a:endParaRPr lang="zh-CN" altLang="zh-CN" sz="24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3499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课堂</a:t>
            </a:r>
            <a:r>
              <a:rPr lang="zh-CN" altLang="en-US" sz="3600" b="1" dirty="0">
                <a:solidFill>
                  <a:schemeClr val="bg1"/>
                </a:solidFill>
              </a:rPr>
              <a:t>练习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58FA925C-8466-4D6D-8ADC-4A66FEA3B414}"/>
              </a:ext>
            </a:extLst>
          </p:cNvPr>
          <p:cNvSpPr/>
          <p:nvPr/>
        </p:nvSpPr>
        <p:spPr>
          <a:xfrm>
            <a:off x="604006" y="1854108"/>
            <a:ext cx="10215343" cy="19303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kern="100" dirty="0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课本第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102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页练习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A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组第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;</a:t>
            </a: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课本第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102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页练习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组第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2800" kern="100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;</a:t>
            </a:r>
            <a:endParaRPr lang="zh-CN" altLang="zh-CN" sz="2800" kern="100" dirty="0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indent="266700"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800" kern="100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800" kern="100" dirty="0" smtClean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课本第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102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页练习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B</a:t>
            </a:r>
            <a:r>
              <a:rPr lang="zh-CN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组第</a:t>
            </a:r>
            <a:r>
              <a:rPr lang="en-US" altLang="zh-CN" sz="2800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zh-CN" sz="2800" kern="100" dirty="0">
              <a:effectLst/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2"/>
          <p:cNvSpPr txBox="1"/>
          <p:nvPr/>
        </p:nvSpPr>
        <p:spPr>
          <a:xfrm>
            <a:off x="3295461" y="63374"/>
            <a:ext cx="52292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b="1" dirty="0" smtClean="0">
                <a:solidFill>
                  <a:schemeClr val="bg1"/>
                </a:solidFill>
              </a:rPr>
              <a:t>布置</a:t>
            </a:r>
            <a:r>
              <a:rPr lang="zh-CN" altLang="en-US" sz="3600" b="1" dirty="0">
                <a:solidFill>
                  <a:schemeClr val="bg1"/>
                </a:solidFill>
              </a:rPr>
              <a:t>作业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 descr="D:\人教网\logo透明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508" y="1530890"/>
            <a:ext cx="11012060" cy="3722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1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220" name="组合 79"/>
          <p:cNvGrpSpPr/>
          <p:nvPr/>
        </p:nvGrpSpPr>
        <p:grpSpPr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1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4" name="组合 79"/>
          <p:cNvGrpSpPr/>
          <p:nvPr/>
        </p:nvGrpSpPr>
        <p:grpSpPr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31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0" name="椭圆 80"/>
          <p:cNvSpPr/>
          <p:nvPr/>
        </p:nvSpPr>
        <p:spPr bwMode="auto">
          <a:xfrm>
            <a:off x="3950515" y="909500"/>
            <a:ext cx="1575476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谢</a:t>
            </a:r>
          </a:p>
        </p:txBody>
      </p:sp>
      <p:grpSp>
        <p:nvGrpSpPr>
          <p:cNvPr id="9228" name="组合 79"/>
          <p:cNvGrpSpPr/>
          <p:nvPr/>
        </p:nvGrpSpPr>
        <p:grpSpPr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40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9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9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看</a:t>
            </a:r>
          </a:p>
        </p:txBody>
      </p:sp>
      <p:grpSp>
        <p:nvGrpSpPr>
          <p:cNvPr id="9232" name="组合 79"/>
          <p:cNvGrpSpPr/>
          <p:nvPr/>
        </p:nvGrpSpPr>
        <p:grpSpPr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49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48" name="椭圆 80"/>
          <p:cNvSpPr/>
          <p:nvPr/>
        </p:nvSpPr>
        <p:spPr bwMode="auto">
          <a:xfrm>
            <a:off x="5301429" y="2217371"/>
            <a:ext cx="1387841" cy="1390650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观</a:t>
            </a:r>
          </a:p>
        </p:txBody>
      </p:sp>
      <p:sp>
        <p:nvSpPr>
          <p:cNvPr id="20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22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23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4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5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26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27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28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33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34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3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36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37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38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42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43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sp>
        <p:nvSpPr>
          <p:cNvPr id="44" name="Oval 9"/>
          <p:cNvSpPr/>
          <p:nvPr/>
        </p:nvSpPr>
        <p:spPr>
          <a:xfrm>
            <a:off x="3752850" y="1257300"/>
            <a:ext cx="2381250" cy="2381250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" name="Oval 10"/>
          <p:cNvSpPr/>
          <p:nvPr/>
        </p:nvSpPr>
        <p:spPr>
          <a:xfrm>
            <a:off x="2568575" y="1104900"/>
            <a:ext cx="2381250" cy="2382838"/>
          </a:xfrm>
          <a:prstGeom prst="ellipse">
            <a:avLst/>
          </a:prstGeom>
          <a:noFill/>
          <a:ln>
            <a:solidFill>
              <a:srgbClr val="59595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6" name="组合 79"/>
          <p:cNvGrpSpPr>
            <a:grpSpLocks/>
          </p:cNvGrpSpPr>
          <p:nvPr/>
        </p:nvGrpSpPr>
        <p:grpSpPr bwMode="auto">
          <a:xfrm>
            <a:off x="1589088" y="811213"/>
            <a:ext cx="2341562" cy="2344737"/>
            <a:chOff x="6379729" y="2488774"/>
            <a:chExt cx="2513016" cy="2513016"/>
          </a:xfrm>
        </p:grpSpPr>
        <p:sp>
          <p:nvSpPr>
            <p:cNvPr id="47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1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2" name="椭圆 80"/>
          <p:cNvSpPr/>
          <p:nvPr/>
        </p:nvSpPr>
        <p:spPr bwMode="auto">
          <a:xfrm>
            <a:off x="1932719" y="1141999"/>
            <a:ext cx="1691508" cy="1694936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0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3" name="组合 79"/>
          <p:cNvGrpSpPr>
            <a:grpSpLocks/>
          </p:cNvGrpSpPr>
          <p:nvPr/>
        </p:nvGrpSpPr>
        <p:grpSpPr bwMode="auto">
          <a:xfrm>
            <a:off x="3630613" y="601663"/>
            <a:ext cx="2181225" cy="2184400"/>
            <a:chOff x="6379729" y="2488774"/>
            <a:chExt cx="2513016" cy="2513016"/>
          </a:xfrm>
        </p:grpSpPr>
        <p:sp>
          <p:nvSpPr>
            <p:cNvPr id="54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5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56" name="椭圆 80"/>
          <p:cNvSpPr/>
          <p:nvPr/>
        </p:nvSpPr>
        <p:spPr bwMode="auto">
          <a:xfrm>
            <a:off x="3950515" y="909500"/>
            <a:ext cx="1575477" cy="1578669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</a:t>
            </a:r>
          </a:p>
        </p:txBody>
      </p:sp>
      <p:grpSp>
        <p:nvGrpSpPr>
          <p:cNvPr id="57" name="组合 79"/>
          <p:cNvGrpSpPr>
            <a:grpSpLocks/>
          </p:cNvGrpSpPr>
          <p:nvPr/>
        </p:nvGrpSpPr>
        <p:grpSpPr bwMode="auto">
          <a:xfrm>
            <a:off x="6508750" y="796925"/>
            <a:ext cx="2355850" cy="2359025"/>
            <a:chOff x="6379729" y="2488774"/>
            <a:chExt cx="2513016" cy="2513016"/>
          </a:xfrm>
        </p:grpSpPr>
        <p:sp>
          <p:nvSpPr>
            <p:cNvPr id="58" name="任意多边形 82"/>
            <p:cNvSpPr/>
            <p:nvPr/>
          </p:nvSpPr>
          <p:spPr>
            <a:xfrm rot="3738964">
              <a:off x="6379728" y="2488775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59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0" name="椭圆 80"/>
          <p:cNvSpPr/>
          <p:nvPr/>
        </p:nvSpPr>
        <p:spPr bwMode="auto">
          <a:xfrm>
            <a:off x="6854479" y="1129847"/>
            <a:ext cx="1701582" cy="1705030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95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看</a:t>
            </a:r>
          </a:p>
        </p:txBody>
      </p:sp>
      <p:grpSp>
        <p:nvGrpSpPr>
          <p:cNvPr id="61" name="组合 79"/>
          <p:cNvGrpSpPr>
            <a:grpSpLocks/>
          </p:cNvGrpSpPr>
          <p:nvPr/>
        </p:nvGrpSpPr>
        <p:grpSpPr bwMode="auto">
          <a:xfrm>
            <a:off x="5019675" y="1946275"/>
            <a:ext cx="1920875" cy="1924050"/>
            <a:chOff x="6379729" y="2488774"/>
            <a:chExt cx="2513016" cy="2513016"/>
          </a:xfrm>
        </p:grpSpPr>
        <p:sp>
          <p:nvSpPr>
            <p:cNvPr id="62" name="任意多边形 82"/>
            <p:cNvSpPr/>
            <p:nvPr/>
          </p:nvSpPr>
          <p:spPr>
            <a:xfrm rot="3738964">
              <a:off x="6379730" y="2488773"/>
              <a:ext cx="2513016" cy="2513016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17000">
                  <a:srgbClr val="FFFFFF"/>
                </a:gs>
                <a:gs pos="88000">
                  <a:srgbClr val="FFFFFF">
                    <a:lumMod val="72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outerShdw blurRad="127000" dist="63500" dir="7380000" sx="102000" sy="102000" algn="tr" rotWithShape="0">
                <a:prstClr val="black">
                  <a:alpha val="39000"/>
                </a:prstClr>
              </a:outerShdw>
            </a:effectLst>
          </p:spPr>
          <p:txBody>
            <a:bodyPr anchor="ctr"/>
            <a:lstStyle/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  <a:latin typeface="Arial"/>
                <a:ea typeface="宋体"/>
              </a:endParaRPr>
            </a:p>
          </p:txBody>
        </p:sp>
        <p:sp>
          <p:nvSpPr>
            <p:cNvPr id="63" name="任意多边形 83"/>
            <p:cNvSpPr/>
            <p:nvPr/>
          </p:nvSpPr>
          <p:spPr>
            <a:xfrm rot="16377237">
              <a:off x="6409518" y="2506880"/>
              <a:ext cx="2476803" cy="247680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gradFill flip="none" rotWithShape="1">
              <a:gsLst>
                <a:gs pos="29000">
                  <a:srgbClr val="FFFFFF"/>
                </a:gs>
                <a:gs pos="98000">
                  <a:srgbClr val="FFFFFF">
                    <a:lumMod val="75000"/>
                  </a:srgbClr>
                </a:gs>
              </a:gsLst>
              <a:lin ang="2700000" scaled="1"/>
              <a:tileRect/>
            </a:gradFill>
            <a:ln w="25400" cap="flat" cmpd="sng" algn="ctr">
              <a:noFill/>
              <a:prstDash val="solid"/>
            </a:ln>
            <a:effectLst>
              <a:softEdge rad="0"/>
            </a:effec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kern="0">
                <a:solidFill>
                  <a:srgbClr val="FFFFFF"/>
                </a:solidFill>
              </a:endParaRPr>
            </a:p>
          </p:txBody>
        </p:sp>
      </p:grpSp>
      <p:sp>
        <p:nvSpPr>
          <p:cNvPr id="64" name="椭圆 80"/>
          <p:cNvSpPr/>
          <p:nvPr/>
        </p:nvSpPr>
        <p:spPr bwMode="auto">
          <a:xfrm>
            <a:off x="5301430" y="2217371"/>
            <a:ext cx="1387840" cy="1390651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>
            <a:innerShdw blurRad="63500" dist="25400" dir="18660000">
              <a:prstClr val="black">
                <a:alpha val="35000"/>
              </a:prstClr>
            </a:innerShdw>
          </a:effec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8000" kern="0" dirty="0">
                <a:solidFill>
                  <a:srgbClr val="FFFF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观</a:t>
            </a:r>
          </a:p>
        </p:txBody>
      </p:sp>
      <p:pic>
        <p:nvPicPr>
          <p:cNvPr id="65" name="Picture 3" descr="D:\人教网\logo透明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4910" y="5834743"/>
            <a:ext cx="839556" cy="84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25B7C0"/>
      </a:accent1>
      <a:accent2>
        <a:srgbClr val="F6A500"/>
      </a:accent2>
      <a:accent3>
        <a:srgbClr val="585858"/>
      </a:accent3>
      <a:accent4>
        <a:srgbClr val="FD7104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29000">
              <a:srgbClr val="FFFFFF"/>
            </a:gs>
            <a:gs pos="98000">
              <a:srgbClr val="FFFFFF">
                <a:lumMod val="75000"/>
              </a:srgbClr>
            </a:gs>
          </a:gsLst>
          <a:lin ang="2700000" scaled="1"/>
          <a:tileRect/>
        </a:gradFill>
        <a:ln w="25400" cap="flat" cmpd="sng" algn="ctr">
          <a:noFill/>
          <a:prstDash val="solid"/>
        </a:ln>
        <a:effectLst>
          <a:softEdge rad="0"/>
        </a:effectLst>
      </a:spPr>
      <a:bodyPr anchor="ctr"/>
      <a:lstStyle>
        <a:defPPr marL="0" marR="0" indent="0" algn="ctr" defTabSz="91440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sz="1800" b="0" i="0" u="none" strike="noStrike" kern="0" cap="none" spc="0" normalizeH="0" baseline="0" noProof="0" smtClean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1046</TotalTime>
  <Words>553</Words>
  <Application>Microsoft Office PowerPoint</Application>
  <PresentationFormat>宽屏</PresentationFormat>
  <Paragraphs>65</Paragraphs>
  <Slides>24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5" baseType="lpstr">
      <vt:lpstr>黑体</vt:lpstr>
      <vt:lpstr>楷体</vt:lpstr>
      <vt:lpstr>宋体</vt:lpstr>
      <vt:lpstr>微软雅黑</vt:lpstr>
      <vt:lpstr>Arial</vt:lpstr>
      <vt:lpstr>Arial Black</vt:lpstr>
      <vt:lpstr>Calibri</vt:lpstr>
      <vt:lpstr>Courier New</vt:lpstr>
      <vt:lpstr>Times New Roman</vt:lpstr>
      <vt:lpstr>Office 主题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MOMODASUCAI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MOMODA</dc:creator>
  <cp:lastModifiedBy>zhenmaths</cp:lastModifiedBy>
  <cp:revision>235</cp:revision>
  <dcterms:created xsi:type="dcterms:W3CDTF">2014-11-06T06:08:00Z</dcterms:created>
  <dcterms:modified xsi:type="dcterms:W3CDTF">2019-11-20T13:13:19Z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2052-10.1.0.6929</vt:lpwstr>
  </property>
</Properties>
</file>