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91" r:id="rId2"/>
    <p:sldId id="290" r:id="rId3"/>
    <p:sldId id="306" r:id="rId4"/>
    <p:sldId id="295" r:id="rId5"/>
    <p:sldId id="292" r:id="rId6"/>
    <p:sldId id="307" r:id="rId7"/>
    <p:sldId id="297" r:id="rId8"/>
    <p:sldId id="304" r:id="rId9"/>
    <p:sldId id="305" r:id="rId10"/>
    <p:sldId id="308" r:id="rId11"/>
    <p:sldId id="309" r:id="rId12"/>
    <p:sldId id="310" r:id="rId13"/>
    <p:sldId id="311" r:id="rId14"/>
    <p:sldId id="312" r:id="rId15"/>
    <p:sldId id="294" r:id="rId16"/>
    <p:sldId id="302" r:id="rId17"/>
    <p:sldId id="300" r:id="rId18"/>
    <p:sldId id="301" r:id="rId19"/>
    <p:sldId id="279" r:id="rId20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/>
    <p:restoredTop sz="94630"/>
  </p:normalViewPr>
  <p:slideViewPr>
    <p:cSldViewPr snapToGrid="0" showGuides="1">
      <p:cViewPr varScale="1">
        <p:scale>
          <a:sx n="64" d="100"/>
          <a:sy n="64" d="100"/>
        </p:scale>
        <p:origin x="720" y="44"/>
      </p:cViewPr>
      <p:guideLst>
        <p:guide orient="horz" pos="150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19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3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3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1.wmf"/><Relationship Id="rId3" Type="http://schemas.openxmlformats.org/officeDocument/2006/relationships/image" Target="../media/image3.png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312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chemeClr val="bg1"/>
                </a:solidFill>
              </a:rPr>
              <a:t>《</a:t>
            </a:r>
            <a:r>
              <a:rPr lang="zh-CN" altLang="en-US" sz="6000" b="1" dirty="0">
                <a:solidFill>
                  <a:schemeClr val="bg1"/>
                </a:solidFill>
              </a:rPr>
              <a:t>古典概型（第</a:t>
            </a:r>
            <a:r>
              <a:rPr lang="en-US" altLang="zh-CN" sz="6000" b="1" dirty="0">
                <a:solidFill>
                  <a:schemeClr val="bg1"/>
                </a:solidFill>
              </a:rPr>
              <a:t>1</a:t>
            </a:r>
            <a:r>
              <a:rPr lang="zh-CN" altLang="en-US" sz="6000" b="1" dirty="0">
                <a:solidFill>
                  <a:schemeClr val="bg1"/>
                </a:solidFill>
              </a:rPr>
              <a:t>课时）</a:t>
            </a: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》</a:t>
            </a:r>
            <a:endParaRPr lang="zh-CN" altLang="zh-CN" sz="6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134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主 讲   人：李劲松　清华大学附属中学</a:t>
            </a:r>
            <a:endParaRPr 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审核指导：</a:t>
            </a:r>
            <a:r>
              <a:rPr lang="en-US" altLang="zh-CN" sz="2400" b="1" dirty="0">
                <a:sym typeface="+mn-ea"/>
              </a:rPr>
              <a:t> </a:t>
            </a:r>
            <a:r>
              <a:rPr lang="zh-CN" altLang="en-US" sz="2400" b="1" dirty="0">
                <a:sym typeface="+mn-ea"/>
              </a:rPr>
              <a:t>张   鹤    北京市海淀区教师进修学校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第五章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6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尝试与发现</a:t>
            </a:r>
          </a:p>
        </p:txBody>
      </p:sp>
      <p:sp>
        <p:nvSpPr>
          <p:cNvPr id="3" name="矩形 2"/>
          <p:cNvSpPr/>
          <p:nvPr/>
        </p:nvSpPr>
        <p:spPr>
          <a:xfrm>
            <a:off x="388889" y="1602170"/>
            <a:ext cx="1136168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试验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：抛一枚均匀的硬币，观察落地后哪一面朝上．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试验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：掷一个均匀的骰子，观察朝上的面的点数．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尝试与发现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1110791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b="1" kern="100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en-US" sz="2800" kern="100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记事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件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: 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正面向上，你认为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P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应该是多少？理由是什么？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记事件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: 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出现的点数不超过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，你认为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P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应该是多少？理由是什么</a:t>
            </a:r>
            <a:r>
              <a:rPr lang="zh-CN" altLang="en-US" sz="2800" kern="100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3710" y="4262785"/>
            <a:ext cx="12195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求解概率用到比例的方法，这种方法可以使用的依据是什么？二个试验有什么共同特点？条件中，“质地均匀”的含义是什么？</a:t>
            </a:r>
          </a:p>
        </p:txBody>
      </p:sp>
    </p:spTree>
    <p:extLst>
      <p:ext uri="{BB962C8B-B14F-4D97-AF65-F5344CB8AC3E}">
        <p14:creationId xmlns:p14="http://schemas.microsoft.com/office/powerpoint/2010/main" val="358559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  <a:endParaRPr lang="zh-CN" altLang="zh-CN" sz="3600" b="1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1129" y="1339420"/>
            <a:ext cx="10804629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以上二个试验的共同特点是：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）试验中所有可能出现的基本事件只有有限个；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）每个基本事件出现的可能性相等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我们将具有这两个特点的概率模型称为“古典概率模型”，简称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古典概型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54">
            <a:extLst>
              <a:ext uri="{FF2B5EF4-FFF2-40B4-BE49-F238E27FC236}">
                <a16:creationId xmlns:a16="http://schemas.microsoft.com/office/drawing/2014/main" id="{2954125F-121A-4D0B-A960-990073996D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38011" y="5326743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56183" y="1096728"/>
            <a:ext cx="1059872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）向一个圆面内随机地投射一个点，如果该点落在圆内任意一点都是等可能的，你认为这是古典概型吗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）某同学随机地向一靶心进行射击，这一试验的结果只有有限个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命中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环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、命中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环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命中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环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和不中环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你认为这是古典概型吗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）某班级男生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，女生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，随机地抽取一位学生代表，出现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不同的结果，你认为这是古典概型吗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Rectangle 54">
            <a:extLst>
              <a:ext uri="{FF2B5EF4-FFF2-40B4-BE49-F238E27FC236}">
                <a16:creationId xmlns:a16="http://schemas.microsoft.com/office/drawing/2014/main" id="{2954125F-121A-4D0B-A960-990073996D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38011" y="5326743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17418" y="1349928"/>
            <a:ext cx="1059872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）某班级男生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，女生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，随机地抽取一位学生代表，出现两个可能结果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:“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男同学代表”，“女同学代表”，你认为这是古典概型吗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）某班级男生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，女生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，随机地抽取一位学生代表，出现两个可能结果：“男同学代表”，“女同学代表”，你认为这是古典概型吗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为什么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6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104360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043607"/>
            <a:ext cx="120661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结合尝试与发现的两个试验案例，试说明古典概型下基本事件出现的概率是多少？随机事件出现的概率如何计算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3B830042-49B5-476B-A515-F5590E0818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66614"/>
              </p:ext>
            </p:extLst>
          </p:nvPr>
        </p:nvGraphicFramePr>
        <p:xfrm>
          <a:off x="7297782" y="4911634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8" name="Equation" r:id="rId4" imgW="152334" imgH="393529" progId="Equation.DSMT4">
                  <p:embed/>
                </p:oleObj>
              </mc:Choice>
              <mc:Fallback>
                <p:oleObj name="Equation" r:id="rId4" imgW="152334" imgH="393529" progId="Equation.DSMT4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7782" y="4911634"/>
                        <a:ext cx="38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795131" y="3110922"/>
            <a:ext cx="109729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掷均匀硬币试验，出现正面朝上与反面朝上的概率相等，即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 由概率加法公式，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kern="100" dirty="0" smtClean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必然事件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＝１，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因此有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反面朝上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   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5161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对于掷一个均匀的骰子试验，出现各个点数的概率相等，即</a:t>
            </a:r>
            <a:endParaRPr lang="en-US" altLang="zh-CN" sz="2800" kern="1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254000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kern="1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反复利用概率的加法公式，我们有</a:t>
            </a:r>
            <a:endParaRPr lang="en-US" altLang="zh-CN" sz="2800" kern="1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254000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必然事件</a:t>
            </a: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800" kern="100"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＝１，</a:t>
            </a:r>
            <a:endParaRPr lang="en-US" altLang="zh-CN" sz="2800" kern="100" dirty="0"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87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5161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所以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  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   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因此，利用加法公式可得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    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出现的点数不超过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4)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   ＝   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66A0A295-BDFE-4EAE-84A5-5130676C1A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221661"/>
              </p:ext>
            </p:extLst>
          </p:nvPr>
        </p:nvGraphicFramePr>
        <p:xfrm>
          <a:off x="9656763" y="2325688"/>
          <a:ext cx="349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2" name="Equation" r:id="rId4" imgW="139680" imgH="393480" progId="Equation.DSMT4">
                  <p:embed/>
                </p:oleObj>
              </mc:Choice>
              <mc:Fallback>
                <p:oleObj name="Equation" r:id="rId4" imgW="139680" imgH="393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3B830042-49B5-476B-A515-F5590E0818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6763" y="2325688"/>
                        <a:ext cx="34925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83EB2365-FE5F-421C-B9BA-97043223A9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06902"/>
              </p:ext>
            </p:extLst>
          </p:nvPr>
        </p:nvGraphicFramePr>
        <p:xfrm>
          <a:off x="2272937" y="4911634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3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3B830042-49B5-476B-A515-F5590E0818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2937" y="4911634"/>
                        <a:ext cx="38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23D6545C-440B-4FE3-BE2B-D2F435736F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57127"/>
              </p:ext>
            </p:extLst>
          </p:nvPr>
        </p:nvGraphicFramePr>
        <p:xfrm>
          <a:off x="3104961" y="4911634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4" name="Equation" r:id="rId8" imgW="152280" imgH="393480" progId="Equation.DSMT4">
                  <p:embed/>
                </p:oleObj>
              </mc:Choice>
              <mc:Fallback>
                <p:oleObj name="Equation" r:id="rId8" imgW="152280" imgH="393480" progId="Equation.DSMT4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83EB2365-FE5F-421C-B9BA-97043223A9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4961" y="4911634"/>
                        <a:ext cx="38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2759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2576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我们发现掷一个均匀的骰子有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个基本事件，其中“出现的点数不超过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4”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这一随机事件含有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个基本事件，所以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出现的点数不超过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  ＝   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即</a:t>
            </a:r>
          </a:p>
        </p:txBody>
      </p:sp>
      <p:graphicFrame>
        <p:nvGraphicFramePr>
          <p:cNvPr id="29" name="对象 28">
            <a:extLst>
              <a:ext uri="{FF2B5EF4-FFF2-40B4-BE49-F238E27FC236}">
                <a16:creationId xmlns:a16="http://schemas.microsoft.com/office/drawing/2014/main" id="{F792DDC2-B032-48D1-A267-1F431D33EB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53376"/>
              </p:ext>
            </p:extLst>
          </p:nvPr>
        </p:nvGraphicFramePr>
        <p:xfrm>
          <a:off x="7769233" y="2379159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2" name="Equation" r:id="rId4" imgW="152280" imgH="393480" progId="Equation.DSMT4">
                  <p:embed/>
                </p:oleObj>
              </mc:Choice>
              <mc:Fallback>
                <p:oleObj name="Equation" r:id="rId4" imgW="152280" imgH="393480" progId="Equation.DSMT4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83EB2365-FE5F-421C-B9BA-97043223A9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9233" y="2379159"/>
                        <a:ext cx="38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6FCB64EE-DE10-410E-9A6B-6D3FC96568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000176"/>
              </p:ext>
            </p:extLst>
          </p:nvPr>
        </p:nvGraphicFramePr>
        <p:xfrm>
          <a:off x="8601257" y="2379159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3" name="Equation" r:id="rId6" imgW="152280" imgH="393480" progId="Equation.DSMT4">
                  <p:embed/>
                </p:oleObj>
              </mc:Choice>
              <mc:Fallback>
                <p:oleObj name="Equation" r:id="rId6" imgW="152280" imgH="393480" progId="Equation.DSMT4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23D6545C-440B-4FE3-BE2B-D2F435736F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1257" y="2379159"/>
                        <a:ext cx="381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28CF8F08-C3FA-42D0-9197-AE1871977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961616"/>
              </p:ext>
            </p:extLst>
          </p:nvPr>
        </p:nvGraphicFramePr>
        <p:xfrm>
          <a:off x="1154113" y="3736975"/>
          <a:ext cx="100012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4" name="Equation" r:id="rId8" imgW="4000500" imgH="419100" progId="Equation.DSMT4">
                  <p:embed/>
                </p:oleObj>
              </mc:Choice>
              <mc:Fallback>
                <p:oleObj name="Equation" r:id="rId8" imgW="4000500" imgH="4191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3736975"/>
                        <a:ext cx="10001250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7043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3546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由此得出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对于古典概型，假设古典概型对应的样本空间含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n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个样本点，事件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包含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m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个样本点，则任何随机事件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的概率为：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14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注意，古典概型中的概率也具有前面我们所说的概率的性质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）由         与          可知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             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F70A4B6-B7AE-4426-8494-CCCB773E51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382891"/>
              </p:ext>
            </p:extLst>
          </p:nvPr>
        </p:nvGraphicFramePr>
        <p:xfrm>
          <a:off x="4542011" y="3905924"/>
          <a:ext cx="16192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7" name="Equation" r:id="rId4" imgW="647419" imgH="393529" progId="Equation.DSMT4">
                  <p:embed/>
                </p:oleObj>
              </mc:Choice>
              <mc:Fallback>
                <p:oleObj name="Equation" r:id="rId4" imgW="647419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2011" y="3905924"/>
                        <a:ext cx="161925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01AA7FC-219F-4D0F-A0FA-938FD957C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FFB5B970-2442-4BAA-A1D8-A18A097A07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180511"/>
              </p:ext>
            </p:extLst>
          </p:nvPr>
        </p:nvGraphicFramePr>
        <p:xfrm>
          <a:off x="2533791" y="4175895"/>
          <a:ext cx="1523340" cy="444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8" name="Equation" r:id="rId6" imgW="609336" imgH="177723" progId="Equation.DSMT4">
                  <p:embed/>
                </p:oleObj>
              </mc:Choice>
              <mc:Fallback>
                <p:oleObj name="Equation" r:id="rId6" imgW="609336" imgH="17772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791" y="4175895"/>
                        <a:ext cx="1523340" cy="4443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F7FC776-62BF-4666-95B8-5B6989F83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5F3F2D5D-7053-4F18-9045-97AF8F1B4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494014"/>
              </p:ext>
            </p:extLst>
          </p:nvPr>
        </p:nvGraphicFramePr>
        <p:xfrm>
          <a:off x="5254990" y="2368323"/>
          <a:ext cx="1682020" cy="983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9" name="Equation" r:id="rId8" imgW="672808" imgH="393529" progId="Equation.DSMT4">
                  <p:embed/>
                </p:oleObj>
              </mc:Choice>
              <mc:Fallback>
                <p:oleObj name="Equation" r:id="rId8" imgW="672808" imgH="39352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990" y="2368323"/>
                        <a:ext cx="1682020" cy="9838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757D3775-C7C7-4BAA-982A-C95CAB14E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2C7B154D-242C-4355-A60E-7C18BCE4D7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6286497"/>
              </p:ext>
            </p:extLst>
          </p:nvPr>
        </p:nvGraphicFramePr>
        <p:xfrm>
          <a:off x="7308370" y="4080687"/>
          <a:ext cx="2031118" cy="63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0" name="Equation" r:id="rId10" imgW="812447" imgH="253890" progId="Equation.DSMT4">
                  <p:embed/>
                </p:oleObj>
              </mc:Choice>
              <mc:Fallback>
                <p:oleObj name="Equation" r:id="rId10" imgW="812447" imgH="25389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70" y="4080687"/>
                        <a:ext cx="2031118" cy="634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>
            <a:extLst>
              <a:ext uri="{FF2B5EF4-FFF2-40B4-BE49-F238E27FC236}">
                <a16:creationId xmlns:a16="http://schemas.microsoft.com/office/drawing/2014/main" id="{7AD8E685-C4B7-408D-B5AB-0DF58BC0E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6A06A237-77E1-4DE4-A7FF-92E6BD54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F36B91C-D6FC-4E49-B936-4252B735D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8014724-4FF1-4DA5-86C0-5973AA9A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7239" y="6337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650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古典概型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5161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）因为  中包含的样本点个数为     ，所以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			   					    ，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即			  ；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）若事件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包含有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个样本点，而且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互斥，则容易知道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包含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kern="100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个样本点，从而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								 .</a:t>
            </a:r>
            <a:endParaRPr lang="zh-CN" altLang="en-US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1AA7FC-219F-4D0F-A0FA-938FD957C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7FC776-62BF-4666-95B8-5B6989F83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D3775-C7C7-4BAA-982A-C95CAB14E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7AD8E685-C4B7-408D-B5AB-0DF58BC0E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6A06A237-77E1-4DE4-A7FF-92E6BD54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F36B91C-D6FC-4E49-B936-4252B735D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8014724-4FF1-4DA5-86C0-5973AA9A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4" name="对象 33">
            <a:extLst>
              <a:ext uri="{FF2B5EF4-FFF2-40B4-BE49-F238E27FC236}">
                <a16:creationId xmlns:a16="http://schemas.microsoft.com/office/drawing/2014/main" id="{471C6C9D-6847-42A2-9125-91AF6DF7E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943563"/>
              </p:ext>
            </p:extLst>
          </p:nvPr>
        </p:nvGraphicFramePr>
        <p:xfrm>
          <a:off x="2795905" y="1257320"/>
          <a:ext cx="380670" cy="507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5" name="Equation" r:id="rId4" imgW="152268" imgH="203024" progId="Equation.DSMT4">
                  <p:embed/>
                </p:oleObj>
              </mc:Choice>
              <mc:Fallback>
                <p:oleObj name="Equation" r:id="rId4" imgW="152268" imgH="203024" progId="Equation.DSMT4">
                  <p:embed/>
                  <p:pic>
                    <p:nvPicPr>
                      <p:cNvPr id="15" name="对象 14">
                        <a:extLst>
                          <a:ext uri="{FF2B5EF4-FFF2-40B4-BE49-F238E27FC236}">
                            <a16:creationId xmlns:a16="http://schemas.microsoft.com/office/drawing/2014/main" id="{EA9105C2-35C5-4EBE-98C8-B5ED63F498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905" y="1257320"/>
                        <a:ext cx="380670" cy="507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extLst>
              <a:ext uri="{FF2B5EF4-FFF2-40B4-BE49-F238E27FC236}">
                <a16:creationId xmlns:a16="http://schemas.microsoft.com/office/drawing/2014/main" id="{F535B09C-F929-4426-AE4B-6120B79D37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640191"/>
              </p:ext>
            </p:extLst>
          </p:nvPr>
        </p:nvGraphicFramePr>
        <p:xfrm>
          <a:off x="6694810" y="1415630"/>
          <a:ext cx="9207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6" name="Equation" r:id="rId6" imgW="368300" imgH="139700" progId="Equation.DSMT4">
                  <p:embed/>
                </p:oleObj>
              </mc:Choice>
              <mc:Fallback>
                <p:oleObj name="Equation" r:id="rId6" imgW="368300" imgH="139700" progId="Equation.DSMT4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211DE010-1B9D-47AD-A591-84FD64F0E5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810" y="1415630"/>
                        <a:ext cx="920750" cy="349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extLst>
              <a:ext uri="{FF2B5EF4-FFF2-40B4-BE49-F238E27FC236}">
                <a16:creationId xmlns:a16="http://schemas.microsoft.com/office/drawing/2014/main" id="{FA174E19-C4B6-4AF0-A13C-17D9A3BC49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186550"/>
              </p:ext>
            </p:extLst>
          </p:nvPr>
        </p:nvGraphicFramePr>
        <p:xfrm>
          <a:off x="3839726" y="1764880"/>
          <a:ext cx="5080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7" name="Equation" r:id="rId8" imgW="2032000" imgH="393700" progId="Equation.DSMT4">
                  <p:embed/>
                </p:oleObj>
              </mc:Choice>
              <mc:Fallback>
                <p:oleObj name="Equation" r:id="rId8" imgW="2032000" imgH="393700" progId="Equation.DSMT4">
                  <p:embed/>
                  <p:pic>
                    <p:nvPicPr>
                      <p:cNvPr id="19" name="对象 18">
                        <a:extLst>
                          <a:ext uri="{FF2B5EF4-FFF2-40B4-BE49-F238E27FC236}">
                            <a16:creationId xmlns:a16="http://schemas.microsoft.com/office/drawing/2014/main" id="{255119E0-E52F-4D6F-B463-A33055180A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9726" y="1764880"/>
                        <a:ext cx="508000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extLst>
              <a:ext uri="{FF2B5EF4-FFF2-40B4-BE49-F238E27FC236}">
                <a16:creationId xmlns:a16="http://schemas.microsoft.com/office/drawing/2014/main" id="{70D8BCFE-28B4-4BAF-8F31-C9D0A6CD2F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695589"/>
              </p:ext>
            </p:extLst>
          </p:nvPr>
        </p:nvGraphicFramePr>
        <p:xfrm>
          <a:off x="1549484" y="2456288"/>
          <a:ext cx="2475425" cy="761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8" name="Equation" r:id="rId10" imgW="990170" imgH="304668" progId="Equation.DSMT4">
                  <p:embed/>
                </p:oleObj>
              </mc:Choice>
              <mc:Fallback>
                <p:oleObj name="Equation" r:id="rId10" imgW="990170" imgH="304668" progId="Equation.DSMT4">
                  <p:embed/>
                  <p:pic>
                    <p:nvPicPr>
                      <p:cNvPr id="21" name="对象 20">
                        <a:extLst>
                          <a:ext uri="{FF2B5EF4-FFF2-40B4-BE49-F238E27FC236}">
                            <a16:creationId xmlns:a16="http://schemas.microsoft.com/office/drawing/2014/main" id="{9919B72D-59F8-4474-80F1-5FBAB18D1E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84" y="2456288"/>
                        <a:ext cx="2475425" cy="7616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23">
            <a:extLst>
              <a:ext uri="{FF2B5EF4-FFF2-40B4-BE49-F238E27FC236}">
                <a16:creationId xmlns:a16="http://schemas.microsoft.com/office/drawing/2014/main" id="{743A8CD5-4EB5-4AAB-802C-A132F73A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743" y="544104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DABD581B-BB33-4603-9A43-8C8FBEDC88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722529"/>
              </p:ext>
            </p:extLst>
          </p:nvPr>
        </p:nvGraphicFramePr>
        <p:xfrm>
          <a:off x="2905125" y="4850493"/>
          <a:ext cx="6381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9" name="Equation" r:id="rId12" imgW="2552700" imgH="393700" progId="Equation.DSMT4">
                  <p:embed/>
                </p:oleObj>
              </mc:Choice>
              <mc:Fallback>
                <p:oleObj name="Equation" r:id="rId12" imgW="2552700" imgH="3937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4850493"/>
                        <a:ext cx="6381750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6117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例题讲解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104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按先后顺序抛两枚均匀的硬币，观察正反面出现的情况，求至少出现一个正面的概率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  <a:endParaRPr lang="zh-CN" altLang="en-US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1AA7FC-219F-4D0F-A0FA-938FD957C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7FC776-62BF-4666-95B8-5B6989F83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D3775-C7C7-4BAA-982A-C95CAB14E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7AD8E685-C4B7-408D-B5AB-0DF58BC0E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6A06A237-77E1-4DE4-A7FF-92E6BD54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F36B91C-D6FC-4E49-B936-4252B735D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8014724-4FF1-4DA5-86C0-5973AA9A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43A8CD5-4EB5-4AAB-802C-A132F73A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743" y="544104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502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例题讲解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160748"/>
            <a:ext cx="10972906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105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从含有两件正品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kern="100" baseline="-250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和一件次品</a:t>
            </a:r>
            <a:r>
              <a:rPr lang="en-US" altLang="zh-CN" sz="28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件产品中，按先后顺序任意取出两件产品，每次取出后不放回，求取出的两件产品中恰有一件次品的概率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如果把例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中的条件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每次取出后不放回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换成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每次取出后放回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，其余不变，求取出的两件产品中恰有一件次品的概率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1AA7FC-219F-4D0F-A0FA-938FD957C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7FC776-62BF-4666-95B8-5B6989F83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D3775-C7C7-4BAA-982A-C95CAB14E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7AD8E685-C4B7-408D-B5AB-0DF58BC0E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6A06A237-77E1-4DE4-A7FF-92E6BD540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F36B91C-D6FC-4E49-B936-4252B735D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8014724-4FF1-4DA5-86C0-5973AA9AD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43A8CD5-4EB5-4AAB-802C-A132F73A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743" y="544104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86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P104</a:t>
            </a:r>
            <a:r>
              <a:rPr lang="zh-CN" altLang="en-US" sz="28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某中学举行高一广播操比赛，共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个队参赛，为了确定出场顺序，学校制作了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个出场序号签供大家抽签，高一（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）班先抽，求他们抽到的出场序号小于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概率． </a:t>
            </a:r>
            <a:endParaRPr lang="zh-CN" altLang="en-US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（课本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107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页练习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题）</a:t>
            </a:r>
            <a:endParaRPr lang="en-US" altLang="zh-CN" sz="2800" b="1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一般来说，火车上的座位都标有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C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D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F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，其中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F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这两个座位是靠窗的，如果随机买一张火车票，则买到靠窗的座位的概率是多少？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课堂小结</a:t>
            </a:r>
          </a:p>
        </p:txBody>
      </p:sp>
      <p:sp>
        <p:nvSpPr>
          <p:cNvPr id="3" name="矩形 2"/>
          <p:cNvSpPr/>
          <p:nvPr/>
        </p:nvSpPr>
        <p:spPr>
          <a:xfrm>
            <a:off x="1355725" y="1612680"/>
            <a:ext cx="10414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古典概型的定义和特点：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①试验中所有可能出现的基本事件只有有限个；（有限性）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②每个基本事件出现的可能性相等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（等可能性）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．古典概型计算随机事件的概率计算公式： </a:t>
            </a:r>
            <a:r>
              <a:rPr lang="zh-CN" altLang="en-US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．思想方法：列举法（画树状图和列表），应做到不重不漏</a:t>
            </a:r>
            <a:r>
              <a:rPr lang="en-US" altLang="zh-CN" sz="2800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5F3F2D5D-7053-4F18-9045-97AF8F1B4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882909"/>
              </p:ext>
            </p:extLst>
          </p:nvPr>
        </p:nvGraphicFramePr>
        <p:xfrm>
          <a:off x="8524686" y="3431810"/>
          <a:ext cx="1682020" cy="983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Equation" r:id="rId4" imgW="672808" imgH="393529" progId="Equation.DSMT4">
                  <p:embed/>
                </p:oleObj>
              </mc:Choice>
              <mc:Fallback>
                <p:oleObj name="Equation" r:id="rId4" imgW="672808" imgH="393529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5F3F2D5D-7053-4F18-9045-97AF8F1B48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686" y="3431810"/>
                        <a:ext cx="1682020" cy="9838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布置作业</a:t>
            </a:r>
          </a:p>
        </p:txBody>
      </p:sp>
      <p:sp>
        <p:nvSpPr>
          <p:cNvPr id="3" name="矩形 2"/>
          <p:cNvSpPr/>
          <p:nvPr/>
        </p:nvSpPr>
        <p:spPr>
          <a:xfrm>
            <a:off x="1355725" y="1612680"/>
            <a:ext cx="10414000" cy="12840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．课本第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107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页练习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题； 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．学有余力的同学思考：课本第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页练习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737</Words>
  <Application>Microsoft Office PowerPoint</Application>
  <PresentationFormat>宽屏</PresentationFormat>
  <Paragraphs>99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KaiTi</vt:lpstr>
      <vt:lpstr>黑体</vt:lpstr>
      <vt:lpstr>楷体</vt:lpstr>
      <vt:lpstr>宋体</vt:lpstr>
      <vt:lpstr>微软雅黑</vt:lpstr>
      <vt:lpstr>Arial</vt:lpstr>
      <vt:lpstr>Arial Black</vt:lpstr>
      <vt:lpstr>Calibri</vt:lpstr>
      <vt:lpstr>Times New Roman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MOMODASUCAI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工作室</cp:lastModifiedBy>
  <cp:revision>295</cp:revision>
  <dcterms:created xsi:type="dcterms:W3CDTF">2014-11-06T06:08:00Z</dcterms:created>
  <dcterms:modified xsi:type="dcterms:W3CDTF">2019-11-25T09:10:50Z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