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91" r:id="rId2"/>
    <p:sldId id="290" r:id="rId3"/>
    <p:sldId id="295" r:id="rId4"/>
    <p:sldId id="304" r:id="rId5"/>
    <p:sldId id="305" r:id="rId6"/>
    <p:sldId id="292" r:id="rId7"/>
    <p:sldId id="306" r:id="rId8"/>
    <p:sldId id="307" r:id="rId9"/>
    <p:sldId id="308" r:id="rId10"/>
    <p:sldId id="309" r:id="rId11"/>
    <p:sldId id="294" r:id="rId12"/>
    <p:sldId id="302" r:id="rId13"/>
    <p:sldId id="303" r:id="rId14"/>
    <p:sldId id="300" r:id="rId15"/>
    <p:sldId id="301" r:id="rId16"/>
    <p:sldId id="279" r:id="rId17"/>
  </p:sldIdLst>
  <p:sldSz cx="12192000" cy="6858000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2644A"/>
    <a:srgbClr val="897A5D"/>
    <a:srgbClr val="25B7C0"/>
    <a:srgbClr val="FDFDFD"/>
    <a:srgbClr val="595859"/>
    <a:srgbClr val="595959"/>
    <a:srgbClr val="F6A500"/>
    <a:srgbClr val="FD71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/>
    <p:restoredTop sz="94630"/>
  </p:normalViewPr>
  <p:slideViewPr>
    <p:cSldViewPr snapToGrid="0" showGuides="1">
      <p:cViewPr varScale="1">
        <p:scale>
          <a:sx n="92" d="100"/>
          <a:sy n="92" d="100"/>
        </p:scale>
        <p:origin x="64" y="3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606A740-BBB9-4963-8797-18622D141CA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83211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1410881-65A3-43F7-9548-CFED2647BFBE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267140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024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  <a:pPr lvl="0" algn="r" eaLnBrk="1" hangingPunct="1"/>
              <a:t>16</a:t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25357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幻灯片封面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9000">
                <a:srgbClr val="FFFFFF"/>
              </a:gs>
              <a:gs pos="98000">
                <a:srgbClr val="FFFFFF">
                  <a:lumMod val="75000"/>
                </a:srgbClr>
              </a:gs>
            </a:gsLst>
            <a:lin ang="2700000" scaled="1"/>
            <a:tileRect/>
          </a:gradFill>
          <a:ln w="25400" cap="flat" cmpd="sng" algn="ctr">
            <a:noFill/>
            <a:prstDash val="solid"/>
          </a:ln>
          <a:effectLst>
            <a:softEdge rad="0"/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0" y="1603648"/>
            <a:ext cx="12192000" cy="80297"/>
          </a:xfrm>
          <a:prstGeom prst="rect">
            <a:avLst/>
          </a:prstGeom>
          <a:solidFill>
            <a:srgbClr val="72644A"/>
          </a:solidFill>
          <a:ln w="25400" cap="flat" cmpd="sng" algn="ctr">
            <a:noFill/>
            <a:prstDash val="solid"/>
          </a:ln>
          <a:effectLst>
            <a:softEdge rad="0"/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4408085"/>
            <a:ext cx="12192000" cy="80297"/>
          </a:xfrm>
          <a:prstGeom prst="rect">
            <a:avLst/>
          </a:prstGeom>
          <a:solidFill>
            <a:srgbClr val="72644A"/>
          </a:solidFill>
          <a:ln w="25400" cap="flat" cmpd="sng" algn="ctr">
            <a:noFill/>
            <a:prstDash val="solid"/>
          </a:ln>
          <a:effectLst>
            <a:softEdge rad="0"/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7265"/>
            <a:ext cx="12192000" cy="2857500"/>
          </a:xfrm>
          <a:prstGeom prst="rect">
            <a:avLst/>
          </a:prstGeom>
        </p:spPr>
      </p:pic>
      <p:pic>
        <p:nvPicPr>
          <p:cNvPr id="8" name="Picture 3" descr="D:\人教网\logo透明s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内容页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人教网\logo透明s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37859"/>
            <a:ext cx="12192000" cy="1552575"/>
          </a:xfrm>
          <a:prstGeom prst="rect">
            <a:avLst/>
          </a:prstGeom>
        </p:spPr>
      </p:pic>
      <p:sp>
        <p:nvSpPr>
          <p:cNvPr id="6" name="Oval 9"/>
          <p:cNvSpPr/>
          <p:nvPr/>
        </p:nvSpPr>
        <p:spPr>
          <a:xfrm>
            <a:off x="3752850" y="1257300"/>
            <a:ext cx="2381250" cy="2381250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Oval 10"/>
          <p:cNvSpPr/>
          <p:nvPr/>
        </p:nvSpPr>
        <p:spPr>
          <a:xfrm>
            <a:off x="2568575" y="1104900"/>
            <a:ext cx="2381250" cy="2382838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106" name="组合 79"/>
          <p:cNvGrpSpPr/>
          <p:nvPr userDrawn="1"/>
        </p:nvGrpSpPr>
        <p:grpSpPr>
          <a:xfrm>
            <a:off x="1589088" y="811213"/>
            <a:ext cx="2341562" cy="2344737"/>
            <a:chOff x="6379729" y="2488774"/>
            <a:chExt cx="2513016" cy="2513016"/>
          </a:xfrm>
        </p:grpSpPr>
        <p:sp>
          <p:nvSpPr>
            <p:cNvPr id="9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1" name="椭圆 80"/>
          <p:cNvSpPr/>
          <p:nvPr/>
        </p:nvSpPr>
        <p:spPr bwMode="auto">
          <a:xfrm>
            <a:off x="1932719" y="1141999"/>
            <a:ext cx="1691508" cy="1694936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谢</a:t>
            </a:r>
          </a:p>
        </p:txBody>
      </p:sp>
      <p:grpSp>
        <p:nvGrpSpPr>
          <p:cNvPr id="4110" name="组合 79"/>
          <p:cNvGrpSpPr/>
          <p:nvPr userDrawn="1"/>
        </p:nvGrpSpPr>
        <p:grpSpPr>
          <a:xfrm>
            <a:off x="3630613" y="601663"/>
            <a:ext cx="2181225" cy="2184400"/>
            <a:chOff x="6379729" y="2488774"/>
            <a:chExt cx="2513016" cy="2513016"/>
          </a:xfrm>
        </p:grpSpPr>
        <p:sp>
          <p:nvSpPr>
            <p:cNvPr id="13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5" name="椭圆 80"/>
          <p:cNvSpPr/>
          <p:nvPr/>
        </p:nvSpPr>
        <p:spPr bwMode="auto">
          <a:xfrm>
            <a:off x="3950515" y="893734"/>
            <a:ext cx="1575476" cy="1578669"/>
          </a:xfrm>
          <a:prstGeom prst="ellips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9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谢</a:t>
            </a:r>
          </a:p>
        </p:txBody>
      </p:sp>
      <p:grpSp>
        <p:nvGrpSpPr>
          <p:cNvPr id="4114" name="组合 79"/>
          <p:cNvGrpSpPr/>
          <p:nvPr userDrawn="1"/>
        </p:nvGrpSpPr>
        <p:grpSpPr>
          <a:xfrm>
            <a:off x="6508750" y="796925"/>
            <a:ext cx="2355850" cy="2359025"/>
            <a:chOff x="6379729" y="2488774"/>
            <a:chExt cx="2513016" cy="2513016"/>
          </a:xfrm>
        </p:grpSpPr>
        <p:sp>
          <p:nvSpPr>
            <p:cNvPr id="17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9" name="椭圆 80"/>
          <p:cNvSpPr/>
          <p:nvPr/>
        </p:nvSpPr>
        <p:spPr bwMode="auto">
          <a:xfrm>
            <a:off x="6854479" y="1129847"/>
            <a:ext cx="1701582" cy="1705030"/>
          </a:xfrm>
          <a:prstGeom prst="ellipse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9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看</a:t>
            </a:r>
          </a:p>
        </p:txBody>
      </p:sp>
      <p:grpSp>
        <p:nvGrpSpPr>
          <p:cNvPr id="4118" name="组合 79"/>
          <p:cNvGrpSpPr/>
          <p:nvPr userDrawn="1"/>
        </p:nvGrpSpPr>
        <p:grpSpPr>
          <a:xfrm>
            <a:off x="5019675" y="1946275"/>
            <a:ext cx="1920875" cy="1924050"/>
            <a:chOff x="6379729" y="2488774"/>
            <a:chExt cx="2513016" cy="2513016"/>
          </a:xfrm>
        </p:grpSpPr>
        <p:sp>
          <p:nvSpPr>
            <p:cNvPr id="21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3" name="椭圆 80"/>
          <p:cNvSpPr/>
          <p:nvPr/>
        </p:nvSpPr>
        <p:spPr bwMode="auto">
          <a:xfrm>
            <a:off x="5301429" y="2217371"/>
            <a:ext cx="1387841" cy="1390650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8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观</a:t>
            </a:r>
          </a:p>
        </p:txBody>
      </p:sp>
      <p:pic>
        <p:nvPicPr>
          <p:cNvPr id="24" name="Picture 3" descr="D:\人教网\logo透明s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9057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2"/>
          <p:cNvSpPr txBox="1"/>
          <p:nvPr/>
        </p:nvSpPr>
        <p:spPr>
          <a:xfrm>
            <a:off x="0" y="2298700"/>
            <a:ext cx="12192000" cy="131266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6000" b="1" dirty="0">
                <a:solidFill>
                  <a:schemeClr val="bg1"/>
                </a:solidFill>
                <a:latin typeface="Arial" panose="020B0604020202020204" pitchFamily="34" charset="0"/>
              </a:rPr>
              <a:t>《</a:t>
            </a:r>
            <a:r>
              <a:rPr lang="zh-CN" altLang="en-US" sz="6000" b="1" dirty="0">
                <a:solidFill>
                  <a:schemeClr val="bg1"/>
                </a:solidFill>
                <a:latin typeface="Arial" panose="020B0604020202020204" pitchFamily="34" charset="0"/>
              </a:rPr>
              <a:t>统计与概率的应用</a:t>
            </a:r>
            <a:r>
              <a:rPr lang="en-US" altLang="zh-CN" sz="6000" b="1" dirty="0">
                <a:solidFill>
                  <a:schemeClr val="bg1"/>
                </a:solidFill>
                <a:latin typeface="Arial" panose="020B0604020202020204" pitchFamily="34" charset="0"/>
              </a:rPr>
              <a:t>》</a:t>
            </a:r>
            <a:endParaRPr lang="zh-CN" altLang="zh-CN" sz="60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172" name="TextBox 13"/>
          <p:cNvSpPr txBox="1"/>
          <p:nvPr/>
        </p:nvSpPr>
        <p:spPr>
          <a:xfrm>
            <a:off x="3044841" y="4879157"/>
            <a:ext cx="7540333" cy="113441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400" b="1" dirty="0">
                <a:sym typeface="+mn-ea"/>
              </a:rPr>
              <a:t>主 讲   人：齐亚超　清华大学附属中学</a:t>
            </a:r>
            <a:endParaRPr lang="zh-CN" sz="2400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 eaLnBrk="1" hangingPunct="1">
              <a:lnSpc>
                <a:spcPct val="150000"/>
              </a:lnSpc>
            </a:pPr>
            <a:r>
              <a:rPr lang="zh-CN" sz="2400" b="1" dirty="0">
                <a:sym typeface="+mn-ea"/>
              </a:rPr>
              <a:t>审核指导：</a:t>
            </a:r>
            <a:r>
              <a:rPr lang="en-US" altLang="zh-CN" sz="2400" b="1" dirty="0">
                <a:sym typeface="+mn-ea"/>
              </a:rPr>
              <a:t> </a:t>
            </a:r>
            <a:r>
              <a:rPr lang="zh-CN" altLang="en-US" sz="2400" b="1" dirty="0">
                <a:sym typeface="+mn-ea"/>
              </a:rPr>
              <a:t>张   鹤    北京市海淀区教师进修学校</a:t>
            </a:r>
            <a:endParaRPr lang="en-US" altLang="zh-CN" sz="2400" b="1" dirty="0">
              <a:latin typeface="Arial" panose="020B0604020202020204" pitchFamily="34" charset="0"/>
            </a:endParaRPr>
          </a:p>
        </p:txBody>
      </p:sp>
      <p:sp>
        <p:nvSpPr>
          <p:cNvPr id="5" name="TextBox 12"/>
          <p:cNvSpPr txBox="1">
            <a:spLocks noChangeArrowheads="1"/>
          </p:cNvSpPr>
          <p:nvPr/>
        </p:nvSpPr>
        <p:spPr bwMode="auto">
          <a:xfrm>
            <a:off x="278034" y="548551"/>
            <a:ext cx="76322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人教版高中数学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B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版必修第二册  第五章</a:t>
            </a:r>
            <a:endParaRPr kumimoji="0" lang="zh-CN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6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065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</a:rPr>
              <a:t>情境与问题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88889" y="1602170"/>
            <a:ext cx="11361680" cy="3246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zh-CN" sz="2800" b="1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情景</a:t>
            </a:r>
            <a:r>
              <a:rPr lang="en-US" altLang="zh-CN" sz="2800" b="1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</a:t>
            </a:r>
            <a:r>
              <a:rPr lang="zh-CN" altLang="zh-CN" sz="2800" b="1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（课本</a:t>
            </a:r>
            <a:r>
              <a:rPr lang="en-US" altLang="zh-CN" sz="2800" b="1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119</a:t>
            </a:r>
            <a:r>
              <a:rPr lang="zh-CN" altLang="zh-CN" sz="2800" b="1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页情景与问题）</a:t>
            </a:r>
            <a:endParaRPr lang="en-US" altLang="zh-CN" sz="2800" b="1" kern="100" dirty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	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某市准备实行阶梯电价，要求约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75%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的居民用电量在第一阶梯内，约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20%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的居民用电量在第二阶梯内，约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5%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的居民用电量在第三阶梯内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.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该怎么样确定阶梯电价的临界点呢？</a:t>
            </a:r>
            <a:endParaRPr lang="en-US" altLang="zh-CN" sz="2800" kern="100" dirty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endParaRPr lang="zh-CN" altLang="en-US" sz="2800" kern="100" dirty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</a:rPr>
              <a:t>情境与问题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41129" y="1339420"/>
            <a:ext cx="10804629" cy="3869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问题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：为解决问题，你需要收集并记录什么样的数据？</a:t>
            </a:r>
            <a:endParaRPr lang="en-US" altLang="zh-CN" sz="2800" kern="100" dirty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endParaRPr lang="zh-CN" altLang="en-US" sz="2800" kern="100" dirty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问题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：收集数据后，怎样提炼与分析所收集记录的数据？</a:t>
            </a:r>
            <a:endParaRPr lang="en-US" altLang="zh-CN" sz="2800" kern="100" dirty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endParaRPr lang="zh-CN" altLang="en-US" sz="2800" kern="100" dirty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问题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：通过你的统计分析，可以做出怎么的解释与推断？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endParaRPr lang="en-US" altLang="zh-CN" sz="2800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</a:rPr>
              <a:t>情境与问题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88889" y="1602170"/>
            <a:ext cx="11361680" cy="1949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zh-CN" sz="2800" b="1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情景</a:t>
            </a:r>
            <a:r>
              <a:rPr lang="en-US" altLang="zh-CN" sz="2800" b="1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2</a:t>
            </a:r>
            <a:r>
              <a:rPr lang="zh-CN" altLang="zh-CN" sz="2800" b="1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（课本</a:t>
            </a:r>
            <a:r>
              <a:rPr lang="en-US" altLang="zh-CN" sz="2800" b="1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120</a:t>
            </a:r>
            <a:r>
              <a:rPr lang="zh-CN" altLang="zh-CN" sz="2800" b="1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页情景与问题）</a:t>
            </a:r>
            <a:endParaRPr lang="en-US" altLang="zh-CN" sz="2800" b="1" kern="100" dirty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	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为了更好地做好鱼食的采购，某池塘的负责人想知道自己的池塘里大概有多少条鱼，你有什么好办法吗？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3316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</a:rPr>
              <a:t>情境与问题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88889" y="1602170"/>
            <a:ext cx="11361680" cy="3888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zh-CN" sz="2800" b="1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情景</a:t>
            </a:r>
            <a:r>
              <a:rPr lang="en-US" altLang="zh-CN" sz="2800" b="1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3</a:t>
            </a:r>
            <a:r>
              <a:rPr lang="zh-CN" altLang="zh-CN" sz="2800" b="1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（课本</a:t>
            </a:r>
            <a:r>
              <a:rPr lang="en-US" altLang="zh-CN" sz="2800" b="1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121</a:t>
            </a:r>
            <a:r>
              <a:rPr lang="zh-CN" altLang="zh-CN" sz="2800" b="1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页情景与问题）</a:t>
            </a:r>
            <a:endParaRPr lang="en-US" altLang="zh-CN" sz="2800" b="1" kern="100" dirty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	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人们在接受问卷调查时，通常并不愿意如实回答太敏感的问题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.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例如，对于问题“捡到东西后是否有据为己有的行为”，有些人会有说了实话会被人看不起的顾虑；再比如，直接问运动员是否服用过兴奋剂，绝大多数情况下也难以得到真实的数据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.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怎样才能让人们打消顾虑如实回答敏感问题呢？你能想出好办法吗？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843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</a:rPr>
              <a:t>统计与概率的应用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893273" y="1349928"/>
            <a:ext cx="10414000" cy="4515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（课本</a:t>
            </a:r>
            <a:r>
              <a:rPr lang="en-US" altLang="zh-CN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122</a:t>
            </a:r>
            <a:r>
              <a:rPr lang="zh-CN" altLang="en-US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页例</a:t>
            </a:r>
            <a:r>
              <a:rPr lang="en-US" altLang="zh-CN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800" b="1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一天，甲拿出一个装有三张卡片的盒子（一张卡片的两面都是绿色，一张卡片的两面都是蓝色，还有一张卡片一面是绿色，另一面是蓝色），跟乙说玩一个游戏，规则是：甲将盒子里的卡片顺序打乱后，由乙随机抽出一张卡片放在桌子上，然后卡片朝下的面的颜色决定胜负，如果朝下的面的颜色与朝上的面的颜色一致则甲赢，否则甲输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</a:rPr>
              <a:t>统计与概率的应用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893273" y="1349928"/>
            <a:ext cx="10414000" cy="4515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（课本</a:t>
            </a:r>
            <a:r>
              <a:rPr lang="en-US" altLang="zh-CN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122</a:t>
            </a:r>
            <a:r>
              <a:rPr lang="zh-CN" altLang="en-US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页例</a:t>
            </a:r>
            <a:r>
              <a:rPr lang="en-US" altLang="zh-CN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800" b="1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乙对游戏的公平性提出了质疑，但是甲说：“当然公平！你看，如果朝上的面的颜色为绿色，则这张卡片不可能两面都是蓝色，因此朝下的面要么是绿色，要么是蓝色，因此你赢的概率是     </a:t>
            </a:r>
            <a:endParaRPr lang="en-US" altLang="zh-CN" sz="2800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，我赢的概率也是  ，怎么不公平？”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	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分析这个游戏是否公平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1" name="对象 10">
            <a:extLst>
              <a:ext uri="{FF2B5EF4-FFF2-40B4-BE49-F238E27FC236}">
                <a16:creationId xmlns:a16="http://schemas.microsoft.com/office/drawing/2014/main" id="{618FDEAF-A73C-432D-BAC0-38AE64FC73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1721910"/>
              </p:ext>
            </p:extLst>
          </p:nvPr>
        </p:nvGraphicFramePr>
        <p:xfrm>
          <a:off x="1234931" y="3813897"/>
          <a:ext cx="38100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8" name="Equation" r:id="rId4" imgW="152280" imgH="393480" progId="Equation.DSMT4">
                  <p:embed/>
                </p:oleObj>
              </mc:Choice>
              <mc:Fallback>
                <p:oleObj name="Equation" r:id="rId4" imgW="152280" imgH="393480" progId="Equation.DSMT4">
                  <p:embed/>
                  <p:pic>
                    <p:nvPicPr>
                      <p:cNvPr id="31" name="对象 30">
                        <a:extLst>
                          <a:ext uri="{FF2B5EF4-FFF2-40B4-BE49-F238E27FC236}">
                            <a16:creationId xmlns:a16="http://schemas.microsoft.com/office/drawing/2014/main" id="{77A062C4-0DF7-488D-B3EC-F7D40ECF93E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4931" y="3813897"/>
                        <a:ext cx="381000" cy="9842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extLst>
              <a:ext uri="{FF2B5EF4-FFF2-40B4-BE49-F238E27FC236}">
                <a16:creationId xmlns:a16="http://schemas.microsoft.com/office/drawing/2014/main" id="{4F512581-1F76-4291-B92C-F6C4BF21C6D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0456409"/>
              </p:ext>
            </p:extLst>
          </p:nvPr>
        </p:nvGraphicFramePr>
        <p:xfrm>
          <a:off x="4372985" y="3813897"/>
          <a:ext cx="38100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9" name="Equation" r:id="rId4" imgW="152280" imgH="393480" progId="Equation.DSMT4">
                  <p:embed/>
                </p:oleObj>
              </mc:Choice>
              <mc:Fallback>
                <p:oleObj name="Equation" r:id="rId4" imgW="152280" imgH="393480" progId="Equation.DSMT4">
                  <p:embed/>
                  <p:pic>
                    <p:nvPicPr>
                      <p:cNvPr id="11" name="对象 10">
                        <a:extLst>
                          <a:ext uri="{FF2B5EF4-FFF2-40B4-BE49-F238E27FC236}">
                            <a16:creationId xmlns:a16="http://schemas.microsoft.com/office/drawing/2014/main" id="{618FDEAF-A73C-432D-BAC0-38AE64FC733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2985" y="3813897"/>
                        <a:ext cx="381000" cy="9842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131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</a:rPr>
              <a:t>统计与概率的应用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893273" y="1349928"/>
            <a:ext cx="10414000" cy="257666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（课本</a:t>
            </a:r>
            <a:r>
              <a:rPr lang="en-US" altLang="zh-CN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123</a:t>
            </a:r>
            <a:r>
              <a:rPr lang="zh-CN" altLang="en-US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页例</a:t>
            </a:r>
            <a:r>
              <a:rPr lang="en-US" altLang="zh-CN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800" b="1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某厂家声称自己的产品合格率为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95%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，市场质量管理人员抽取的这个厂家的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件产品进行检验，发现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件都不合格，厂家所声称的合格率可信吗？</a:t>
            </a:r>
            <a:endParaRPr lang="en-US" altLang="zh-CN" sz="2800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248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</a:rPr>
              <a:t>统计与概率的应用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893273" y="1349928"/>
            <a:ext cx="10414000" cy="4515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（课本</a:t>
            </a:r>
            <a:r>
              <a:rPr lang="en-US" altLang="zh-CN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123</a:t>
            </a:r>
            <a:r>
              <a:rPr lang="zh-CN" altLang="en-US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页例</a:t>
            </a:r>
            <a:r>
              <a:rPr lang="en-US" altLang="zh-CN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800" b="1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人的卷舌与平舌（指是否能左右卷起来）同人的眼皮单双一样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也是由遗传自父母的基因决定的，其中显性基因记作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D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，隐性基因记作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d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；成对的基因中，只要出现了显性基因，就一定是卷舌的（这就是说，“卷舌”的充要条件是“基因对是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DD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kern="100" dirty="0" err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dD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或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Dd”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同前面一样决定眼皮单双的基因仍记作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B(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显性基因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（隐性基因）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9092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</a:rPr>
              <a:t>统计与概率的应用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983673" y="1349928"/>
            <a:ext cx="10323600" cy="3869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（课本</a:t>
            </a:r>
            <a:r>
              <a:rPr lang="en-US" altLang="zh-CN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123</a:t>
            </a:r>
            <a:r>
              <a:rPr lang="zh-CN" altLang="en-US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页例</a:t>
            </a:r>
            <a:r>
              <a:rPr lang="en-US" altLang="zh-CN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800" b="1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有一对夫妻，两人决定舌头形态和眼皮单双的基因都是</a:t>
            </a:r>
            <a:r>
              <a:rPr lang="en-US" altLang="zh-CN" sz="2800" kern="100" dirty="0" err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DdBb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，不考虑基因突变，求他们的孩子是卷舌且单眼皮的概率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（有关生物学知识表明：控制上述两种不同形状的基因遗传时互不干扰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endParaRPr lang="en-US" altLang="zh-CN" sz="2800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315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</a:rPr>
              <a:t>课堂练习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03485" y="1612680"/>
            <a:ext cx="10414000" cy="2595839"/>
          </a:xfrm>
          <a:prstGeom prst="rect">
            <a:avLst/>
          </a:prstGeom>
        </p:spPr>
        <p:txBody>
          <a:bodyPr>
            <a:spAutoFit/>
          </a:bodyPr>
          <a:lstStyle/>
          <a:p>
            <a:pPr marL="768350" indent="-514350">
              <a:lnSpc>
                <a:spcPct val="150000"/>
              </a:lnSpc>
              <a:spcAft>
                <a:spcPts val="0"/>
              </a:spcAft>
              <a:buAutoNum type="arabicPeriod"/>
              <a:defRPr/>
            </a:pP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（课本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124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页习题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5-4A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题）</a:t>
            </a:r>
            <a:endParaRPr lang="en-US" altLang="zh-CN" sz="2800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某厂家声称自己的产品合格率为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99%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，市场质量管理人员抽取的这个厂家的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件产品进行检验，发现都不合格，厂家所声称的合格率可信吗？</a:t>
            </a:r>
            <a:endParaRPr lang="zh-CN" altLang="en-US" sz="2800" kern="100" dirty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</a:rPr>
              <a:t>课堂练习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03485" y="1612680"/>
            <a:ext cx="10414000" cy="38885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2.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 （课本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124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页习题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5-4A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第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题）</a:t>
            </a:r>
            <a:endParaRPr lang="en-US" altLang="zh-CN" sz="2800" kern="100" dirty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	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某水产试验厂实行某种鱼的人工孵化，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10000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个鱼卵孵出了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8513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尾鱼苗，据此解答下列问题：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）这种鱼卵的孵化概率可估计为多少？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30000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个鱼卵大约能孵化多少尾鱼苗？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）要孵化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5000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尾鱼苗，大概得备多少鱼卵（精确到百位）？</a:t>
            </a:r>
            <a:endParaRPr lang="en-US" altLang="zh-CN" sz="2800" kern="100" dirty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</a:rPr>
              <a:t>课堂练习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03485" y="1612680"/>
            <a:ext cx="10414000" cy="45348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3 .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（课本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125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页习题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5-3B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第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5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题）</a:t>
            </a:r>
            <a:endParaRPr lang="en-US" altLang="zh-CN" sz="2800" kern="100" dirty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	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学校要从甲、乙、丙三名同学中选取两名去参加物理竞赛，因为他们的水平相当，所以准备采取抽签的方式决定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.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学校制作了三个签，其中两个写有“参赛”，一个写有“不参赛”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.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抽签时，由甲先抽，然后乙抽，最后丙抽</a:t>
            </a: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.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	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记事件</a:t>
            </a:r>
            <a:r>
              <a:rPr lang="en-US" altLang="zh-CN" sz="2800" i="1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A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：甲抽中“参赛”，</a:t>
            </a:r>
            <a:r>
              <a:rPr lang="en-US" altLang="zh-CN" sz="2800" i="1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B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：乙抽中“参赛”，判断</a:t>
            </a:r>
            <a:r>
              <a:rPr lang="en-US" altLang="zh-CN" sz="2800" i="1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A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，</a:t>
            </a:r>
            <a:r>
              <a:rPr lang="en-US" altLang="zh-CN" sz="2800" i="1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B</a:t>
            </a:r>
            <a:r>
              <a:rPr lang="zh-CN" altLang="en-US" sz="2800" kern="100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是否相互独立，并说明理由．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</a:rPr>
              <a:t>课堂小结</a:t>
            </a:r>
          </a:p>
        </p:txBody>
      </p:sp>
      <p:sp>
        <p:nvSpPr>
          <p:cNvPr id="3" name="矩形 2"/>
          <p:cNvSpPr/>
          <p:nvPr/>
        </p:nvSpPr>
        <p:spPr>
          <a:xfrm>
            <a:off x="1355725" y="1612680"/>
            <a:ext cx="10414000" cy="193033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概率统计应用问题，其关键就是要弄清楚待解问题的本质：明确已知与待求，找出数学模型；找出已知与待求之间的关系；还要确定解决问题的过程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zh-CN" sz="2800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</a:rPr>
              <a:t>布置作业</a:t>
            </a:r>
          </a:p>
        </p:txBody>
      </p:sp>
      <p:sp>
        <p:nvSpPr>
          <p:cNvPr id="3" name="矩形 2"/>
          <p:cNvSpPr/>
          <p:nvPr/>
        </p:nvSpPr>
        <p:spPr>
          <a:xfrm>
            <a:off x="1355725" y="1612680"/>
            <a:ext cx="10414000" cy="1284006"/>
          </a:xfrm>
          <a:prstGeom prst="rect">
            <a:avLst/>
          </a:prstGeom>
        </p:spPr>
        <p:txBody>
          <a:bodyPr>
            <a:spAutoFit/>
          </a:bodyPr>
          <a:lstStyle/>
          <a:p>
            <a:pPr marL="768350" indent="-514350">
              <a:lnSpc>
                <a:spcPct val="150000"/>
              </a:lnSpc>
              <a:spcAft>
                <a:spcPts val="0"/>
              </a:spcAft>
              <a:buAutoNum type="arabicPeriod"/>
              <a:defRPr/>
            </a:pP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课本第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124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页习题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4A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题；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</a:p>
          <a:p>
            <a:pPr marL="254000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学有余力的同学思考：课本第</a:t>
            </a:r>
            <a:r>
              <a:rPr lang="en-US" altLang="zh-CN" sz="28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124</a:t>
            </a:r>
            <a:r>
              <a:rPr lang="zh-CN" altLang="en-US" sz="2800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页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习题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4A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kern="1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9"/>
          <p:cNvSpPr/>
          <p:nvPr/>
        </p:nvSpPr>
        <p:spPr>
          <a:xfrm>
            <a:off x="3752850" y="1257300"/>
            <a:ext cx="2381250" cy="2381250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Oval 10"/>
          <p:cNvSpPr/>
          <p:nvPr/>
        </p:nvSpPr>
        <p:spPr>
          <a:xfrm>
            <a:off x="2568575" y="1104900"/>
            <a:ext cx="2381250" cy="2382838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9220" name="组合 79"/>
          <p:cNvGrpSpPr/>
          <p:nvPr/>
        </p:nvGrpSpPr>
        <p:grpSpPr>
          <a:xfrm>
            <a:off x="1589088" y="811213"/>
            <a:ext cx="2341562" cy="2344737"/>
            <a:chOff x="6379729" y="2488774"/>
            <a:chExt cx="2513016" cy="2513016"/>
          </a:xfrm>
        </p:grpSpPr>
        <p:sp>
          <p:nvSpPr>
            <p:cNvPr id="10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9" name="椭圆 80"/>
          <p:cNvSpPr/>
          <p:nvPr/>
        </p:nvSpPr>
        <p:spPr bwMode="auto">
          <a:xfrm>
            <a:off x="1932719" y="1141999"/>
            <a:ext cx="1691508" cy="1694936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谢</a:t>
            </a:r>
          </a:p>
        </p:txBody>
      </p:sp>
      <p:grpSp>
        <p:nvGrpSpPr>
          <p:cNvPr id="9224" name="组合 79"/>
          <p:cNvGrpSpPr/>
          <p:nvPr/>
        </p:nvGrpSpPr>
        <p:grpSpPr>
          <a:xfrm>
            <a:off x="3630613" y="601663"/>
            <a:ext cx="2181225" cy="2184400"/>
            <a:chOff x="6379729" y="2488774"/>
            <a:chExt cx="2513016" cy="2513016"/>
          </a:xfrm>
        </p:grpSpPr>
        <p:sp>
          <p:nvSpPr>
            <p:cNvPr id="31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0" name="椭圆 80"/>
          <p:cNvSpPr/>
          <p:nvPr/>
        </p:nvSpPr>
        <p:spPr bwMode="auto">
          <a:xfrm>
            <a:off x="3950515" y="909500"/>
            <a:ext cx="1575476" cy="1578669"/>
          </a:xfrm>
          <a:prstGeom prst="ellips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9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谢</a:t>
            </a:r>
          </a:p>
        </p:txBody>
      </p:sp>
      <p:grpSp>
        <p:nvGrpSpPr>
          <p:cNvPr id="9228" name="组合 79"/>
          <p:cNvGrpSpPr/>
          <p:nvPr/>
        </p:nvGrpSpPr>
        <p:grpSpPr>
          <a:xfrm>
            <a:off x="6508750" y="796925"/>
            <a:ext cx="2355850" cy="2359025"/>
            <a:chOff x="6379729" y="2488774"/>
            <a:chExt cx="2513016" cy="2513016"/>
          </a:xfrm>
        </p:grpSpPr>
        <p:sp>
          <p:nvSpPr>
            <p:cNvPr id="40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9" name="椭圆 80"/>
          <p:cNvSpPr/>
          <p:nvPr/>
        </p:nvSpPr>
        <p:spPr bwMode="auto">
          <a:xfrm>
            <a:off x="6854479" y="1129847"/>
            <a:ext cx="1701582" cy="1705030"/>
          </a:xfrm>
          <a:prstGeom prst="ellipse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9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看</a:t>
            </a:r>
          </a:p>
        </p:txBody>
      </p:sp>
      <p:grpSp>
        <p:nvGrpSpPr>
          <p:cNvPr id="9232" name="组合 79"/>
          <p:cNvGrpSpPr/>
          <p:nvPr/>
        </p:nvGrpSpPr>
        <p:grpSpPr>
          <a:xfrm>
            <a:off x="5019675" y="1946275"/>
            <a:ext cx="1920875" cy="1924050"/>
            <a:chOff x="6379729" y="2488774"/>
            <a:chExt cx="2513016" cy="2513016"/>
          </a:xfrm>
        </p:grpSpPr>
        <p:sp>
          <p:nvSpPr>
            <p:cNvPr id="49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8" name="椭圆 80"/>
          <p:cNvSpPr/>
          <p:nvPr/>
        </p:nvSpPr>
        <p:spPr bwMode="auto">
          <a:xfrm>
            <a:off x="5301429" y="2217371"/>
            <a:ext cx="1387841" cy="1390650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8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观</a:t>
            </a:r>
          </a:p>
        </p:txBody>
      </p:sp>
      <p:sp>
        <p:nvSpPr>
          <p:cNvPr id="20" name="Oval 9"/>
          <p:cNvSpPr/>
          <p:nvPr/>
        </p:nvSpPr>
        <p:spPr>
          <a:xfrm>
            <a:off x="3752850" y="1257300"/>
            <a:ext cx="2381250" cy="2381250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Oval 10"/>
          <p:cNvSpPr/>
          <p:nvPr/>
        </p:nvSpPr>
        <p:spPr>
          <a:xfrm>
            <a:off x="2568575" y="1104900"/>
            <a:ext cx="2381250" cy="2382838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2" name="组合 79"/>
          <p:cNvGrpSpPr>
            <a:grpSpLocks/>
          </p:cNvGrpSpPr>
          <p:nvPr/>
        </p:nvGrpSpPr>
        <p:grpSpPr bwMode="auto">
          <a:xfrm>
            <a:off x="1589088" y="811213"/>
            <a:ext cx="2341562" cy="2344737"/>
            <a:chOff x="6379729" y="2488774"/>
            <a:chExt cx="2513016" cy="2513016"/>
          </a:xfrm>
        </p:grpSpPr>
        <p:sp>
          <p:nvSpPr>
            <p:cNvPr id="23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24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25" name="椭圆 80"/>
          <p:cNvSpPr/>
          <p:nvPr/>
        </p:nvSpPr>
        <p:spPr bwMode="auto">
          <a:xfrm>
            <a:off x="1932719" y="1141999"/>
            <a:ext cx="1691508" cy="1694936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100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谢</a:t>
            </a:r>
          </a:p>
        </p:txBody>
      </p:sp>
      <p:grpSp>
        <p:nvGrpSpPr>
          <p:cNvPr id="26" name="组合 79"/>
          <p:cNvGrpSpPr>
            <a:grpSpLocks/>
          </p:cNvGrpSpPr>
          <p:nvPr/>
        </p:nvGrpSpPr>
        <p:grpSpPr bwMode="auto">
          <a:xfrm>
            <a:off x="3630613" y="601663"/>
            <a:ext cx="2181225" cy="2184400"/>
            <a:chOff x="6379729" y="2488774"/>
            <a:chExt cx="2513016" cy="2513016"/>
          </a:xfrm>
        </p:grpSpPr>
        <p:sp>
          <p:nvSpPr>
            <p:cNvPr id="27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28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29" name="椭圆 80"/>
          <p:cNvSpPr/>
          <p:nvPr/>
        </p:nvSpPr>
        <p:spPr bwMode="auto">
          <a:xfrm>
            <a:off x="3950515" y="909500"/>
            <a:ext cx="1575477" cy="1578669"/>
          </a:xfrm>
          <a:prstGeom prst="ellips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95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谢</a:t>
            </a:r>
          </a:p>
        </p:txBody>
      </p:sp>
      <p:grpSp>
        <p:nvGrpSpPr>
          <p:cNvPr id="33" name="组合 79"/>
          <p:cNvGrpSpPr>
            <a:grpSpLocks/>
          </p:cNvGrpSpPr>
          <p:nvPr/>
        </p:nvGrpSpPr>
        <p:grpSpPr bwMode="auto">
          <a:xfrm>
            <a:off x="6508750" y="796925"/>
            <a:ext cx="2355850" cy="2359025"/>
            <a:chOff x="6379729" y="2488774"/>
            <a:chExt cx="2513016" cy="2513016"/>
          </a:xfrm>
        </p:grpSpPr>
        <p:sp>
          <p:nvSpPr>
            <p:cNvPr id="34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35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36" name="椭圆 80"/>
          <p:cNvSpPr/>
          <p:nvPr/>
        </p:nvSpPr>
        <p:spPr bwMode="auto">
          <a:xfrm>
            <a:off x="6854479" y="1129847"/>
            <a:ext cx="1701582" cy="1705030"/>
          </a:xfrm>
          <a:prstGeom prst="ellipse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95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看</a:t>
            </a:r>
          </a:p>
        </p:txBody>
      </p:sp>
      <p:grpSp>
        <p:nvGrpSpPr>
          <p:cNvPr id="37" name="组合 79"/>
          <p:cNvGrpSpPr>
            <a:grpSpLocks/>
          </p:cNvGrpSpPr>
          <p:nvPr/>
        </p:nvGrpSpPr>
        <p:grpSpPr bwMode="auto">
          <a:xfrm>
            <a:off x="5019675" y="1946275"/>
            <a:ext cx="1920875" cy="1924050"/>
            <a:chOff x="6379729" y="2488774"/>
            <a:chExt cx="2513016" cy="2513016"/>
          </a:xfrm>
        </p:grpSpPr>
        <p:sp>
          <p:nvSpPr>
            <p:cNvPr id="38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42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43" name="椭圆 80"/>
          <p:cNvSpPr/>
          <p:nvPr/>
        </p:nvSpPr>
        <p:spPr bwMode="auto">
          <a:xfrm>
            <a:off x="5301430" y="2217371"/>
            <a:ext cx="1387840" cy="1390651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80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观</a:t>
            </a:r>
          </a:p>
        </p:txBody>
      </p:sp>
      <p:sp>
        <p:nvSpPr>
          <p:cNvPr id="44" name="Oval 9"/>
          <p:cNvSpPr/>
          <p:nvPr/>
        </p:nvSpPr>
        <p:spPr>
          <a:xfrm>
            <a:off x="3752850" y="1257300"/>
            <a:ext cx="2381250" cy="2381250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5" name="Oval 10"/>
          <p:cNvSpPr/>
          <p:nvPr/>
        </p:nvSpPr>
        <p:spPr>
          <a:xfrm>
            <a:off x="2568575" y="1104900"/>
            <a:ext cx="2381250" cy="2382838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46" name="组合 79"/>
          <p:cNvGrpSpPr>
            <a:grpSpLocks/>
          </p:cNvGrpSpPr>
          <p:nvPr/>
        </p:nvGrpSpPr>
        <p:grpSpPr bwMode="auto">
          <a:xfrm>
            <a:off x="1589088" y="811213"/>
            <a:ext cx="2341562" cy="2344737"/>
            <a:chOff x="6379729" y="2488774"/>
            <a:chExt cx="2513016" cy="2513016"/>
          </a:xfrm>
        </p:grpSpPr>
        <p:sp>
          <p:nvSpPr>
            <p:cNvPr id="47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51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52" name="椭圆 80"/>
          <p:cNvSpPr/>
          <p:nvPr/>
        </p:nvSpPr>
        <p:spPr bwMode="auto">
          <a:xfrm>
            <a:off x="1932719" y="1141999"/>
            <a:ext cx="1691508" cy="1694936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100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谢</a:t>
            </a:r>
          </a:p>
        </p:txBody>
      </p:sp>
      <p:grpSp>
        <p:nvGrpSpPr>
          <p:cNvPr id="53" name="组合 79"/>
          <p:cNvGrpSpPr>
            <a:grpSpLocks/>
          </p:cNvGrpSpPr>
          <p:nvPr/>
        </p:nvGrpSpPr>
        <p:grpSpPr bwMode="auto">
          <a:xfrm>
            <a:off x="3630613" y="601663"/>
            <a:ext cx="2181225" cy="2184400"/>
            <a:chOff x="6379729" y="2488774"/>
            <a:chExt cx="2513016" cy="2513016"/>
          </a:xfrm>
        </p:grpSpPr>
        <p:sp>
          <p:nvSpPr>
            <p:cNvPr id="54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55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56" name="椭圆 80"/>
          <p:cNvSpPr/>
          <p:nvPr/>
        </p:nvSpPr>
        <p:spPr bwMode="auto">
          <a:xfrm>
            <a:off x="3950515" y="909500"/>
            <a:ext cx="1575477" cy="1578669"/>
          </a:xfrm>
          <a:prstGeom prst="ellips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95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谢</a:t>
            </a:r>
          </a:p>
        </p:txBody>
      </p:sp>
      <p:grpSp>
        <p:nvGrpSpPr>
          <p:cNvPr id="57" name="组合 79"/>
          <p:cNvGrpSpPr>
            <a:grpSpLocks/>
          </p:cNvGrpSpPr>
          <p:nvPr/>
        </p:nvGrpSpPr>
        <p:grpSpPr bwMode="auto">
          <a:xfrm>
            <a:off x="6508750" y="796925"/>
            <a:ext cx="2355850" cy="2359025"/>
            <a:chOff x="6379729" y="2488774"/>
            <a:chExt cx="2513016" cy="2513016"/>
          </a:xfrm>
        </p:grpSpPr>
        <p:sp>
          <p:nvSpPr>
            <p:cNvPr id="58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59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60" name="椭圆 80"/>
          <p:cNvSpPr/>
          <p:nvPr/>
        </p:nvSpPr>
        <p:spPr bwMode="auto">
          <a:xfrm>
            <a:off x="6854479" y="1129847"/>
            <a:ext cx="1701582" cy="1705030"/>
          </a:xfrm>
          <a:prstGeom prst="ellipse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95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看</a:t>
            </a:r>
          </a:p>
        </p:txBody>
      </p:sp>
      <p:grpSp>
        <p:nvGrpSpPr>
          <p:cNvPr id="61" name="组合 79"/>
          <p:cNvGrpSpPr>
            <a:grpSpLocks/>
          </p:cNvGrpSpPr>
          <p:nvPr/>
        </p:nvGrpSpPr>
        <p:grpSpPr bwMode="auto">
          <a:xfrm>
            <a:off x="5019675" y="1946275"/>
            <a:ext cx="1920875" cy="1924050"/>
            <a:chOff x="6379729" y="2488774"/>
            <a:chExt cx="2513016" cy="2513016"/>
          </a:xfrm>
        </p:grpSpPr>
        <p:sp>
          <p:nvSpPr>
            <p:cNvPr id="62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63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64" name="椭圆 80"/>
          <p:cNvSpPr/>
          <p:nvPr/>
        </p:nvSpPr>
        <p:spPr bwMode="auto">
          <a:xfrm>
            <a:off x="5301430" y="2217371"/>
            <a:ext cx="1387840" cy="1390651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80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观</a:t>
            </a:r>
          </a:p>
        </p:txBody>
      </p:sp>
      <p:pic>
        <p:nvPicPr>
          <p:cNvPr id="65" name="Picture 3" descr="D:\人教网\logo透明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自定义 1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25B7C0"/>
      </a:accent1>
      <a:accent2>
        <a:srgbClr val="F6A500"/>
      </a:accent2>
      <a:accent3>
        <a:srgbClr val="585858"/>
      </a:accent3>
      <a:accent4>
        <a:srgbClr val="FD7104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29000">
              <a:srgbClr val="FFFFFF"/>
            </a:gs>
            <a:gs pos="98000">
              <a:srgbClr val="FFFFFF">
                <a:lumMod val="75000"/>
              </a:srgbClr>
            </a:gs>
          </a:gsLst>
          <a:lin ang="2700000" scaled="1"/>
          <a:tileRect/>
        </a:gradFill>
        <a:ln w="25400" cap="flat" cmpd="sng" algn="ctr">
          <a:noFill/>
          <a:prstDash val="solid"/>
        </a:ln>
        <a:effectLst>
          <a:softEdge rad="0"/>
        </a:effectLst>
      </a:spPr>
      <a:bodyPr anchor="ctr"/>
      <a:lstStyle>
        <a:defPPr marL="0" marR="0" indent="0" algn="ctr" defTabSz="91440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sz="1800" b="0" i="0" u="none" strike="noStrike" kern="0" cap="none" spc="0" normalizeH="0" baseline="0" noProof="0" smtClean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</TotalTime>
  <Words>1104</Words>
  <Application>Microsoft Office PowerPoint</Application>
  <PresentationFormat>宽屏</PresentationFormat>
  <Paragraphs>68</Paragraphs>
  <Slides>16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4" baseType="lpstr">
      <vt:lpstr>黑体</vt:lpstr>
      <vt:lpstr>楷体</vt:lpstr>
      <vt:lpstr>Arial</vt:lpstr>
      <vt:lpstr>Arial Black</vt:lpstr>
      <vt:lpstr>Calibri</vt:lpstr>
      <vt:lpstr>Times New Roman</vt:lpstr>
      <vt:lpstr>Office 主题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MOMODASUCAI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MOMODA</dc:creator>
  <cp:lastModifiedBy>一 齐</cp:lastModifiedBy>
  <cp:revision>221</cp:revision>
  <dcterms:created xsi:type="dcterms:W3CDTF">2014-11-06T06:08:00Z</dcterms:created>
  <dcterms:modified xsi:type="dcterms:W3CDTF">2019-11-01T10:06:58Z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2052-10.1.0.6929</vt:lpwstr>
  </property>
</Properties>
</file>