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oleObject"/>
  <Default Extension="wmf" ContentType="image/x-wmf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1" r:id="rId3"/>
    <p:sldId id="290" r:id="rId4"/>
    <p:sldId id="296" r:id="rId5"/>
    <p:sldId id="297" r:id="rId6"/>
    <p:sldId id="298" r:id="rId7"/>
    <p:sldId id="299" r:id="rId8"/>
    <p:sldId id="292" r:id="rId9"/>
    <p:sldId id="305" r:id="rId10"/>
    <p:sldId id="300" r:id="rId11"/>
    <p:sldId id="301" r:id="rId12"/>
    <p:sldId id="302" r:id="rId13"/>
    <p:sldId id="293" r:id="rId14"/>
    <p:sldId id="304" r:id="rId15"/>
    <p:sldId id="294" r:id="rId16"/>
    <p:sldId id="295" r:id="rId17"/>
    <p:sldId id="279" r:id="rId18"/>
  </p:sldIdLst>
  <p:sldSz cx="12192000" cy="6858000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72644A"/>
    <a:srgbClr val="897A5D"/>
    <a:srgbClr val="25B7C0"/>
    <a:srgbClr val="FDFDFD"/>
    <a:srgbClr val="595859"/>
    <a:srgbClr val="595959"/>
    <a:srgbClr val="F6A500"/>
    <a:srgbClr val="FD71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/>
    <p:restoredTop sz="94630"/>
  </p:normalViewPr>
  <p:slideViewPr>
    <p:cSldViewPr snapToGrid="0" showGuides="1">
      <p:cViewPr varScale="1">
        <p:scale>
          <a:sx n="79" d="100"/>
          <a:sy n="79" d="100"/>
        </p:scale>
        <p:origin x="101" y="1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handoutMaster" Target="handoutMasters/handoutMaster1.xml"/><Relationship Id="rId2" Type="http://schemas.openxmlformats.org/officeDocument/2006/relationships/theme" Target="theme/theme1.xml"/><Relationship Id="rId19" Type="http://schemas.openxmlformats.org/officeDocument/2006/relationships/notesMaster" Target="notesMasters/notesMaster1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5" Type="http://schemas.openxmlformats.org/officeDocument/2006/relationships/image" Target="../media/image11.wmf"/><Relationship Id="rId4" Type="http://schemas.openxmlformats.org/officeDocument/2006/relationships/image" Target="../media/image10.wmf"/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5" Type="http://schemas.openxmlformats.org/officeDocument/2006/relationships/image" Target="../media/image16.wmf"/><Relationship Id="rId4" Type="http://schemas.openxmlformats.org/officeDocument/2006/relationships/image" Target="../media/image15.wmf"/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4" Type="http://schemas.openxmlformats.org/officeDocument/2006/relationships/image" Target="../media/image20.wmf"/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06A740-BBB9-4963-8797-18622D141CA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1410881-65A3-43F7-9548-CFED2647BFB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0243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024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emf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5" Type="http://schemas.openxmlformats.org/officeDocument/2006/relationships/image" Target="../media/image3.emf"/><Relationship Id="rId4" Type="http://schemas.openxmlformats.org/officeDocument/2006/relationships/image" Target="../media/image2.pn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幻灯片封面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29000">
                <a:srgbClr val="FFFFFF"/>
              </a:gs>
              <a:gs pos="98000">
                <a:srgbClr val="FFFFFF">
                  <a:lumMod val="75000"/>
                </a:srgbClr>
              </a:gs>
            </a:gsLst>
            <a:lin ang="2700000" scaled="1"/>
            <a:tileRect/>
          </a:gra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0" y="1603648"/>
            <a:ext cx="12192000" cy="80297"/>
          </a:xfrm>
          <a:prstGeom prst="rect">
            <a:avLst/>
          </a:prstGeom>
          <a:solidFill>
            <a:srgbClr val="72644A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4408085"/>
            <a:ext cx="12192000" cy="80297"/>
          </a:xfrm>
          <a:prstGeom prst="rect">
            <a:avLst/>
          </a:prstGeom>
          <a:solidFill>
            <a:srgbClr val="72644A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7265"/>
            <a:ext cx="12192000" cy="2857500"/>
          </a:xfrm>
          <a:prstGeom prst="rect">
            <a:avLst/>
          </a:prstGeom>
        </p:spPr>
      </p:pic>
      <p:pic>
        <p:nvPicPr>
          <p:cNvPr id="8" name="Picture 3" descr="D:\人教网\logo透明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图片 1" descr="人教社logo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451340" y="347980"/>
            <a:ext cx="2296795" cy="3733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内容页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人教网\logo透明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束页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37859"/>
            <a:ext cx="12192000" cy="1552575"/>
          </a:xfrm>
          <a:prstGeom prst="rect">
            <a:avLst/>
          </a:prstGeom>
        </p:spPr>
      </p:pic>
      <p:sp>
        <p:nvSpPr>
          <p:cNvPr id="6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106" name="组合 79"/>
          <p:cNvGrpSpPr/>
          <p:nvPr userDrawn="1"/>
        </p:nvGrpSpPr>
        <p:grpSpPr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9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1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10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0" name="组合 79"/>
          <p:cNvGrpSpPr/>
          <p:nvPr userDrawn="1"/>
        </p:nvGrpSpPr>
        <p:grpSpPr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13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5" name="椭圆 80"/>
          <p:cNvSpPr/>
          <p:nvPr/>
        </p:nvSpPr>
        <p:spPr bwMode="auto">
          <a:xfrm>
            <a:off x="3950515" y="893734"/>
            <a:ext cx="1575476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4" name="组合 79"/>
          <p:cNvGrpSpPr/>
          <p:nvPr userDrawn="1"/>
        </p:nvGrpSpPr>
        <p:grpSpPr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17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8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9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看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8" name="组合 79"/>
          <p:cNvGrpSpPr/>
          <p:nvPr userDrawn="1"/>
        </p:nvGrpSpPr>
        <p:grpSpPr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21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3" name="椭圆 80"/>
          <p:cNvSpPr/>
          <p:nvPr/>
        </p:nvSpPr>
        <p:spPr bwMode="auto">
          <a:xfrm>
            <a:off x="5301429" y="2217371"/>
            <a:ext cx="1387841" cy="1390650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观</a:t>
            </a:r>
            <a:endParaRPr kumimoji="0" lang="zh-CN" altLang="en-US" sz="8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pic>
        <p:nvPicPr>
          <p:cNvPr id="24" name="Picture 3" descr="D:\人教网\logo透明s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图片 1" descr="人教社logo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415780" y="401320"/>
            <a:ext cx="2296795" cy="3733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image" Target="../media/image3.emf"/><Relationship Id="rId4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90575"/>
          </a:xfrm>
          <a:prstGeom prst="rect">
            <a:avLst/>
          </a:prstGeom>
        </p:spPr>
      </p:pic>
      <p:pic>
        <p:nvPicPr>
          <p:cNvPr id="3" name="图片 2" descr="人教社logo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321550" y="208280"/>
            <a:ext cx="2296795" cy="3733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47.png"/><Relationship Id="rId4" Type="http://schemas.openxmlformats.org/officeDocument/2006/relationships/image" Target="../media/image46.png"/><Relationship Id="rId3" Type="http://schemas.openxmlformats.org/officeDocument/2006/relationships/image" Target="../media/image45.png"/><Relationship Id="rId2" Type="http://schemas.openxmlformats.org/officeDocument/2006/relationships/image" Target="../media/image44.emf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6.vml"/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49.wmf"/><Relationship Id="rId4" Type="http://schemas.openxmlformats.org/officeDocument/2006/relationships/oleObject" Target="../embeddings/oleObject16.bin"/><Relationship Id="rId3" Type="http://schemas.openxmlformats.org/officeDocument/2006/relationships/image" Target="../media/image48.wmf"/><Relationship Id="rId2" Type="http://schemas.openxmlformats.org/officeDocument/2006/relationships/oleObject" Target="../embeddings/oleObject15.bin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.wmf"/><Relationship Id="rId8" Type="http://schemas.openxmlformats.org/officeDocument/2006/relationships/oleObject" Target="../embeddings/oleObject4.bin"/><Relationship Id="rId7" Type="http://schemas.openxmlformats.org/officeDocument/2006/relationships/image" Target="../media/image9.wmf"/><Relationship Id="rId6" Type="http://schemas.openxmlformats.org/officeDocument/2006/relationships/oleObject" Target="../embeddings/oleObject3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3" Type="http://schemas.openxmlformats.org/officeDocument/2006/relationships/vmlDrawing" Target="../drawings/vmlDrawing1.vml"/><Relationship Id="rId12" Type="http://schemas.openxmlformats.org/officeDocument/2006/relationships/slideLayout" Target="../slideLayouts/slideLayout2.xml"/><Relationship Id="rId11" Type="http://schemas.openxmlformats.org/officeDocument/2006/relationships/image" Target="../media/image11.wmf"/><Relationship Id="rId10" Type="http://schemas.openxmlformats.org/officeDocument/2006/relationships/oleObject" Target="../embeddings/oleObject5.bin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15.wmf"/><Relationship Id="rId8" Type="http://schemas.openxmlformats.org/officeDocument/2006/relationships/oleObject" Target="../embeddings/oleObject9.bin"/><Relationship Id="rId7" Type="http://schemas.openxmlformats.org/officeDocument/2006/relationships/image" Target="../media/image14.wmf"/><Relationship Id="rId6" Type="http://schemas.openxmlformats.org/officeDocument/2006/relationships/oleObject" Target="../embeddings/oleObject8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7.bin"/><Relationship Id="rId3" Type="http://schemas.openxmlformats.org/officeDocument/2006/relationships/image" Target="../media/image12.wmf"/><Relationship Id="rId2" Type="http://schemas.openxmlformats.org/officeDocument/2006/relationships/oleObject" Target="../embeddings/oleObject6.bin"/><Relationship Id="rId13" Type="http://schemas.openxmlformats.org/officeDocument/2006/relationships/vmlDrawing" Target="../drawings/vmlDrawing2.vml"/><Relationship Id="rId12" Type="http://schemas.openxmlformats.org/officeDocument/2006/relationships/slideLayout" Target="../slideLayouts/slideLayout2.xml"/><Relationship Id="rId11" Type="http://schemas.openxmlformats.org/officeDocument/2006/relationships/image" Target="../media/image16.wmf"/><Relationship Id="rId10" Type="http://schemas.openxmlformats.org/officeDocument/2006/relationships/oleObject" Target="../embeddings/oleObject10.bin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20.wmf"/><Relationship Id="rId8" Type="http://schemas.openxmlformats.org/officeDocument/2006/relationships/oleObject" Target="../embeddings/oleObject14.bin"/><Relationship Id="rId7" Type="http://schemas.openxmlformats.org/officeDocument/2006/relationships/image" Target="../media/image19.wmf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2.bin"/><Relationship Id="rId3" Type="http://schemas.openxmlformats.org/officeDocument/2006/relationships/image" Target="../media/image17.wmf"/><Relationship Id="rId2" Type="http://schemas.openxmlformats.org/officeDocument/2006/relationships/oleObject" Target="../embeddings/oleObject11.bin"/><Relationship Id="rId14" Type="http://schemas.openxmlformats.org/officeDocument/2006/relationships/vmlDrawing" Target="../drawings/vmlDrawing3.vml"/><Relationship Id="rId13" Type="http://schemas.openxmlformats.org/officeDocument/2006/relationships/slideLayout" Target="../slideLayouts/slideLayout2.xml"/><Relationship Id="rId12" Type="http://schemas.openxmlformats.org/officeDocument/2006/relationships/image" Target="../media/image23.png"/><Relationship Id="rId11" Type="http://schemas.openxmlformats.org/officeDocument/2006/relationships/image" Target="../media/image22.png"/><Relationship Id="rId10" Type="http://schemas.openxmlformats.org/officeDocument/2006/relationships/image" Target="../media/image21.pn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image" Target="../media/image37.emf"/><Relationship Id="rId8" Type="http://schemas.openxmlformats.org/officeDocument/2006/relationships/image" Target="../media/image36.emf"/><Relationship Id="rId7" Type="http://schemas.openxmlformats.org/officeDocument/2006/relationships/image" Target="../media/image35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Relationship Id="rId3" Type="http://schemas.openxmlformats.org/officeDocument/2006/relationships/image" Target="../media/image31.emf"/><Relationship Id="rId2" Type="http://schemas.openxmlformats.org/officeDocument/2006/relationships/package" Target="../embeddings/Document1.docx"/><Relationship Id="rId12" Type="http://schemas.openxmlformats.org/officeDocument/2006/relationships/vmlDrawing" Target="../drawings/vmlDrawing4.vml"/><Relationship Id="rId11" Type="http://schemas.openxmlformats.org/officeDocument/2006/relationships/slideLayout" Target="../slideLayouts/slideLayout2.xml"/><Relationship Id="rId10" Type="http://schemas.openxmlformats.org/officeDocument/2006/relationships/image" Target="../media/image38.wmf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5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9.emf"/><Relationship Id="rId2" Type="http://schemas.openxmlformats.org/officeDocument/2006/relationships/package" Target="../embeddings/Document2.docx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image" Target="../media/image42.png"/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2"/>
          <p:cNvSpPr txBox="1"/>
          <p:nvPr/>
        </p:nvSpPr>
        <p:spPr>
          <a:xfrm>
            <a:off x="0" y="2298700"/>
            <a:ext cx="12192000" cy="131266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6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《</a:t>
            </a:r>
            <a:r>
              <a:rPr lang="zh-CN" altLang="en-US" sz="6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复习小结课</a:t>
            </a:r>
            <a:r>
              <a:rPr lang="en-US" altLang="zh-CN" sz="6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》</a:t>
            </a:r>
            <a:endParaRPr lang="zh-CN" altLang="zh-CN" sz="60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72" name="TextBox 13"/>
          <p:cNvSpPr txBox="1"/>
          <p:nvPr/>
        </p:nvSpPr>
        <p:spPr>
          <a:xfrm>
            <a:off x="3044841" y="4879157"/>
            <a:ext cx="7540333" cy="113441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2400" b="1" dirty="0">
                <a:sym typeface="+mn-ea"/>
              </a:rPr>
              <a:t>主 讲   人</a:t>
            </a:r>
            <a:r>
              <a:rPr lang="zh-CN" altLang="en-US" sz="2400" b="1" dirty="0" smtClean="0">
                <a:sym typeface="+mn-ea"/>
              </a:rPr>
              <a:t>：吴中才</a:t>
            </a:r>
            <a:r>
              <a:rPr lang="zh-CN" altLang="en-US" sz="2400" b="1" dirty="0">
                <a:sym typeface="+mn-ea"/>
              </a:rPr>
              <a:t>　</a:t>
            </a:r>
            <a:r>
              <a:rPr lang="zh-CN" altLang="en-US" sz="2400" b="1" dirty="0" smtClean="0">
                <a:sym typeface="+mn-ea"/>
              </a:rPr>
              <a:t>中国人民大学附属中学</a:t>
            </a:r>
            <a:endParaRPr lang="en-US" altLang="zh-CN" sz="2400" b="1" dirty="0" smtClean="0">
              <a:sym typeface="+mn-ea"/>
            </a:endParaRPr>
          </a:p>
          <a:p>
            <a:pPr eaLnBrk="1" hangingPunct="1">
              <a:lnSpc>
                <a:spcPct val="150000"/>
              </a:lnSpc>
            </a:pPr>
            <a:r>
              <a:rPr lang="zh-CN" sz="2400" b="1" dirty="0" smtClean="0">
                <a:sym typeface="+mn-ea"/>
              </a:rPr>
              <a:t>审核</a:t>
            </a:r>
            <a:r>
              <a:rPr lang="zh-CN" sz="2400" b="1" dirty="0">
                <a:sym typeface="+mn-ea"/>
              </a:rPr>
              <a:t>指导：</a:t>
            </a:r>
            <a:r>
              <a:rPr lang="en-US" altLang="zh-CN" sz="2400" b="1" dirty="0">
                <a:sym typeface="+mn-ea"/>
              </a:rPr>
              <a:t> </a:t>
            </a:r>
            <a:r>
              <a:rPr lang="zh-CN" altLang="en-US" sz="2400" b="1" dirty="0" smtClean="0">
                <a:sym typeface="+mn-ea"/>
              </a:rPr>
              <a:t>张   鹤    北京市</a:t>
            </a:r>
            <a:r>
              <a:rPr lang="zh-CN" altLang="en-US" sz="2400" b="1" dirty="0">
                <a:sym typeface="+mn-ea"/>
              </a:rPr>
              <a:t>海淀</a:t>
            </a:r>
            <a:r>
              <a:rPr lang="zh-CN" altLang="en-US" sz="2400" b="1" dirty="0" smtClean="0">
                <a:sym typeface="+mn-ea"/>
              </a:rPr>
              <a:t>区教师进修学校</a:t>
            </a:r>
            <a:endParaRPr lang="en-US" altLang="zh-CN" sz="2400" b="1" dirty="0">
              <a:latin typeface="Arial" panose="020B0604020202020204" pitchFamily="34" charset="0"/>
            </a:endParaRPr>
          </a:p>
        </p:txBody>
      </p:sp>
      <p:sp>
        <p:nvSpPr>
          <p:cNvPr id="5" name="TextBox 12"/>
          <p:cNvSpPr txBox="1">
            <a:spLocks noChangeArrowheads="1"/>
          </p:cNvSpPr>
          <p:nvPr/>
        </p:nvSpPr>
        <p:spPr bwMode="auto">
          <a:xfrm>
            <a:off x="278034" y="548551"/>
            <a:ext cx="76322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人教版高中数学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B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版必修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第二册  第四章</a:t>
            </a:r>
            <a:endParaRPr kumimoji="0" lang="zh-CN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6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函数方面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88797" y="1077655"/>
            <a:ext cx="10414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4. 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幂指对函数的增长速度比较</a:t>
            </a:r>
            <a:endParaRPr lang="zh-CN" altLang="en-US" sz="2800" kern="1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通过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实例，理解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函数的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增长速度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区别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sz="2800" kern="1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0643" y="2462650"/>
            <a:ext cx="3977475" cy="443954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矩形 4"/>
              <p:cNvSpPr/>
              <p:nvPr/>
            </p:nvSpPr>
            <p:spPr>
              <a:xfrm>
                <a:off x="3295461" y="2786045"/>
                <a:ext cx="116948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zh-CN" altLang="en-US" sz="24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zh-CN" alt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CN" alt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zh-CN" altLang="en-US" sz="24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zh-CN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" name="矩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5461" y="2786045"/>
                <a:ext cx="1169487" cy="461665"/>
              </a:xfrm>
              <a:prstGeom prst="rect">
                <a:avLst/>
              </a:prstGeom>
              <a:blipFill rotWithShape="0">
                <a:blip r:embed="rId3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矩形 6"/>
              <p:cNvSpPr/>
              <p:nvPr/>
            </p:nvSpPr>
            <p:spPr>
              <a:xfrm>
                <a:off x="6392668" y="2840170"/>
                <a:ext cx="117545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24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zh-CN" altLang="en-US" sz="240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zh-CN" alt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CN" altLang="en-US" sz="240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zh-CN" alt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zh-CN" altLang="en-US" sz="2400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7" name="矩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2668" y="2840170"/>
                <a:ext cx="1175450" cy="461665"/>
              </a:xfrm>
              <a:prstGeom prst="rect">
                <a:avLst/>
              </a:prstGeom>
              <a:blipFill rotWithShape="0">
                <a:blip r:embed="rId4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矩形 7"/>
              <p:cNvSpPr/>
              <p:nvPr/>
            </p:nvSpPr>
            <p:spPr>
              <a:xfrm>
                <a:off x="6781524" y="4129551"/>
                <a:ext cx="157318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24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zh-CN" altLang="en-US" sz="240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zh-CN" altLang="en-US" sz="24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zh-CN" altLang="en-US" sz="24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lang="zh-CN" altLang="en-US" sz="24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zh-CN" altLang="en-US" sz="2400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zh-CN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8" name="矩形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524" y="4129551"/>
                <a:ext cx="1573188" cy="461665"/>
              </a:xfrm>
              <a:prstGeom prst="rect">
                <a:avLst/>
              </a:prstGeom>
              <a:blipFill rotWithShape="0">
                <a:blip r:embed="rId5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函数方面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69342" y="1388944"/>
            <a:ext cx="10414000" cy="375487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例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3.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）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若                    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，则实数</a:t>
            </a:r>
            <a:r>
              <a:rPr lang="en-US" altLang="zh-CN" sz="2800" i="1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的取值范围是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________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；</a:t>
            </a:r>
            <a:endParaRPr lang="zh-CN" altLang="en-US" sz="2800" kern="1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endParaRPr lang="en-US" altLang="zh-CN" sz="2800" kern="1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endParaRPr lang="en-US" altLang="zh-CN" sz="2800" kern="1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20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    （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）已知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函数                                       是</a:t>
            </a:r>
            <a:r>
              <a:rPr lang="en-US" altLang="zh-CN" sz="2800" b="1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R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上的增函数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en-US" altLang="zh-CN" sz="2800" kern="1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20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      则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实数</a:t>
            </a:r>
            <a:r>
              <a:rPr lang="en-US" altLang="zh-CN" sz="2800" i="1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的取值范围是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________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．</a:t>
            </a:r>
            <a:endParaRPr lang="zh-CN" altLang="en-US" sz="2800" kern="1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3112851" y="1388944"/>
          <a:ext cx="1741251" cy="84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2" imgW="812165" imgH="393700" progId="Equation.DSMT4">
                  <p:embed/>
                </p:oleObj>
              </mc:Choice>
              <mc:Fallback>
                <p:oleObj name="Equation" r:id="rId2" imgW="812165" imgH="3937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2851" y="1388944"/>
                        <a:ext cx="1741251" cy="8469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4234821" y="3375498"/>
          <a:ext cx="3306920" cy="1004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4" imgW="1574800" imgH="482600" progId="Equation.DSMT4">
                  <p:embed/>
                </p:oleObj>
              </mc:Choice>
              <mc:Fallback>
                <p:oleObj name="Equation" r:id="rId4" imgW="1574800" imgH="482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4821" y="3375498"/>
                        <a:ext cx="3306920" cy="10047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函数应用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08564" y="1291667"/>
            <a:ext cx="1143898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1. 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应用幂指对函数解决实际问题</a:t>
            </a:r>
            <a:endParaRPr lang="zh-CN" altLang="en-US" sz="2800" kern="1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（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）认真读题，理清题中的数量关系，尤其是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变量间的关系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；</a:t>
            </a:r>
            <a:endParaRPr lang="zh-CN" altLang="en-US" sz="2800" kern="1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（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）若题中没有给出变量名，则需要我们恰当设立变量名，并列出函数关系式；</a:t>
            </a:r>
            <a:endParaRPr lang="zh-CN" altLang="en-US" sz="2800" kern="1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（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）明确题中所研究的问题并代数化，运用代数知识进行求解；</a:t>
            </a:r>
            <a:endParaRPr lang="zh-CN" altLang="en-US" sz="2800" kern="1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（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4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）回到原问题，给出原问题的答案．</a:t>
            </a:r>
            <a:endParaRPr lang="zh-CN" altLang="en-US" sz="2800" kern="1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函数应用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08564" y="1184659"/>
            <a:ext cx="1143898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2. 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建立幂指对函数模型研究问题</a:t>
            </a:r>
            <a:endParaRPr lang="zh-CN" altLang="en-US" sz="2800" kern="1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 建立函数模型与利用函数模型的最大差异在于：建立函数模型有选择函数拟合、求解、验证、调整的过程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．建立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函数模型研究问题的一般过程包括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：</a:t>
            </a:r>
            <a:endParaRPr lang="en-US" altLang="zh-CN" sz="2800" kern="1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</a:t>
            </a:r>
            <a:r>
              <a:rPr lang="zh-CN" altLang="en-US" sz="2800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2800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sz="2800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）发现</a:t>
            </a:r>
            <a:r>
              <a:rPr lang="zh-CN" altLang="en-US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问题、提出</a:t>
            </a:r>
            <a:r>
              <a:rPr lang="zh-CN" altLang="en-US" sz="2800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问题；</a:t>
            </a:r>
            <a:endParaRPr lang="en-US" altLang="zh-CN" sz="2800" kern="100" dirty="0" smtClean="0">
              <a:solidFill>
                <a:srgbClr val="0000FF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800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</a:t>
            </a:r>
            <a:r>
              <a:rPr lang="zh-CN" altLang="en-US" sz="2800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2800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 sz="2800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）分析</a:t>
            </a:r>
            <a:r>
              <a:rPr lang="zh-CN" altLang="en-US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问题、构建</a:t>
            </a:r>
            <a:r>
              <a:rPr lang="zh-CN" altLang="en-US" sz="2800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模型；</a:t>
            </a:r>
            <a:endParaRPr lang="en-US" altLang="zh-CN" sz="2800" kern="100" dirty="0" smtClean="0">
              <a:solidFill>
                <a:srgbClr val="0000FF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（</a:t>
            </a:r>
            <a:r>
              <a:rPr lang="en-US" altLang="zh-CN" sz="2800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zh-CN" altLang="en-US" sz="2800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）确定</a:t>
            </a:r>
            <a:r>
              <a:rPr lang="zh-CN" altLang="en-US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参数、计算</a:t>
            </a:r>
            <a:r>
              <a:rPr lang="zh-CN" altLang="en-US" sz="2800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求解；</a:t>
            </a:r>
            <a:endParaRPr lang="en-US" altLang="zh-CN" sz="2800" kern="100" dirty="0" smtClean="0">
              <a:solidFill>
                <a:srgbClr val="0000FF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800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</a:t>
            </a:r>
            <a:r>
              <a:rPr lang="zh-CN" altLang="en-US" sz="2800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2800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4</a:t>
            </a:r>
            <a:r>
              <a:rPr lang="zh-CN" altLang="en-US" sz="2800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）检验</a:t>
            </a:r>
            <a:r>
              <a:rPr lang="zh-CN" altLang="en-US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结果、改进模型．</a:t>
            </a:r>
            <a:endParaRPr lang="zh-CN" altLang="en-US" sz="2800" kern="100" dirty="0">
              <a:solidFill>
                <a:srgbClr val="0000FF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课堂小结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画布 2"/>
          <p:cNvGrpSpPr/>
          <p:nvPr/>
        </p:nvGrpSpPr>
        <p:grpSpPr>
          <a:xfrm>
            <a:off x="1078992" y="1094276"/>
            <a:ext cx="5477256" cy="5588419"/>
            <a:chOff x="0" y="0"/>
            <a:chExt cx="2753360" cy="2809240"/>
          </a:xfrm>
        </p:grpSpPr>
        <p:sp>
          <p:nvSpPr>
            <p:cNvPr id="7" name="矩形 6"/>
            <p:cNvSpPr/>
            <p:nvPr/>
          </p:nvSpPr>
          <p:spPr>
            <a:xfrm>
              <a:off x="0" y="0"/>
              <a:ext cx="2753360" cy="2809240"/>
            </a:xfrm>
            <a:prstGeom prst="rect">
              <a:avLst/>
            </a:prstGeom>
          </p:spPr>
        </p:sp>
        <p:sp>
          <p:nvSpPr>
            <p:cNvPr id="8" name="矩形 7"/>
            <p:cNvSpPr/>
            <p:nvPr/>
          </p:nvSpPr>
          <p:spPr>
            <a:xfrm>
              <a:off x="452120" y="1907880"/>
              <a:ext cx="777240" cy="28448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2000" kern="10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指数运算</a:t>
              </a:r>
              <a:endParaRPr lang="zh-CN" sz="2000" kern="100">
                <a:effectLst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968160" y="1908175"/>
              <a:ext cx="777240" cy="28448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200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对数运算</a:t>
              </a:r>
              <a:endParaRPr lang="zh-CN" sz="28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27600" y="1376680"/>
              <a:ext cx="683600" cy="28448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200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幂函数</a:t>
              </a:r>
              <a:endParaRPr lang="zh-CN" sz="28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1968160" y="1376680"/>
              <a:ext cx="777240" cy="28448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200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对数函数</a:t>
              </a:r>
              <a:endParaRPr lang="zh-CN" sz="28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695960" y="518160"/>
              <a:ext cx="1798320" cy="531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200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定义域、值域、单调性、</a:t>
              </a:r>
              <a:endParaRPr lang="zh-CN" sz="28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  <a:p>
              <a:pPr algn="ctr">
                <a:spcAft>
                  <a:spcPts val="0"/>
                </a:spcAft>
              </a:pPr>
              <a:r>
                <a:rPr lang="zh-CN" sz="200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奇偶性、特殊点、图像等</a:t>
              </a:r>
              <a:endParaRPr lang="zh-CN" sz="28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1206795" y="2489200"/>
              <a:ext cx="777240" cy="284480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200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运算性质</a:t>
              </a:r>
              <a:endParaRPr lang="zh-CN" sz="28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cxnSp>
          <p:nvCxnSpPr>
            <p:cNvPr id="14" name="直接箭头连接符 13"/>
            <p:cNvCxnSpPr>
              <a:stCxn id="10" idx="0"/>
              <a:endCxn id="12" idx="2"/>
            </p:cNvCxnSpPr>
            <p:nvPr/>
          </p:nvCxnSpPr>
          <p:spPr>
            <a:xfrm flipV="1">
              <a:off x="369400" y="1049360"/>
              <a:ext cx="1225720" cy="327320"/>
            </a:xfrm>
            <a:prstGeom prst="straightConnector1">
              <a:avLst/>
            </a:prstGeom>
            <a:ln w="1905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箭头连接符 14"/>
            <p:cNvCxnSpPr>
              <a:stCxn id="11" idx="0"/>
              <a:endCxn id="12" idx="2"/>
            </p:cNvCxnSpPr>
            <p:nvPr/>
          </p:nvCxnSpPr>
          <p:spPr>
            <a:xfrm flipH="1" flipV="1">
              <a:off x="1595120" y="1049360"/>
              <a:ext cx="761660" cy="327320"/>
            </a:xfrm>
            <a:prstGeom prst="straightConnector1">
              <a:avLst/>
            </a:prstGeom>
            <a:ln w="1905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箭头连接符 15"/>
            <p:cNvCxnSpPr>
              <a:stCxn id="8" idx="0"/>
              <a:endCxn id="10" idx="2"/>
            </p:cNvCxnSpPr>
            <p:nvPr/>
          </p:nvCxnSpPr>
          <p:spPr>
            <a:xfrm flipH="1" flipV="1">
              <a:off x="369400" y="1661160"/>
              <a:ext cx="471340" cy="246720"/>
            </a:xfrm>
            <a:prstGeom prst="straightConnector1">
              <a:avLst/>
            </a:prstGeom>
            <a:ln w="19050"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箭头连接符 16"/>
            <p:cNvCxnSpPr>
              <a:stCxn id="9" idx="0"/>
              <a:endCxn id="11" idx="2"/>
            </p:cNvCxnSpPr>
            <p:nvPr/>
          </p:nvCxnSpPr>
          <p:spPr>
            <a:xfrm flipV="1">
              <a:off x="2356780" y="1661160"/>
              <a:ext cx="0" cy="247015"/>
            </a:xfrm>
            <a:prstGeom prst="straightConnector1">
              <a:avLst/>
            </a:prstGeom>
            <a:ln w="19050"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箭头连接符 17"/>
            <p:cNvCxnSpPr>
              <a:stCxn id="9" idx="2"/>
              <a:endCxn id="13" idx="0"/>
            </p:cNvCxnSpPr>
            <p:nvPr/>
          </p:nvCxnSpPr>
          <p:spPr>
            <a:xfrm flipH="1">
              <a:off x="1595415" y="2192655"/>
              <a:ext cx="761365" cy="296545"/>
            </a:xfrm>
            <a:prstGeom prst="straightConnector1">
              <a:avLst/>
            </a:prstGeom>
            <a:ln w="19050"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箭头连接符 18"/>
            <p:cNvCxnSpPr>
              <a:stCxn id="8" idx="2"/>
              <a:endCxn id="13" idx="0"/>
            </p:cNvCxnSpPr>
            <p:nvPr/>
          </p:nvCxnSpPr>
          <p:spPr>
            <a:xfrm>
              <a:off x="840740" y="2192360"/>
              <a:ext cx="754675" cy="296840"/>
            </a:xfrm>
            <a:prstGeom prst="straightConnector1">
              <a:avLst/>
            </a:prstGeom>
            <a:ln w="19050"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矩形 19"/>
            <p:cNvSpPr/>
            <p:nvPr/>
          </p:nvSpPr>
          <p:spPr>
            <a:xfrm>
              <a:off x="863600" y="1376680"/>
              <a:ext cx="781980" cy="28448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200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指数函数</a:t>
              </a:r>
              <a:endParaRPr lang="zh-CN" sz="28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cxnSp>
          <p:nvCxnSpPr>
            <p:cNvPr id="21" name="直接箭头连接符 20"/>
            <p:cNvCxnSpPr>
              <a:stCxn id="8" idx="0"/>
              <a:endCxn id="20" idx="2"/>
            </p:cNvCxnSpPr>
            <p:nvPr/>
          </p:nvCxnSpPr>
          <p:spPr>
            <a:xfrm flipV="1">
              <a:off x="840740" y="1661160"/>
              <a:ext cx="413850" cy="246720"/>
            </a:xfrm>
            <a:prstGeom prst="straightConnector1">
              <a:avLst/>
            </a:prstGeom>
            <a:ln w="19050"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箭头连接符 21"/>
            <p:cNvCxnSpPr>
              <a:stCxn id="20" idx="0"/>
              <a:endCxn id="12" idx="2"/>
            </p:cNvCxnSpPr>
            <p:nvPr/>
          </p:nvCxnSpPr>
          <p:spPr>
            <a:xfrm flipV="1">
              <a:off x="1254590" y="1049360"/>
              <a:ext cx="340530" cy="327320"/>
            </a:xfrm>
            <a:prstGeom prst="straightConnector1">
              <a:avLst/>
            </a:prstGeom>
            <a:ln w="1905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箭头连接符 22"/>
            <p:cNvCxnSpPr>
              <a:stCxn id="20" idx="3"/>
              <a:endCxn id="11" idx="1"/>
            </p:cNvCxnSpPr>
            <p:nvPr/>
          </p:nvCxnSpPr>
          <p:spPr>
            <a:xfrm>
              <a:off x="1645580" y="1518920"/>
              <a:ext cx="322580" cy="0"/>
            </a:xfrm>
            <a:prstGeom prst="straightConnector1">
              <a:avLst/>
            </a:prstGeom>
            <a:ln w="19050"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矩形 23"/>
            <p:cNvSpPr/>
            <p:nvPr/>
          </p:nvSpPr>
          <p:spPr>
            <a:xfrm>
              <a:off x="965665" y="0"/>
              <a:ext cx="1260010" cy="28448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2000">
                  <a:solidFill>
                    <a:srgbClr val="7030A0"/>
                  </a:solidFill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函数应用与建模</a:t>
              </a:r>
              <a:endParaRPr lang="zh-CN" sz="280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cxnSp>
          <p:nvCxnSpPr>
            <p:cNvPr id="25" name="直接箭头连接符 24"/>
            <p:cNvCxnSpPr>
              <a:stCxn id="12" idx="0"/>
              <a:endCxn id="24" idx="2"/>
            </p:cNvCxnSpPr>
            <p:nvPr/>
          </p:nvCxnSpPr>
          <p:spPr>
            <a:xfrm flipV="1">
              <a:off x="1595120" y="284480"/>
              <a:ext cx="550" cy="233680"/>
            </a:xfrm>
            <a:prstGeom prst="straightConnector1">
              <a:avLst/>
            </a:prstGeom>
            <a:ln w="1905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文本框 24"/>
            <p:cNvSpPr txBox="1"/>
            <p:nvPr/>
          </p:nvSpPr>
          <p:spPr>
            <a:xfrm>
              <a:off x="1629994" y="1353420"/>
              <a:ext cx="711200" cy="20286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zh-CN" sz="1400" kern="100" dirty="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反函数</a:t>
              </a:r>
              <a:endParaRPr lang="zh-CN" sz="2000" kern="100" dirty="0">
                <a:effectLst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7829558" y="1515987"/>
            <a:ext cx="2880000" cy="4742732"/>
            <a:chOff x="7559916" y="1094276"/>
            <a:chExt cx="2880000" cy="4742732"/>
          </a:xfrm>
        </p:grpSpPr>
        <p:sp>
          <p:nvSpPr>
            <p:cNvPr id="29" name="矩形 28"/>
            <p:cNvSpPr/>
            <p:nvPr/>
          </p:nvSpPr>
          <p:spPr>
            <a:xfrm>
              <a:off x="7559916" y="4252806"/>
              <a:ext cx="2880000" cy="539999"/>
            </a:xfrm>
            <a:prstGeom prst="rect">
              <a:avLst/>
            </a:prstGeom>
            <a:solidFill>
              <a:srgbClr val="0070C0"/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altLang="en-US" sz="2000" kern="100" dirty="0" smtClean="0">
                  <a:solidFill>
                    <a:schemeClr val="bg1"/>
                  </a:solidFill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确定参数，计算求解</a:t>
              </a:r>
              <a:endParaRPr lang="zh-CN" sz="2000" kern="100" dirty="0">
                <a:solidFill>
                  <a:schemeClr val="bg1"/>
                </a:solidFill>
                <a:effectLst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7559916" y="3208601"/>
              <a:ext cx="2880000" cy="539999"/>
            </a:xfrm>
            <a:prstGeom prst="rect">
              <a:avLst/>
            </a:prstGeom>
            <a:solidFill>
              <a:srgbClr val="0070C0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altLang="en-US" sz="2000" dirty="0" smtClean="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分析问题，构建模型</a:t>
              </a:r>
              <a:endParaRPr lang="zh-CN" sz="2800" dirty="0">
                <a:solidFill>
                  <a:schemeClr val="bg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7559916" y="2164398"/>
              <a:ext cx="2880000" cy="539999"/>
            </a:xfrm>
            <a:prstGeom prst="rect">
              <a:avLst/>
            </a:prstGeom>
            <a:solidFill>
              <a:srgbClr val="0070C0"/>
            </a:solidFill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altLang="en-US" sz="2000" dirty="0" smtClean="0">
                  <a:solidFill>
                    <a:schemeClr val="bg1"/>
                  </a:solidFill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发现问题，提出问题</a:t>
              </a:r>
              <a:endParaRPr lang="zh-CN" sz="2000" dirty="0">
                <a:solidFill>
                  <a:schemeClr val="bg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7559916" y="5297009"/>
              <a:ext cx="2880000" cy="539999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altLang="en-US" sz="2000" dirty="0" smtClean="0">
                  <a:solidFill>
                    <a:schemeClr val="bg1"/>
                  </a:solidFill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检验结果，改进模型</a:t>
              </a:r>
              <a:endParaRPr lang="zh-CN" sz="2000" dirty="0">
                <a:solidFill>
                  <a:schemeClr val="bg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cxnSp>
          <p:nvCxnSpPr>
            <p:cNvPr id="35" name="直接箭头连接符 34"/>
            <p:cNvCxnSpPr>
              <a:stCxn id="31" idx="0"/>
              <a:endCxn id="33" idx="2"/>
            </p:cNvCxnSpPr>
            <p:nvPr/>
          </p:nvCxnSpPr>
          <p:spPr>
            <a:xfrm flipV="1">
              <a:off x="8999916" y="2704397"/>
              <a:ext cx="0" cy="504204"/>
            </a:xfrm>
            <a:prstGeom prst="straightConnector1">
              <a:avLst/>
            </a:prstGeom>
            <a:ln w="19050"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箭头连接符 36"/>
            <p:cNvCxnSpPr>
              <a:stCxn id="29" idx="0"/>
              <a:endCxn id="31" idx="2"/>
            </p:cNvCxnSpPr>
            <p:nvPr/>
          </p:nvCxnSpPr>
          <p:spPr>
            <a:xfrm flipV="1">
              <a:off x="8999916" y="3748600"/>
              <a:ext cx="0" cy="504206"/>
            </a:xfrm>
            <a:prstGeom prst="straightConnector1">
              <a:avLst/>
            </a:prstGeom>
            <a:ln w="19050"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箭头连接符 39"/>
            <p:cNvCxnSpPr>
              <a:stCxn id="29" idx="2"/>
              <a:endCxn id="34" idx="0"/>
            </p:cNvCxnSpPr>
            <p:nvPr/>
          </p:nvCxnSpPr>
          <p:spPr>
            <a:xfrm>
              <a:off x="8999916" y="4792805"/>
              <a:ext cx="0" cy="504204"/>
            </a:xfrm>
            <a:prstGeom prst="straightConnector1">
              <a:avLst/>
            </a:prstGeom>
            <a:ln w="19050"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矩形 44"/>
            <p:cNvSpPr/>
            <p:nvPr/>
          </p:nvSpPr>
          <p:spPr>
            <a:xfrm>
              <a:off x="7746647" y="1094276"/>
              <a:ext cx="2506536" cy="565916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2800" b="1" dirty="0" smtClean="0">
                  <a:solidFill>
                    <a:srgbClr val="7030A0"/>
                  </a:solidFill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函数建模</a:t>
              </a:r>
              <a:endParaRPr lang="zh-CN" sz="3600" b="1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cxnSp>
          <p:nvCxnSpPr>
            <p:cNvPr id="46" name="直接箭头连接符 45"/>
            <p:cNvCxnSpPr>
              <a:stCxn id="33" idx="0"/>
              <a:endCxn id="45" idx="2"/>
            </p:cNvCxnSpPr>
            <p:nvPr/>
          </p:nvCxnSpPr>
          <p:spPr>
            <a:xfrm flipH="1" flipV="1">
              <a:off x="8999916" y="1660192"/>
              <a:ext cx="2" cy="504206"/>
            </a:xfrm>
            <a:prstGeom prst="straightConnector1">
              <a:avLst/>
            </a:prstGeom>
            <a:ln w="19050"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布置作业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23546" y="1602948"/>
            <a:ext cx="1057883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1. 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参照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课本和课堂的知识结构图，按自己的思路整理并绘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出</a:t>
            </a:r>
            <a:endParaRPr lang="en-US" altLang="zh-CN" sz="2800" kern="1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本章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的知识结构图；</a:t>
            </a:r>
            <a:endParaRPr lang="zh-CN" altLang="en-US" sz="2800" kern="1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endParaRPr lang="en-US" altLang="zh-CN" sz="2800" kern="1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查阅和整理资料，从对数概念的形成与发展中，选择一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个</a:t>
            </a:r>
            <a:endParaRPr lang="en-US" altLang="zh-CN" sz="2800" kern="1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论题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写一篇小论文或演讲稿．</a:t>
            </a:r>
            <a:endParaRPr lang="zh-CN" altLang="en-US" sz="2800" kern="1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9220" name="组合 79"/>
          <p:cNvGrpSpPr/>
          <p:nvPr/>
        </p:nvGrpSpPr>
        <p:grpSpPr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10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9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10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24" name="组合 79"/>
          <p:cNvGrpSpPr/>
          <p:nvPr/>
        </p:nvGrpSpPr>
        <p:grpSpPr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31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0" name="椭圆 80"/>
          <p:cNvSpPr/>
          <p:nvPr/>
        </p:nvSpPr>
        <p:spPr bwMode="auto">
          <a:xfrm>
            <a:off x="3950515" y="909500"/>
            <a:ext cx="1575476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28" name="组合 79"/>
          <p:cNvGrpSpPr/>
          <p:nvPr/>
        </p:nvGrpSpPr>
        <p:grpSpPr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40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9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看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32" name="组合 79"/>
          <p:cNvGrpSpPr/>
          <p:nvPr/>
        </p:nvGrpSpPr>
        <p:grpSpPr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49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0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48" name="椭圆 80"/>
          <p:cNvSpPr/>
          <p:nvPr/>
        </p:nvSpPr>
        <p:spPr bwMode="auto">
          <a:xfrm>
            <a:off x="5301429" y="2217371"/>
            <a:ext cx="1387841" cy="1390650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观</a:t>
            </a:r>
            <a:endParaRPr kumimoji="0" lang="zh-CN" altLang="en-US" sz="8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0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2" name="组合 79"/>
          <p:cNvGrpSpPr/>
          <p:nvPr/>
        </p:nvGrpSpPr>
        <p:grpSpPr bwMode="auto"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23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2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25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10000" kern="0" dirty="0" smtClean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26" name="组合 79"/>
          <p:cNvGrpSpPr/>
          <p:nvPr/>
        </p:nvGrpSpPr>
        <p:grpSpPr bwMode="auto"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27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28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29" name="椭圆 80"/>
          <p:cNvSpPr/>
          <p:nvPr/>
        </p:nvSpPr>
        <p:spPr bwMode="auto">
          <a:xfrm>
            <a:off x="3950515" y="909500"/>
            <a:ext cx="1575477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33" name="组合 79"/>
          <p:cNvGrpSpPr/>
          <p:nvPr/>
        </p:nvGrpSpPr>
        <p:grpSpPr bwMode="auto"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34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35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36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37" name="组合 79"/>
          <p:cNvGrpSpPr/>
          <p:nvPr/>
        </p:nvGrpSpPr>
        <p:grpSpPr bwMode="auto"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38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4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43" name="椭圆 80"/>
          <p:cNvSpPr/>
          <p:nvPr/>
        </p:nvSpPr>
        <p:spPr bwMode="auto">
          <a:xfrm>
            <a:off x="5301430" y="2217371"/>
            <a:ext cx="1387840" cy="139065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  <a:endParaRPr lang="zh-CN" altLang="en-US" sz="8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46" name="组合 79"/>
          <p:cNvGrpSpPr/>
          <p:nvPr/>
        </p:nvGrpSpPr>
        <p:grpSpPr bwMode="auto"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47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5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52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10000" kern="0" dirty="0" smtClean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53" name="组合 79"/>
          <p:cNvGrpSpPr/>
          <p:nvPr/>
        </p:nvGrpSpPr>
        <p:grpSpPr bwMode="auto"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54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55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56" name="椭圆 80"/>
          <p:cNvSpPr/>
          <p:nvPr/>
        </p:nvSpPr>
        <p:spPr bwMode="auto">
          <a:xfrm>
            <a:off x="3950515" y="909500"/>
            <a:ext cx="1575477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57" name="组合 79"/>
          <p:cNvGrpSpPr/>
          <p:nvPr/>
        </p:nvGrpSpPr>
        <p:grpSpPr bwMode="auto"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58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59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60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61" name="组合 79"/>
          <p:cNvGrpSpPr/>
          <p:nvPr/>
        </p:nvGrpSpPr>
        <p:grpSpPr bwMode="auto"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62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63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64" name="椭圆 80"/>
          <p:cNvSpPr/>
          <p:nvPr/>
        </p:nvSpPr>
        <p:spPr bwMode="auto">
          <a:xfrm>
            <a:off x="5301430" y="2217371"/>
            <a:ext cx="1387840" cy="139065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  <a:endParaRPr lang="zh-CN" altLang="en-US" sz="8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5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运算方面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83660" y="1612680"/>
            <a:ext cx="1124443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1. 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指数运算</a:t>
            </a:r>
            <a:endParaRPr lang="zh-CN" altLang="en-US" sz="2800" kern="1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）推广过程：</a:t>
            </a:r>
            <a:r>
              <a:rPr lang="zh-CN" altLang="en-US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整数指数幂→分数指数幂（有理指数幂）→无理指数幂（实数指数幂）．</a:t>
            </a:r>
            <a:endParaRPr lang="zh-CN" altLang="en-US" sz="2800" kern="100" dirty="0">
              <a:solidFill>
                <a:srgbClr val="0000FF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200000"/>
              </a:lnSpc>
              <a:spcAft>
                <a:spcPts val="0"/>
              </a:spcAft>
              <a:defRPr/>
            </a:pP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）根式性质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：        ；  </a:t>
            </a:r>
            <a:endParaRPr lang="zh-CN" altLang="en-US" sz="2800" kern="1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20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）当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与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都是实数时，有如下运算法则：</a:t>
            </a:r>
            <a:endParaRPr lang="zh-CN" altLang="en-US" sz="2800" kern="1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                          ，                     ，                       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．</a:t>
            </a:r>
            <a:endParaRPr lang="zh-CN" altLang="en-US" sz="2800" kern="1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7" name="对象 16"/>
          <p:cNvGraphicFramePr>
            <a:graphicFrameLocks noChangeAspect="1"/>
          </p:cNvGraphicFramePr>
          <p:nvPr/>
        </p:nvGraphicFramePr>
        <p:xfrm>
          <a:off x="3587291" y="3677060"/>
          <a:ext cx="1449512" cy="749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" name="Equation" r:id="rId2" imgW="660400" imgH="342900" progId="Equation.DSMT4">
                  <p:embed/>
                </p:oleObj>
              </mc:Choice>
              <mc:Fallback>
                <p:oleObj name="Equation" r:id="rId2" imgW="660400" imgH="3429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7291" y="3677060"/>
                        <a:ext cx="1449512" cy="7490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对象 18"/>
          <p:cNvGraphicFramePr>
            <a:graphicFrameLocks noChangeAspect="1"/>
          </p:cNvGraphicFramePr>
          <p:nvPr/>
        </p:nvGraphicFramePr>
        <p:xfrm>
          <a:off x="5308649" y="3570052"/>
          <a:ext cx="2886419" cy="108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" name="Equation" r:id="rId4" imgW="1206500" imgH="457200" progId="Equation.DSMT4">
                  <p:embed/>
                </p:oleObj>
              </mc:Choice>
              <mc:Fallback>
                <p:oleObj name="Equation" r:id="rId4" imgW="1206500" imgH="4572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8649" y="3570052"/>
                        <a:ext cx="2886419" cy="1089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对象 20"/>
          <p:cNvGraphicFramePr>
            <a:graphicFrameLocks noChangeAspect="1"/>
          </p:cNvGraphicFramePr>
          <p:nvPr/>
        </p:nvGraphicFramePr>
        <p:xfrm>
          <a:off x="1789890" y="5351883"/>
          <a:ext cx="1898222" cy="51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" name="Equation" r:id="rId6" imgW="748665" imgH="203200" progId="Equation.DSMT4">
                  <p:embed/>
                </p:oleObj>
              </mc:Choice>
              <mc:Fallback>
                <p:oleObj name="Equation" r:id="rId6" imgW="748665" imgH="2032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9890" y="5351883"/>
                        <a:ext cx="1898222" cy="519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对象 22"/>
          <p:cNvGraphicFramePr>
            <a:graphicFrameLocks noChangeAspect="1"/>
          </p:cNvGraphicFramePr>
          <p:nvPr/>
        </p:nvGraphicFramePr>
        <p:xfrm>
          <a:off x="4277788" y="5351883"/>
          <a:ext cx="1518029" cy="53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" name="Equation" r:id="rId8" imgW="647700" imgH="228600" progId="Equation.DSMT4">
                  <p:embed/>
                </p:oleObj>
              </mc:Choice>
              <mc:Fallback>
                <p:oleObj name="Equation" r:id="rId8" imgW="647700" imgH="2286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7788" y="5351883"/>
                        <a:ext cx="1518029" cy="535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对象 24"/>
          <p:cNvGraphicFramePr>
            <a:graphicFrameLocks noChangeAspect="1"/>
          </p:cNvGraphicFramePr>
          <p:nvPr/>
        </p:nvGraphicFramePr>
        <p:xfrm>
          <a:off x="6615100" y="5351883"/>
          <a:ext cx="1608377" cy="48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" name="Equation" r:id="rId10" imgW="761365" imgH="228600" progId="Equation.DSMT4">
                  <p:embed/>
                </p:oleObj>
              </mc:Choice>
              <mc:Fallback>
                <p:oleObj name="Equation" r:id="rId10" imgW="761365" imgH="2286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5100" y="5351883"/>
                        <a:ext cx="1608377" cy="482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运算方面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51753" y="1612680"/>
            <a:ext cx="111179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例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课本第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51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页复习题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组第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题改编）</a:t>
            </a:r>
            <a:endParaRPr lang="zh-CN" altLang="en-US" sz="2800" kern="1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   已知函数              ，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求证：</a:t>
            </a:r>
            <a:endParaRPr lang="zh-CN" altLang="en-US" sz="2800" kern="1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 （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）                               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；			</a:t>
            </a:r>
            <a:endParaRPr lang="en-US" altLang="zh-CN" sz="2800" kern="1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 （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）                       ；</a:t>
            </a:r>
            <a:endParaRPr lang="zh-CN" altLang="en-US" sz="2800" kern="1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 （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）                                   ；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		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	</a:t>
            </a:r>
            <a:endParaRPr lang="en-US" altLang="zh-CN" sz="2800" kern="1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 （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4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）                                  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．</a:t>
            </a:r>
            <a:endParaRPr lang="zh-CN" altLang="en-US" sz="2800" kern="1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2996117" y="2383278"/>
          <a:ext cx="1284051" cy="4815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9" name="Equation" r:id="rId2" imgW="609600" imgH="228600" progId="Equation.DSMT4">
                  <p:embed/>
                </p:oleObj>
              </mc:Choice>
              <mc:Fallback>
                <p:oleObj name="Equation" r:id="rId2" imgW="6096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6117" y="2383278"/>
                        <a:ext cx="1284051" cy="4815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2188736" y="3054486"/>
          <a:ext cx="2774531" cy="419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" name="Equation" r:id="rId4" imgW="1358265" imgH="203200" progId="Equation.DSMT4">
                  <p:embed/>
                </p:oleObj>
              </mc:Choice>
              <mc:Fallback>
                <p:oleObj name="Equation" r:id="rId4" imgW="1358265" imgH="203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8736" y="3054486"/>
                        <a:ext cx="2774531" cy="4198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/>
        </p:nvGraphicFramePr>
        <p:xfrm>
          <a:off x="2188736" y="3511342"/>
          <a:ext cx="2024057" cy="8375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" name="Equation" r:id="rId6" imgW="1016000" imgH="419100" progId="Equation.DSMT4">
                  <p:embed/>
                </p:oleObj>
              </mc:Choice>
              <mc:Fallback>
                <p:oleObj name="Equation" r:id="rId6" imgW="1016000" imgH="4191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8736" y="3511342"/>
                        <a:ext cx="2024057" cy="8375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/>
          <p:cNvGraphicFramePr>
            <a:graphicFrameLocks noChangeAspect="1"/>
          </p:cNvGraphicFramePr>
          <p:nvPr/>
        </p:nvGraphicFramePr>
        <p:xfrm>
          <a:off x="2188736" y="4378526"/>
          <a:ext cx="3178564" cy="4563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" name="Equation" r:id="rId8" imgW="1587500" imgH="228600" progId="Equation.DSMT4">
                  <p:embed/>
                </p:oleObj>
              </mc:Choice>
              <mc:Fallback>
                <p:oleObj name="Equation" r:id="rId8" imgW="158750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8736" y="4378526"/>
                        <a:ext cx="3178564" cy="4563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/>
          <p:cNvGraphicFramePr>
            <a:graphicFrameLocks noChangeAspect="1"/>
          </p:cNvGraphicFramePr>
          <p:nvPr/>
        </p:nvGraphicFramePr>
        <p:xfrm>
          <a:off x="2188736" y="4800956"/>
          <a:ext cx="3072198" cy="8159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" name="Equation" r:id="rId10" imgW="1574800" imgH="419100" progId="Equation.DSMT4">
                  <p:embed/>
                </p:oleObj>
              </mc:Choice>
              <mc:Fallback>
                <p:oleObj name="Equation" r:id="rId10" imgW="1574800" imgH="4191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8736" y="4800956"/>
                        <a:ext cx="3072198" cy="8159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运算方面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758756" y="1369482"/>
            <a:ext cx="11433243" cy="5070015"/>
            <a:chOff x="758756" y="1612680"/>
            <a:chExt cx="11433243" cy="5070015"/>
          </a:xfrm>
        </p:grpSpPr>
        <p:sp>
          <p:nvSpPr>
            <p:cNvPr id="3" name="矩形 2"/>
            <p:cNvSpPr/>
            <p:nvPr/>
          </p:nvSpPr>
          <p:spPr>
            <a:xfrm>
              <a:off x="758756" y="1612680"/>
              <a:ext cx="11433243" cy="48320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54000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en-US" altLang="zh-CN" sz="2800" kern="100" dirty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2. </a:t>
              </a:r>
              <a:r>
                <a:rPr lang="zh-CN" altLang="en-US" sz="2800" kern="100" dirty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对数运算</a:t>
              </a:r>
              <a:endPara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endParaRPr>
            </a:p>
            <a:p>
              <a:pPr marL="254000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2800" kern="100" dirty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（</a:t>
              </a:r>
              <a:r>
                <a:rPr lang="en-US" altLang="zh-CN" sz="2800" kern="100" dirty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1</a:t>
              </a:r>
              <a:r>
                <a:rPr lang="zh-CN" altLang="en-US" sz="2800" kern="100" dirty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）基本性质</a:t>
              </a:r>
              <a:r>
                <a:rPr lang="zh-CN" altLang="en-US" sz="2800" kern="100" dirty="0" smtClean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：             ，              ，             ．</a:t>
              </a:r>
              <a:endParaRPr lang="en-US" altLang="zh-CN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endParaRPr>
            </a:p>
            <a:p>
              <a:pPr marL="254000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2800" kern="100" dirty="0" smtClean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（</a:t>
              </a:r>
              <a:r>
                <a:rPr lang="en-US" altLang="zh-CN" sz="2800" kern="100" dirty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2</a:t>
              </a:r>
              <a:r>
                <a:rPr lang="zh-CN" altLang="en-US" sz="2800" kern="100" dirty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）运算法则：</a:t>
              </a:r>
              <a:endPara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endParaRPr>
            </a:p>
            <a:p>
              <a:pPr marL="254000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2800" kern="100" dirty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 </a:t>
              </a:r>
              <a:r>
                <a:rPr lang="zh-CN" altLang="en-US" sz="2800" kern="100" dirty="0" smtClean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                                               ，                           ，</a:t>
              </a:r>
              <a:endParaRPr lang="en-US" altLang="zh-CN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endParaRPr>
            </a:p>
            <a:p>
              <a:pPr marL="254000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en-US" altLang="zh-CN" sz="2800" kern="100" dirty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2800" kern="100" dirty="0" smtClean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     </a:t>
              </a:r>
              <a:r>
                <a:rPr lang="zh-CN" altLang="en-US" sz="2800" kern="100" dirty="0" smtClean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                                          </a:t>
              </a:r>
              <a:r>
                <a:rPr lang="zh-CN" altLang="en-US" sz="2800" kern="100" dirty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．</a:t>
              </a:r>
              <a:endPara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endParaRPr>
            </a:p>
            <a:p>
              <a:pPr marL="254000">
                <a:lnSpc>
                  <a:spcPct val="200000"/>
                </a:lnSpc>
                <a:spcAft>
                  <a:spcPts val="0"/>
                </a:spcAft>
                <a:defRPr/>
              </a:pPr>
              <a:r>
                <a:rPr lang="zh-CN" altLang="en-US" sz="2800" kern="100" dirty="0" smtClean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          换</a:t>
              </a:r>
              <a:r>
                <a:rPr lang="zh-CN" altLang="en-US" sz="2800" kern="100" dirty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底公式</a:t>
              </a:r>
              <a:r>
                <a:rPr lang="zh-CN" altLang="en-US" sz="2800" kern="100" dirty="0" smtClean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：                    </a:t>
              </a:r>
              <a:r>
                <a:rPr lang="en-US" altLang="zh-CN" sz="2800" kern="100" dirty="0" smtClean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  </a:t>
              </a:r>
              <a:r>
                <a:rPr lang="zh-CN" altLang="en-US" sz="2800" kern="100" dirty="0" smtClean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．</a:t>
              </a:r>
              <a:endPara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endParaRPr>
            </a:p>
            <a:p>
              <a:pPr marL="254000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2800" kern="100" dirty="0" smtClean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（</a:t>
              </a:r>
              <a:r>
                <a:rPr lang="en-US" altLang="zh-CN" sz="2800" kern="100" dirty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3</a:t>
              </a:r>
              <a:r>
                <a:rPr lang="zh-CN" altLang="en-US" sz="2800" kern="100" dirty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）</a:t>
              </a:r>
              <a:r>
                <a:rPr lang="zh-CN" altLang="en-US" sz="2800" kern="100" dirty="0"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常用对数和自然对数．</a:t>
              </a:r>
              <a:endParaRPr lang="zh-CN" altLang="en-US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endParaRPr>
            </a:p>
          </p:txBody>
        </p:sp>
        <p:pic>
          <p:nvPicPr>
            <p:cNvPr id="4" name="Picture 3" descr="D:\人教网\logo透明s.png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4910" y="5834743"/>
              <a:ext cx="839556" cy="847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aphicFrame>
          <p:nvGraphicFramePr>
            <p:cNvPr id="5" name="对象 4"/>
            <p:cNvGraphicFramePr>
              <a:graphicFrameLocks noChangeAspect="1"/>
            </p:cNvGraphicFramePr>
            <p:nvPr/>
          </p:nvGraphicFramePr>
          <p:xfrm>
            <a:off x="3715966" y="2454159"/>
            <a:ext cx="1157591" cy="4398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9" name="Equation" r:id="rId2" imgW="596900" imgH="228600" progId="Equation.DSMT4">
                    <p:embed/>
                  </p:oleObj>
                </mc:Choice>
                <mc:Fallback>
                  <p:oleObj name="Equation" r:id="rId2" imgW="596900" imgH="22860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15966" y="2454159"/>
                          <a:ext cx="1157591" cy="43982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对象 7"/>
            <p:cNvGraphicFramePr>
              <a:graphicFrameLocks noChangeAspect="1"/>
            </p:cNvGraphicFramePr>
            <p:nvPr/>
          </p:nvGraphicFramePr>
          <p:xfrm>
            <a:off x="5252931" y="2454159"/>
            <a:ext cx="1196029" cy="4485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0" name="Equation" r:id="rId4" imgW="609600" imgH="228600" progId="Equation.DSMT4">
                    <p:embed/>
                  </p:oleObj>
                </mc:Choice>
                <mc:Fallback>
                  <p:oleObj name="Equation" r:id="rId4" imgW="609600" imgH="228600" progId="Equation.DSMT4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52931" y="2454159"/>
                          <a:ext cx="1196029" cy="44851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对象 9"/>
            <p:cNvGraphicFramePr>
              <a:graphicFrameLocks noChangeAspect="1"/>
            </p:cNvGraphicFramePr>
            <p:nvPr/>
          </p:nvGraphicFramePr>
          <p:xfrm>
            <a:off x="6818613" y="2454159"/>
            <a:ext cx="1256879" cy="3826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1" name="Equation" r:id="rId6" imgW="673100" imgH="203200" progId="Equation.DSMT4">
                    <p:embed/>
                  </p:oleObj>
                </mc:Choice>
                <mc:Fallback>
                  <p:oleObj name="Equation" r:id="rId6" imgW="673100" imgH="2032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18613" y="2454159"/>
                          <a:ext cx="1256879" cy="38265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对象 11"/>
            <p:cNvGraphicFramePr>
              <a:graphicFrameLocks noChangeAspect="1"/>
            </p:cNvGraphicFramePr>
            <p:nvPr/>
          </p:nvGraphicFramePr>
          <p:xfrm>
            <a:off x="2010254" y="3771371"/>
            <a:ext cx="3411424" cy="4316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2" name="Equation" r:id="rId8" imgW="1803400" imgH="228600" progId="Equation.DSMT4">
                    <p:embed/>
                  </p:oleObj>
                </mc:Choice>
                <mc:Fallback>
                  <p:oleObj name="Equation" r:id="rId8" imgW="1803400" imgH="22860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0254" y="3771371"/>
                          <a:ext cx="3411424" cy="43167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矩形 12"/>
                <p:cNvSpPr/>
                <p:nvPr/>
              </p:nvSpPr>
              <p:spPr>
                <a:xfrm>
                  <a:off x="5421678" y="3714204"/>
                  <a:ext cx="2931124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zh-CN" altLang="en-US" sz="240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zh-CN" altLang="en-US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  <m:sSup>
                          <m:sSupPr>
                            <m:ctrlPr>
                              <a:rPr lang="zh-CN" alt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CN" altLang="en-US" sz="240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p>
                            <m:r>
                              <a:rPr lang="zh-CN" altLang="en-US" sz="24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sup>
                        </m:sSup>
                        <m:r>
                          <a:rPr lang="zh-CN" altLang="en-US" sz="240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zh-CN" altLang="en-US" sz="2400" i="1">
                            <a:latin typeface="Cambria Math" panose="02040503050406030204" pitchFamily="18" charset="0"/>
                          </a:rPr>
                          <m:t>𝛼</m:t>
                        </m:r>
                        <m:sSub>
                          <m:sSubPr>
                            <m:ctrlPr>
                              <a:rPr lang="zh-CN" alt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zh-CN" altLang="en-US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  <m:r>
                          <a:rPr lang="zh-CN" altLang="en-US" sz="2400" i="1">
                            <a:latin typeface="Cambria Math" panose="02040503050406030204" pitchFamily="18" charset="0"/>
                          </a:rPr>
                          <m:t>𝑀</m:t>
                        </m:r>
                      </m:oMath>
                    </m:oMathPara>
                  </a14:m>
                  <a:endParaRPr lang="zh-CN" altLang="en-US" sz="2400" dirty="0"/>
                </a:p>
              </p:txBody>
            </p:sp>
          </mc:Choice>
          <mc:Fallback>
            <p:sp>
              <p:nvSpPr>
                <p:cNvPr id="13" name="矩形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21678" y="3714204"/>
                  <a:ext cx="2931124" cy="461665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b="-19737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  <a:endParaRPr lang="zh-CN" altLang="en-US">
                    <a:noFill/>
                  </a:endParaRP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矩形 13"/>
                <p:cNvSpPr/>
                <p:nvPr/>
              </p:nvSpPr>
              <p:spPr>
                <a:xfrm>
                  <a:off x="1900623" y="4156413"/>
                  <a:ext cx="3569695" cy="78136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zh-CN" altLang="en-US" sz="240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zh-CN" altLang="en-US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  <m:f>
                          <m:fPr>
                            <m:ctrlPr>
                              <a:rPr lang="zh-CN" alt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zh-CN" altLang="en-US" sz="240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num>
                          <m:den>
                            <m:r>
                              <a:rPr lang="zh-CN" altLang="en-US" sz="24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den>
                        </m:f>
                        <m:r>
                          <a:rPr lang="zh-CN" altLang="en-US" sz="240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zh-CN" alt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zh-CN" altLang="en-US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  <m:r>
                          <a:rPr lang="zh-CN" altLang="en-US" sz="24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zh-CN" altLang="en-US" sz="240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zh-CN" alt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zh-CN" altLang="en-US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  <m:r>
                          <a:rPr lang="zh-CN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oMath>
                    </m:oMathPara>
                  </a14:m>
                  <a:endParaRPr lang="zh-CN" altLang="en-US" sz="2400" dirty="0"/>
                </a:p>
              </p:txBody>
            </p:sp>
          </mc:Choice>
          <mc:Fallback>
            <p:sp>
              <p:nvSpPr>
                <p:cNvPr id="14" name="矩形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0623" y="4156413"/>
                  <a:ext cx="3569695" cy="781368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  <a:endParaRPr lang="zh-CN" altLang="en-US">
                    <a:noFill/>
                  </a:endParaRP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矩形 14"/>
                <p:cNvSpPr/>
                <p:nvPr/>
              </p:nvSpPr>
              <p:spPr>
                <a:xfrm>
                  <a:off x="3616531" y="4955487"/>
                  <a:ext cx="2137636" cy="85850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zh-CN" altLang="en-US" sz="240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zh-CN" altLang="en-US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  <m:r>
                          <a:rPr lang="zh-CN" alt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zh-CN" altLang="en-US" sz="240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zh-CN" alt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zh-CN" alt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zh-CN" altLang="en-US" sz="240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zh-CN" altLang="en-US" sz="2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r>
                              <a:rPr lang="zh-CN" altLang="en-US" sz="24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sSub>
                              <m:sSubPr>
                                <m:ctrlPr>
                                  <a:rPr lang="zh-CN" alt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zh-CN" altLang="en-US" sz="240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zh-CN" altLang="en-US" sz="2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r>
                              <a:rPr lang="zh-CN" altLang="en-US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oMath>
                    </m:oMathPara>
                  </a14:m>
                  <a:endParaRPr lang="zh-CN" altLang="en-US" sz="2400" dirty="0"/>
                </a:p>
              </p:txBody>
            </p:sp>
          </mc:Choice>
          <mc:Fallback>
            <p:sp>
              <p:nvSpPr>
                <p:cNvPr id="15" name="矩形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16531" y="4955487"/>
                  <a:ext cx="2137636" cy="858505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  <a:endParaRPr lang="zh-CN" altLang="en-US">
                    <a:noFill/>
                  </a:endParaRP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运算方面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组合 6"/>
          <p:cNvGrpSpPr/>
          <p:nvPr/>
        </p:nvGrpSpPr>
        <p:grpSpPr>
          <a:xfrm>
            <a:off x="1355725" y="1612680"/>
            <a:ext cx="10414000" cy="3323987"/>
            <a:chOff x="1355725" y="1612680"/>
            <a:chExt cx="10414000" cy="3323987"/>
          </a:xfrm>
        </p:grpSpPr>
        <p:sp>
          <p:nvSpPr>
            <p:cNvPr id="3" name="矩形 2"/>
            <p:cNvSpPr/>
            <p:nvPr/>
          </p:nvSpPr>
          <p:spPr>
            <a:xfrm>
              <a:off x="1355725" y="1612680"/>
              <a:ext cx="10414000" cy="332398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254000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2800" kern="100" dirty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例</a:t>
              </a:r>
              <a:r>
                <a:rPr lang="en-US" altLang="zh-CN" sz="2800" kern="100" dirty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2. </a:t>
              </a:r>
              <a:r>
                <a:rPr lang="zh-CN" altLang="en-US" sz="2800" kern="100" dirty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（课本第</a:t>
              </a:r>
              <a:r>
                <a:rPr lang="en-US" altLang="zh-CN" sz="2800" kern="100" dirty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51</a:t>
              </a:r>
              <a:r>
                <a:rPr lang="zh-CN" altLang="en-US" sz="2800" kern="100" dirty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页复习题</a:t>
              </a:r>
              <a:r>
                <a:rPr lang="en-US" altLang="zh-CN" sz="2800" kern="100" dirty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B</a:t>
              </a:r>
              <a:r>
                <a:rPr lang="zh-CN" altLang="en-US" sz="2800" kern="100" dirty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组第</a:t>
              </a:r>
              <a:r>
                <a:rPr lang="en-US" altLang="zh-CN" sz="2800" kern="100" dirty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1</a:t>
              </a:r>
              <a:r>
                <a:rPr lang="zh-CN" altLang="en-US" sz="2800" kern="100" dirty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题）</a:t>
              </a:r>
              <a:endPara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endParaRPr>
            </a:p>
            <a:p>
              <a:pPr marL="254000">
                <a:lnSpc>
                  <a:spcPct val="150000"/>
                </a:lnSpc>
                <a:spcAft>
                  <a:spcPts val="0"/>
                </a:spcAft>
                <a:defRPr/>
              </a:pPr>
              <a:r>
                <a:rPr lang="zh-CN" altLang="en-US" sz="2800" kern="100" dirty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    </a:t>
              </a:r>
              <a:r>
                <a:rPr lang="zh-CN" altLang="en-US" sz="2800" kern="100" dirty="0" smtClean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 求</a:t>
              </a:r>
              <a:r>
                <a:rPr lang="zh-CN" altLang="en-US" sz="2800" kern="100" dirty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下列各式的值：</a:t>
              </a:r>
              <a:endPara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endParaRPr>
            </a:p>
            <a:p>
              <a:pPr marL="254000">
                <a:lnSpc>
                  <a:spcPct val="200000"/>
                </a:lnSpc>
                <a:spcAft>
                  <a:spcPts val="0"/>
                </a:spcAft>
                <a:defRPr/>
              </a:pPr>
              <a:r>
                <a:rPr lang="zh-CN" altLang="en-US" sz="2800" kern="100" dirty="0" smtClean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    （</a:t>
              </a:r>
              <a:r>
                <a:rPr lang="en-US" altLang="zh-CN" sz="2800" kern="100" dirty="0" smtClean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1</a:t>
              </a:r>
              <a:r>
                <a:rPr lang="zh-CN" altLang="en-US" sz="2800" kern="100" dirty="0" smtClean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）                                    </a:t>
              </a:r>
              <a:r>
                <a:rPr lang="zh-CN" altLang="en-US" sz="2800" kern="100" dirty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；		</a:t>
              </a:r>
              <a:endParaRPr lang="en-US" altLang="zh-CN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endParaRPr>
            </a:p>
            <a:p>
              <a:pPr marL="254000">
                <a:lnSpc>
                  <a:spcPct val="250000"/>
                </a:lnSpc>
                <a:spcAft>
                  <a:spcPts val="0"/>
                </a:spcAft>
                <a:defRPr/>
              </a:pPr>
              <a:r>
                <a:rPr lang="zh-CN" altLang="en-US" sz="2800" kern="100" dirty="0" smtClean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    （</a:t>
              </a:r>
              <a:r>
                <a:rPr lang="en-US" altLang="zh-CN" sz="2800" kern="100" dirty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2</a:t>
              </a:r>
              <a:r>
                <a:rPr lang="zh-CN" altLang="en-US" sz="2800" kern="100" dirty="0"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rPr>
                <a:t>）</a:t>
              </a:r>
              <a:r>
                <a:rPr lang="zh-CN" altLang="en-US" sz="2800" kern="100" dirty="0"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 </a:t>
              </a:r>
              <a:r>
                <a:rPr lang="zh-CN" altLang="en-US" sz="2800" kern="100" dirty="0" smtClean="0"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                     ．</a:t>
              </a:r>
              <a:endParaRPr lang="zh-CN" altLang="en-US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" name="矩形 1"/>
                <p:cNvSpPr/>
                <p:nvPr/>
              </p:nvSpPr>
              <p:spPr>
                <a:xfrm>
                  <a:off x="2763811" y="3027501"/>
                  <a:ext cx="3426194" cy="7861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zh-CN" altLang="en-US" sz="240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f>
                          <m:fPr>
                            <m:ctrlPr>
                              <a:rPr lang="zh-CN" alt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25</m:t>
                            </m:r>
                          </m:den>
                        </m:f>
                        <m:r>
                          <a:rPr lang="zh-CN" altLang="en-US" sz="2400">
                            <a:latin typeface="Cambria Math" panose="020405030504060302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zh-CN" alt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zh-CN" altLang="en-US" sz="2400">
                            <a:latin typeface="Cambria Math" panose="02040503050406030204" pitchFamily="18" charset="0"/>
                          </a:rPr>
                          <m:t>8×</m:t>
                        </m:r>
                        <m:sSub>
                          <m:sSubPr>
                            <m:ctrlPr>
                              <a:rPr lang="zh-CN" alt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  <m:f>
                          <m:fPr>
                            <m:ctrlPr>
                              <a:rPr lang="zh-CN" alt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9</m:t>
                            </m:r>
                          </m:den>
                        </m:f>
                      </m:oMath>
                    </m:oMathPara>
                  </a14:m>
                  <a:endParaRPr lang="zh-CN" altLang="en-US" sz="2400" dirty="0"/>
                </a:p>
              </p:txBody>
            </p:sp>
          </mc:Choice>
          <mc:Fallback>
            <p:sp>
              <p:nvSpPr>
                <p:cNvPr id="2" name="矩形 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63811" y="3027501"/>
                  <a:ext cx="3426194" cy="786177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  <a:endParaRPr lang="zh-CN" altLang="en-US">
                    <a:noFill/>
                  </a:endParaRP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" name="矩形 4"/>
                <p:cNvSpPr/>
                <p:nvPr/>
              </p:nvSpPr>
              <p:spPr>
                <a:xfrm>
                  <a:off x="2763811" y="4047150"/>
                  <a:ext cx="4383957" cy="78380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zh-CN" alt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zh-CN" altLang="en-US" sz="240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zh-CN" alt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zh-CN" altLang="en-US" sz="2400">
                            <a:latin typeface="Cambria Math" panose="02040503050406030204" pitchFamily="18" charset="0"/>
                          </a:rPr>
                          <m:t>32−</m:t>
                        </m:r>
                        <m:sSub>
                          <m:sSubPr>
                            <m:ctrlPr>
                              <a:rPr lang="zh-CN" alt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f>
                          <m:fPr>
                            <m:ctrlPr>
                              <a:rPr lang="zh-CN" alt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zh-CN" altLang="en-US" sz="240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zh-CN" alt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zh-CN" altLang="en-US" sz="24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zh-CN" altLang="en-US" sz="240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zh-CN" altLang="en-US" sz="2400" i="1">
                            <a:latin typeface="Cambria Math" panose="02040503050406030204" pitchFamily="18" charset="0"/>
                          </a:rPr>
                          <m:t>）</m:t>
                        </m:r>
                      </m:oMath>
                    </m:oMathPara>
                  </a14:m>
                  <a:endParaRPr lang="zh-CN" altLang="en-US" sz="2400" dirty="0"/>
                </a:p>
              </p:txBody>
            </p:sp>
          </mc:Choice>
          <mc:Fallback>
            <p:sp>
              <p:nvSpPr>
                <p:cNvPr id="5" name="矩形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63811" y="4047150"/>
                  <a:ext cx="4383957" cy="783804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  <a:endParaRPr lang="zh-CN" altLang="en-US">
                    <a:noFill/>
                  </a:endParaRP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运算方面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355725" y="1612680"/>
            <a:ext cx="10414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例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zh-CN" altLang="en-US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课本第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51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页复习题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组第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题</a:t>
            </a:r>
            <a:r>
              <a:rPr lang="zh-CN" altLang="en-US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改编）</a:t>
            </a:r>
            <a:endParaRPr lang="zh-CN" altLang="en-US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  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已知      ，          ，</a:t>
            </a:r>
            <a:r>
              <a:rPr lang="zh-CN" altLang="en-US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求下列各式的值：</a:t>
            </a:r>
            <a:endParaRPr lang="zh-CN" altLang="en-US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200000"/>
              </a:lnSpc>
              <a:spcAft>
                <a:spcPts val="0"/>
              </a:spcAft>
              <a:defRPr/>
            </a:pPr>
            <a:r>
              <a:rPr lang="zh-CN" altLang="en-US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  （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） 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  ；</a:t>
            </a:r>
            <a:r>
              <a:rPr lang="zh-CN" altLang="en-US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			</a:t>
            </a:r>
            <a:endParaRPr lang="en-US" altLang="zh-CN" sz="2800" kern="100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20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  （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） 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  ；</a:t>
            </a:r>
            <a:r>
              <a:rPr lang="zh-CN" altLang="en-US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		</a:t>
            </a:r>
            <a:endParaRPr lang="en-US" altLang="zh-CN" sz="2800" kern="100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200000"/>
              </a:lnSpc>
              <a:spcAft>
                <a:spcPts val="0"/>
              </a:spcAft>
              <a:defRPr/>
            </a:pPr>
            <a:r>
              <a:rPr lang="en-US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 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zh-CN" altLang="en-US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） 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  ．</a:t>
            </a:r>
            <a:endParaRPr lang="zh-CN" altLang="en-US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矩形 1"/>
              <p:cNvSpPr/>
              <p:nvPr/>
            </p:nvSpPr>
            <p:spPr>
              <a:xfrm>
                <a:off x="3308040" y="2405287"/>
                <a:ext cx="116891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CN" altLang="en-US" sz="240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CN" altLang="en-US" sz="240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zh-CN" altLang="en-US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</m:sSup>
                      <m:r>
                        <a:rPr lang="zh-CN" altLang="en-US" sz="240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>
          <p:sp>
            <p:nvSpPr>
              <p:cNvPr id="2" name="矩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8040" y="2405287"/>
                <a:ext cx="1168910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矩形 4"/>
              <p:cNvSpPr/>
              <p:nvPr/>
            </p:nvSpPr>
            <p:spPr>
              <a:xfrm>
                <a:off x="4528110" y="2405287"/>
                <a:ext cx="2036776" cy="4682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CN" altLang="en-US" sz="240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CN" altLang="en-US" sz="240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zh-CN" altLang="en-US" sz="2400" i="1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  <m:r>
                        <a:rPr lang="zh-CN" altLang="en-US" sz="240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zh-CN" alt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CN" altLang="en-US" sz="240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zh-CN" altLang="en-US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p>
                      <m:r>
                        <a:rPr lang="zh-CN" altLang="en-US" sz="240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>
          <p:sp>
            <p:nvSpPr>
              <p:cNvPr id="5" name="矩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110" y="2405287"/>
                <a:ext cx="2036776" cy="46820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矩形 8"/>
              <p:cNvSpPr/>
              <p:nvPr/>
            </p:nvSpPr>
            <p:spPr>
              <a:xfrm>
                <a:off x="3194933" y="3047795"/>
                <a:ext cx="1032847" cy="6357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CN" altLang="en-US" sz="240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CN" altLang="en-US" sz="240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zh-CN" altLang="en-US" sz="240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zh-CN" altLang="en-US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zh-CN" altLang="en-US" sz="240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zh-CN" alt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zh-CN" altLang="en-US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zh-CN" altLang="en-US" sz="24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zh-CN" altLang="en-US" sz="2400" dirty="0"/>
              </a:p>
            </p:txBody>
          </p:sp>
        </mc:Choice>
        <mc:Fallback>
          <p:sp>
            <p:nvSpPr>
              <p:cNvPr id="9" name="矩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4933" y="3047795"/>
                <a:ext cx="1032847" cy="63575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矩形 9"/>
              <p:cNvSpPr/>
              <p:nvPr/>
            </p:nvSpPr>
            <p:spPr>
              <a:xfrm>
                <a:off x="3194933" y="3868278"/>
                <a:ext cx="979051" cy="7863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CN" altLang="en-US" sz="240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240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zh-CN" altLang="en-US" sz="2400" i="1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zh-CN" altLang="en-US" sz="240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zh-CN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240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zh-CN" altLang="en-US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zh-CN" altLang="en-US" sz="2400" dirty="0"/>
              </a:p>
            </p:txBody>
          </p:sp>
        </mc:Choice>
        <mc:Fallback>
          <p:sp>
            <p:nvSpPr>
              <p:cNvPr id="10" name="矩形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4933" y="3868278"/>
                <a:ext cx="979051" cy="78636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矩形 10"/>
              <p:cNvSpPr/>
              <p:nvPr/>
            </p:nvSpPr>
            <p:spPr>
              <a:xfrm>
                <a:off x="3194933" y="4697854"/>
                <a:ext cx="591957" cy="7937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CN" altLang="en-US" sz="240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2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zh-CN" altLang="en-US" sz="2400" i="1">
                              <a:latin typeface="Cambria Math" panose="02040503050406030204" pitchFamily="18" charset="0"/>
                            </a:rPr>
                            <m:t>𝑎𝑐</m:t>
                          </m:r>
                        </m:den>
                      </m:f>
                    </m:oMath>
                  </m:oMathPara>
                </a14:m>
                <a:endParaRPr lang="zh-CN" altLang="en-US" sz="2400" dirty="0"/>
              </a:p>
            </p:txBody>
          </p:sp>
        </mc:Choice>
        <mc:Fallback>
          <p:sp>
            <p:nvSpPr>
              <p:cNvPr id="11" name="矩形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4933" y="4697854"/>
                <a:ext cx="591957" cy="79374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函数方面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51051" y="785827"/>
            <a:ext cx="10414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1. 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指数函数</a:t>
            </a:r>
            <a:endParaRPr lang="zh-CN" altLang="zh-CN" sz="2800" kern="1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对象 10"/>
          <p:cNvGraphicFramePr>
            <a:graphicFrameLocks noChangeAspect="1"/>
          </p:cNvGraphicFramePr>
          <p:nvPr/>
        </p:nvGraphicFramePr>
        <p:xfrm>
          <a:off x="2383277" y="1601784"/>
          <a:ext cx="7424298" cy="54352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2" name="文档" r:id="rId2" imgW="5276215" imgH="3866515" progId="Word.Document.12">
                  <p:embed/>
                </p:oleObj>
              </mc:Choice>
              <mc:Fallback>
                <p:oleObj name="文档" r:id="rId2" imgW="5276215" imgH="3866515" progId="Word.Document.12">
                  <p:embed/>
                  <p:pic>
                    <p:nvPicPr>
                      <p:cNvPr id="0" name="图片 418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383277" y="1601784"/>
                        <a:ext cx="7424298" cy="54352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5" name="图片 10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181100" cy="228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6" name="图片 10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541338" cy="174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7" name="图片 102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0"/>
            <a:ext cx="327025" cy="174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8" name="图片 102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0"/>
            <a:ext cx="473075" cy="206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9" name="图片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0"/>
            <a:ext cx="892175" cy="1006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0" name="图片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0"/>
            <a:ext cx="892175" cy="9985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1" name="图片 103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0" y="0"/>
            <a:ext cx="327025" cy="2063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函数方面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51051" y="785827"/>
            <a:ext cx="10414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2. 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对数函数</a:t>
            </a:r>
            <a:endParaRPr lang="zh-CN" altLang="zh-CN" sz="2800" kern="1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对象 10"/>
          <p:cNvGraphicFramePr>
            <a:graphicFrameLocks noChangeAspect="1"/>
          </p:cNvGraphicFramePr>
          <p:nvPr/>
        </p:nvGraphicFramePr>
        <p:xfrm>
          <a:off x="2381250" y="1604963"/>
          <a:ext cx="7400925" cy="541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文档" r:id="rId2" imgW="5276215" imgH="3866515" progId="Word.Document.12">
                  <p:embed/>
                </p:oleObj>
              </mc:Choice>
              <mc:Fallback>
                <p:oleObj name="文档" r:id="rId2" imgW="5276215" imgH="3866515" progId="Word.Document.12">
                  <p:embed/>
                  <p:pic>
                    <p:nvPicPr>
                      <p:cNvPr id="0" name="图片 5134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381250" y="1604963"/>
                        <a:ext cx="7400925" cy="5416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函数方面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49974" y="1145752"/>
            <a:ext cx="1030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3. 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幂函数</a:t>
            </a:r>
            <a:endParaRPr lang="zh-CN" altLang="en-US" sz="2800" kern="1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幂函数            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随幂指数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α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的取值不同，函数的定义域、值域、奇偶性、单调性也不尽相同，但有一些</a:t>
            </a:r>
            <a:r>
              <a:rPr lang="zh-CN" altLang="en-US" sz="2800" kern="10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共同特征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：</a:t>
            </a:r>
            <a:endParaRPr lang="zh-CN" altLang="en-US" sz="2800" kern="1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）所有幂函数</a:t>
            </a:r>
            <a:r>
              <a:rPr lang="zh-CN" altLang="en-US" sz="2800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在             上</a:t>
            </a:r>
            <a:r>
              <a:rPr lang="zh-CN" altLang="en-US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均有定义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，在第一象限均有图像，并且图像均</a:t>
            </a:r>
            <a:r>
              <a:rPr lang="zh-CN" altLang="en-US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过</a:t>
            </a:r>
            <a:r>
              <a:rPr lang="zh-CN" altLang="en-US" sz="2800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点（</a:t>
            </a:r>
            <a:r>
              <a:rPr lang="en-US" altLang="zh-CN" sz="2800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1,1</a:t>
            </a:r>
            <a:r>
              <a:rPr lang="zh-CN" altLang="en-US" sz="2800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）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；</a:t>
            </a:r>
            <a:endParaRPr lang="zh-CN" altLang="en-US" sz="2800" kern="1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）若</a:t>
            </a:r>
            <a:r>
              <a:rPr lang="en-US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α</a:t>
            </a:r>
            <a:r>
              <a:rPr lang="zh-CN" altLang="en-US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＞</a:t>
            </a:r>
            <a:r>
              <a:rPr lang="en-US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0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，则图像</a:t>
            </a:r>
            <a:r>
              <a:rPr lang="zh-CN" altLang="en-US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经过原点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，且在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区间            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上是</a:t>
            </a:r>
            <a:r>
              <a:rPr lang="zh-CN" altLang="en-US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增函数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；若</a:t>
            </a:r>
            <a:r>
              <a:rPr lang="en-US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α</a:t>
            </a:r>
            <a:r>
              <a:rPr lang="zh-CN" altLang="en-US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＜</a:t>
            </a:r>
            <a:r>
              <a:rPr lang="en-US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0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，则图像不经过原点，且在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区间             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上是</a:t>
            </a:r>
            <a:r>
              <a:rPr lang="zh-CN" altLang="en-US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减函数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，在第一象限内图像</a:t>
            </a:r>
            <a:r>
              <a:rPr lang="zh-CN" altLang="en-US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无限逼近坐标轴</a:t>
            </a:r>
            <a:r>
              <a:rPr lang="zh-CN" altLang="en-US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．</a:t>
            </a:r>
            <a:endParaRPr lang="zh-CN" altLang="en-US" sz="2800" kern="1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矩形 1"/>
              <p:cNvSpPr/>
              <p:nvPr/>
            </p:nvSpPr>
            <p:spPr>
              <a:xfrm>
                <a:off x="2189511" y="1921372"/>
                <a:ext cx="119552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zh-CN" altLang="en-US" sz="240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zh-CN" alt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CN" alt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zh-CN" altLang="en-US" sz="2400" i="1">
                              <a:latin typeface="Cambria Math" panose="02040503050406030204" pitchFamily="18" charset="0"/>
                            </a:rPr>
                            <m:t>𝛼</m:t>
                          </m:r>
                        </m:sup>
                      </m:sSup>
                    </m:oMath>
                  </m:oMathPara>
                </a14:m>
                <a:endParaRPr lang="zh-CN" altLang="en-US" sz="2400" dirty="0"/>
              </a:p>
            </p:txBody>
          </p:sp>
        </mc:Choice>
        <mc:Fallback>
          <p:sp>
            <p:nvSpPr>
              <p:cNvPr id="2" name="矩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9511" y="1921372"/>
                <a:ext cx="1195520" cy="461665"/>
              </a:xfrm>
              <a:prstGeom prst="rect">
                <a:avLst/>
              </a:prstGeom>
              <a:blipFill rotWithShape="0">
                <a:blip r:embed="rId2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矩形 4"/>
              <p:cNvSpPr/>
              <p:nvPr/>
            </p:nvSpPr>
            <p:spPr>
              <a:xfrm>
                <a:off x="4202737" y="3224878"/>
                <a:ext cx="129933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zh-CN" altLang="en-US" sz="240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sz="2400">
                              <a:latin typeface="Cambria Math" panose="02040503050406030204" pitchFamily="18" charset="0"/>
                            </a:rPr>
                            <m:t>0,+∞</m:t>
                          </m:r>
                        </m:e>
                      </m:d>
                    </m:oMath>
                  </m:oMathPara>
                </a14:m>
                <a:endParaRPr lang="zh-CN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矩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2737" y="3224878"/>
                <a:ext cx="1299330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矩形 6"/>
              <p:cNvSpPr/>
              <p:nvPr/>
            </p:nvSpPr>
            <p:spPr>
              <a:xfrm>
                <a:off x="7702469" y="4489475"/>
                <a:ext cx="127932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ctrlPr>
                            <a:rPr lang="zh-CN" altLang="en-US" sz="240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sz="2400">
                              <a:latin typeface="Cambria Math" panose="02040503050406030204" pitchFamily="18" charset="0"/>
                            </a:rPr>
                            <m:t>0,+∞</m:t>
                          </m:r>
                        </m:e>
                      </m:d>
                    </m:oMath>
                  </m:oMathPara>
                </a14:m>
                <a:endParaRPr lang="zh-CN" altLang="en-US" sz="2400" dirty="0"/>
              </a:p>
            </p:txBody>
          </p:sp>
        </mc:Choice>
        <mc:Fallback>
          <p:sp>
            <p:nvSpPr>
              <p:cNvPr id="7" name="矩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2469" y="4489475"/>
                <a:ext cx="1279325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矩形 7"/>
              <p:cNvSpPr/>
              <p:nvPr/>
            </p:nvSpPr>
            <p:spPr>
              <a:xfrm>
                <a:off x="7195615" y="5128341"/>
                <a:ext cx="129933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zh-CN" altLang="en-US" sz="240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sz="2400">
                              <a:latin typeface="Cambria Math" panose="02040503050406030204" pitchFamily="18" charset="0"/>
                            </a:rPr>
                            <m:t>0,+∞</m:t>
                          </m:r>
                        </m:e>
                      </m:d>
                    </m:oMath>
                  </m:oMathPara>
                </a14:m>
                <a:endParaRPr lang="zh-CN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矩形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615" y="5128341"/>
                <a:ext cx="1299330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自定义 1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25B7C0"/>
      </a:accent1>
      <a:accent2>
        <a:srgbClr val="F6A500"/>
      </a:accent2>
      <a:accent3>
        <a:srgbClr val="585858"/>
      </a:accent3>
      <a:accent4>
        <a:srgbClr val="FD7104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29000">
              <a:srgbClr val="FFFFFF"/>
            </a:gs>
            <a:gs pos="98000">
              <a:srgbClr val="FFFFFF">
                <a:lumMod val="75000"/>
              </a:srgbClr>
            </a:gs>
          </a:gsLst>
          <a:lin ang="2700000" scaled="1"/>
          <a:tileRect/>
        </a:gradFill>
        <a:ln w="25400" cap="flat" cmpd="sng" algn="ctr">
          <a:noFill/>
          <a:prstDash val="solid"/>
        </a:ln>
        <a:effectLst>
          <a:softEdge rad="0"/>
        </a:effectLst>
      </a:spPr>
      <a:bodyPr anchor="ctr"/>
      <a:lstStyle>
        <a:defPPr marL="0" marR="0" indent="0" algn="ctr" defTabSz="91440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sz="1800" b="0" i="0" u="none" strike="noStrike" kern="0" cap="none" spc="0" normalizeH="0" baseline="0" noProof="0" smtClean="0">
            <a:ln>
              <a:noFill/>
            </a:ln>
            <a:solidFill>
              <a:srgbClr val="FFFFFF"/>
            </a:solidFill>
            <a:effectLst/>
            <a:uLnTx/>
            <a:uFillTx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1845</Words>
  <Application>WPS 演示</Application>
  <PresentationFormat>宽屏</PresentationFormat>
  <Paragraphs>191</Paragraphs>
  <Slides>16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18</vt:i4>
      </vt:variant>
      <vt:variant>
        <vt:lpstr>幻灯片标题</vt:lpstr>
      </vt:variant>
      <vt:variant>
        <vt:i4>16</vt:i4>
      </vt:variant>
    </vt:vector>
  </HeadingPairs>
  <TitlesOfParts>
    <vt:vector size="46" baseType="lpstr">
      <vt:lpstr>Arial</vt:lpstr>
      <vt:lpstr>宋体</vt:lpstr>
      <vt:lpstr>Wingdings</vt:lpstr>
      <vt:lpstr>微软雅黑</vt:lpstr>
      <vt:lpstr>Arial Black</vt:lpstr>
      <vt:lpstr>Arial</vt:lpstr>
      <vt:lpstr>黑体</vt:lpstr>
      <vt:lpstr>Times New Roman</vt:lpstr>
      <vt:lpstr>楷体</vt:lpstr>
      <vt:lpstr>Calibri</vt:lpstr>
      <vt:lpstr>Arial Unicode MS</vt:lpstr>
      <vt:lpstr>Office 主题</vt:lpstr>
      <vt:lpstr>Word.Document.12</vt:lpstr>
      <vt:lpstr>Word.Document.12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MOMODASUCAI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MOMODA</dc:creator>
  <cp:lastModifiedBy>DX.Q</cp:lastModifiedBy>
  <cp:revision>204</cp:revision>
  <dcterms:created xsi:type="dcterms:W3CDTF">2014-11-06T06:08:00Z</dcterms:created>
  <dcterms:modified xsi:type="dcterms:W3CDTF">2020-12-14T07:05:14Z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