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91" r:id="rId3"/>
    <p:sldId id="290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279" r:id="rId13"/>
  </p:sldIdLst>
  <p:sldSz cx="12192000" cy="6858000"/>
  <p:notesSz cx="6858000" cy="9144000"/>
  <p:defaultTextStyle>
    <a:defPPr>
      <a:defRPr lang="zh-CN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2644A"/>
    <a:srgbClr val="897A5D"/>
    <a:srgbClr val="25B7C0"/>
    <a:srgbClr val="FDFDFD"/>
    <a:srgbClr val="595859"/>
    <a:srgbClr val="595959"/>
    <a:srgbClr val="F6A500"/>
    <a:srgbClr val="FD71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1"/>
    <p:restoredTop sz="94630"/>
  </p:normalViewPr>
  <p:slideViewPr>
    <p:cSldViewPr snapToGrid="0" showGuides="1">
      <p:cViewPr varScale="1">
        <p:scale>
          <a:sx n="91" d="100"/>
          <a:sy n="91" d="100"/>
        </p:scale>
        <p:origin x="-102" y="-2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 showFormatting="0"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handoutMaster" Target="handoutMasters/handoutMaster1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606A740-BBB9-4963-8797-18622D141CA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1410881-65A3-43F7-9548-CFED2647BFBE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0243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10244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zh-CN" altLang="en-US" sz="1200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emf"/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5" Type="http://schemas.openxmlformats.org/officeDocument/2006/relationships/image" Target="../media/image3.emf"/><Relationship Id="rId4" Type="http://schemas.openxmlformats.org/officeDocument/2006/relationships/image" Target="../media/image2.png"/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幻灯片封面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29000">
                <a:srgbClr val="FFFFFF"/>
              </a:gs>
              <a:gs pos="98000">
                <a:srgbClr val="FFFFFF">
                  <a:lumMod val="75000"/>
                </a:srgbClr>
              </a:gs>
            </a:gsLst>
            <a:lin ang="2700000" scaled="1"/>
            <a:tileRect/>
          </a:gradFill>
          <a:ln w="25400" cap="flat" cmpd="sng" algn="ctr">
            <a:noFill/>
            <a:prstDash val="solid"/>
          </a:ln>
          <a:effectLst>
            <a:softEdge rad="0"/>
          </a:effectLst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矩形 5"/>
          <p:cNvSpPr/>
          <p:nvPr userDrawn="1"/>
        </p:nvSpPr>
        <p:spPr>
          <a:xfrm>
            <a:off x="0" y="1603648"/>
            <a:ext cx="12192000" cy="80297"/>
          </a:xfrm>
          <a:prstGeom prst="rect">
            <a:avLst/>
          </a:prstGeom>
          <a:solidFill>
            <a:srgbClr val="72644A"/>
          </a:solidFill>
          <a:ln w="25400" cap="flat" cmpd="sng" algn="ctr">
            <a:noFill/>
            <a:prstDash val="solid"/>
          </a:ln>
          <a:effectLst>
            <a:softEdge rad="0"/>
          </a:effectLst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4408085"/>
            <a:ext cx="12192000" cy="80297"/>
          </a:xfrm>
          <a:prstGeom prst="rect">
            <a:avLst/>
          </a:prstGeom>
          <a:solidFill>
            <a:srgbClr val="72644A"/>
          </a:solidFill>
          <a:ln w="25400" cap="flat" cmpd="sng" algn="ctr">
            <a:noFill/>
            <a:prstDash val="solid"/>
          </a:ln>
          <a:effectLst>
            <a:softEdge rad="0"/>
          </a:effectLst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17265"/>
            <a:ext cx="12192000" cy="2857500"/>
          </a:xfrm>
          <a:prstGeom prst="rect">
            <a:avLst/>
          </a:prstGeom>
        </p:spPr>
      </p:pic>
      <p:pic>
        <p:nvPicPr>
          <p:cNvPr id="8" name="Picture 3" descr="D:\人教网\logo透明s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图片 1" descr="人教社logo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571355" y="276225"/>
            <a:ext cx="2296795" cy="3733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内容页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D:\人教网\logo透明s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结束页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37859"/>
            <a:ext cx="12192000" cy="1552575"/>
          </a:xfrm>
          <a:prstGeom prst="rect">
            <a:avLst/>
          </a:prstGeom>
        </p:spPr>
      </p:pic>
      <p:sp>
        <p:nvSpPr>
          <p:cNvPr id="6" name="Oval 9"/>
          <p:cNvSpPr/>
          <p:nvPr/>
        </p:nvSpPr>
        <p:spPr>
          <a:xfrm>
            <a:off x="3752850" y="1257300"/>
            <a:ext cx="2381250" cy="2381250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Oval 10"/>
          <p:cNvSpPr/>
          <p:nvPr/>
        </p:nvSpPr>
        <p:spPr>
          <a:xfrm>
            <a:off x="2568575" y="1104900"/>
            <a:ext cx="2381250" cy="2382838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4106" name="组合 79"/>
          <p:cNvGrpSpPr/>
          <p:nvPr userDrawn="1"/>
        </p:nvGrpSpPr>
        <p:grpSpPr>
          <a:xfrm>
            <a:off x="1589088" y="811213"/>
            <a:ext cx="2341562" cy="2344737"/>
            <a:chOff x="6379729" y="2488774"/>
            <a:chExt cx="2513016" cy="2513016"/>
          </a:xfrm>
        </p:grpSpPr>
        <p:sp>
          <p:nvSpPr>
            <p:cNvPr id="9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1" name="椭圆 80"/>
          <p:cNvSpPr/>
          <p:nvPr/>
        </p:nvSpPr>
        <p:spPr bwMode="auto">
          <a:xfrm>
            <a:off x="1932719" y="1141999"/>
            <a:ext cx="1691508" cy="1694936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0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谢</a:t>
            </a:r>
            <a:endParaRPr kumimoji="0" lang="zh-CN" altLang="en-US" sz="100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4110" name="组合 79"/>
          <p:cNvGrpSpPr/>
          <p:nvPr userDrawn="1"/>
        </p:nvGrpSpPr>
        <p:grpSpPr>
          <a:xfrm>
            <a:off x="3630613" y="601663"/>
            <a:ext cx="2181225" cy="2184400"/>
            <a:chOff x="6379729" y="2488774"/>
            <a:chExt cx="2513016" cy="2513016"/>
          </a:xfrm>
        </p:grpSpPr>
        <p:sp>
          <p:nvSpPr>
            <p:cNvPr id="13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4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5" name="椭圆 80"/>
          <p:cNvSpPr/>
          <p:nvPr/>
        </p:nvSpPr>
        <p:spPr bwMode="auto">
          <a:xfrm>
            <a:off x="3950515" y="893734"/>
            <a:ext cx="1575476" cy="1578669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谢</a:t>
            </a:r>
            <a:endParaRPr kumimoji="0" lang="zh-CN" altLang="en-US" sz="95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4114" name="组合 79"/>
          <p:cNvGrpSpPr/>
          <p:nvPr userDrawn="1"/>
        </p:nvGrpSpPr>
        <p:grpSpPr>
          <a:xfrm>
            <a:off x="6508750" y="796925"/>
            <a:ext cx="2355850" cy="2359025"/>
            <a:chOff x="6379729" y="2488774"/>
            <a:chExt cx="2513016" cy="2513016"/>
          </a:xfrm>
        </p:grpSpPr>
        <p:sp>
          <p:nvSpPr>
            <p:cNvPr id="17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8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9" name="椭圆 80"/>
          <p:cNvSpPr/>
          <p:nvPr/>
        </p:nvSpPr>
        <p:spPr bwMode="auto">
          <a:xfrm>
            <a:off x="6854479" y="1129847"/>
            <a:ext cx="1701582" cy="1705030"/>
          </a:xfrm>
          <a:prstGeom prst="ellipse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看</a:t>
            </a:r>
            <a:endParaRPr kumimoji="0" lang="zh-CN" altLang="en-US" sz="95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4118" name="组合 79"/>
          <p:cNvGrpSpPr/>
          <p:nvPr userDrawn="1"/>
        </p:nvGrpSpPr>
        <p:grpSpPr>
          <a:xfrm>
            <a:off x="5019675" y="1946275"/>
            <a:ext cx="1920875" cy="1924050"/>
            <a:chOff x="6379729" y="2488774"/>
            <a:chExt cx="2513016" cy="2513016"/>
          </a:xfrm>
        </p:grpSpPr>
        <p:sp>
          <p:nvSpPr>
            <p:cNvPr id="21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2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23" name="椭圆 80"/>
          <p:cNvSpPr/>
          <p:nvPr/>
        </p:nvSpPr>
        <p:spPr bwMode="auto">
          <a:xfrm>
            <a:off x="5301429" y="2217371"/>
            <a:ext cx="1387841" cy="1390650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8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观</a:t>
            </a:r>
            <a:endParaRPr kumimoji="0" lang="zh-CN" altLang="en-US" sz="8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pic>
        <p:nvPicPr>
          <p:cNvPr id="24" name="Picture 3" descr="D:\人教网\logo透明s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图片 1" descr="人教社logo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9475470" y="382270"/>
            <a:ext cx="2296795" cy="3733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image" Target="../media/image3.emf"/><Relationship Id="rId4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90575"/>
          </a:xfrm>
          <a:prstGeom prst="rect">
            <a:avLst/>
          </a:prstGeom>
        </p:spPr>
      </p:pic>
      <p:pic>
        <p:nvPicPr>
          <p:cNvPr id="3" name="图片 2" descr="人教社logo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908290" y="208915"/>
            <a:ext cx="2296795" cy="37338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4.vml"/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1.bin"/><Relationship Id="rId3" Type="http://schemas.openxmlformats.org/officeDocument/2006/relationships/image" Target="../media/image16.wmf"/><Relationship Id="rId2" Type="http://schemas.openxmlformats.org/officeDocument/2006/relationships/oleObject" Target="../embeddings/oleObject10.bin"/><Relationship Id="rId1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1.vml"/><Relationship Id="rId8" Type="http://schemas.openxmlformats.org/officeDocument/2006/relationships/slideLayout" Target="../slideLayouts/slideLayout2.xml"/><Relationship Id="rId7" Type="http://schemas.openxmlformats.org/officeDocument/2006/relationships/image" Target="../media/image10.wmf"/><Relationship Id="rId6" Type="http://schemas.openxmlformats.org/officeDocument/2006/relationships/oleObject" Target="../embeddings/oleObject3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2.bin"/><Relationship Id="rId3" Type="http://schemas.openxmlformats.org/officeDocument/2006/relationships/image" Target="../media/image8.wmf"/><Relationship Id="rId2" Type="http://schemas.openxmlformats.org/officeDocument/2006/relationships/oleObject" Target="../embeddings/oleObject1.bin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2.vml"/><Relationship Id="rId8" Type="http://schemas.openxmlformats.org/officeDocument/2006/relationships/slideLayout" Target="../slideLayouts/slideLayout2.xml"/><Relationship Id="rId7" Type="http://schemas.openxmlformats.org/officeDocument/2006/relationships/oleObject" Target="../embeddings/oleObject7.bin"/><Relationship Id="rId6" Type="http://schemas.openxmlformats.org/officeDocument/2006/relationships/oleObject" Target="../embeddings/oleObject6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5.bin"/><Relationship Id="rId3" Type="http://schemas.openxmlformats.org/officeDocument/2006/relationships/image" Target="../media/image11.wmf"/><Relationship Id="rId2" Type="http://schemas.openxmlformats.org/officeDocument/2006/relationships/oleObject" Target="../embeddings/oleObject4.bin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3.vml"/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4.wmf"/><Relationship Id="rId3" Type="http://schemas.openxmlformats.org/officeDocument/2006/relationships/oleObject" Target="../embeddings/oleObject8.bin"/><Relationship Id="rId2" Type="http://schemas.openxmlformats.org/officeDocument/2006/relationships/image" Target="../media/image13.emf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2"/>
          <p:cNvSpPr txBox="1"/>
          <p:nvPr/>
        </p:nvSpPr>
        <p:spPr>
          <a:xfrm>
            <a:off x="0" y="2298700"/>
            <a:ext cx="12192000" cy="119058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54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《</a:t>
            </a:r>
            <a:r>
              <a:rPr lang="zh-CN" altLang="en-US" sz="54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数学建模活动：生长规律的描述</a:t>
            </a:r>
            <a:r>
              <a:rPr lang="en-US" altLang="zh-CN" sz="54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》</a:t>
            </a:r>
            <a:endParaRPr lang="zh-CN" altLang="zh-CN" sz="60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172" name="TextBox 13"/>
          <p:cNvSpPr txBox="1"/>
          <p:nvPr/>
        </p:nvSpPr>
        <p:spPr>
          <a:xfrm>
            <a:off x="3044841" y="4879157"/>
            <a:ext cx="7540333" cy="120032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sz="2400" b="1" dirty="0">
                <a:sym typeface="+mn-ea"/>
              </a:rPr>
              <a:t>主 讲   人</a:t>
            </a:r>
            <a:r>
              <a:rPr lang="zh-CN" altLang="en-US" sz="2400" b="1" dirty="0" smtClean="0">
                <a:sym typeface="+mn-ea"/>
              </a:rPr>
              <a:t>：吴中才</a:t>
            </a:r>
            <a:r>
              <a:rPr lang="zh-CN" altLang="en-US" sz="2400" b="1" dirty="0">
                <a:sym typeface="+mn-ea"/>
              </a:rPr>
              <a:t>　</a:t>
            </a:r>
            <a:r>
              <a:rPr lang="zh-CN" altLang="en-US" sz="2400" b="1" dirty="0" smtClean="0">
                <a:sym typeface="+mn-ea"/>
              </a:rPr>
              <a:t>中国人民大学附属中学</a:t>
            </a:r>
            <a:endParaRPr lang="zh-CN" sz="2400" b="1" dirty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algn="l" eaLnBrk="1" hangingPunct="1">
              <a:lnSpc>
                <a:spcPct val="150000"/>
              </a:lnSpc>
            </a:pPr>
            <a:r>
              <a:rPr lang="zh-CN" sz="2400" b="1" dirty="0">
                <a:sym typeface="+mn-ea"/>
              </a:rPr>
              <a:t>审核指导：</a:t>
            </a:r>
            <a:r>
              <a:rPr lang="en-US" altLang="zh-CN" sz="2400" b="1" dirty="0">
                <a:sym typeface="+mn-ea"/>
              </a:rPr>
              <a:t> </a:t>
            </a:r>
            <a:r>
              <a:rPr lang="zh-CN" altLang="en-US" sz="2400" b="1" dirty="0" smtClean="0">
                <a:sym typeface="+mn-ea"/>
              </a:rPr>
              <a:t>张   鹤    北京市</a:t>
            </a:r>
            <a:r>
              <a:rPr lang="zh-CN" altLang="en-US" sz="2400" b="1" dirty="0">
                <a:sym typeface="+mn-ea"/>
              </a:rPr>
              <a:t>海淀</a:t>
            </a:r>
            <a:r>
              <a:rPr lang="zh-CN" altLang="en-US" sz="2400" b="1" dirty="0" smtClean="0">
                <a:sym typeface="+mn-ea"/>
              </a:rPr>
              <a:t>区教师进修学校</a:t>
            </a:r>
            <a:endParaRPr lang="en-US" altLang="zh-CN" sz="2400" b="1" dirty="0">
              <a:latin typeface="Arial" panose="020B0604020202020204" pitchFamily="34" charset="0"/>
            </a:endParaRPr>
          </a:p>
        </p:txBody>
      </p:sp>
      <p:sp>
        <p:nvSpPr>
          <p:cNvPr id="5" name="TextBox 12"/>
          <p:cNvSpPr txBox="1">
            <a:spLocks noChangeArrowheads="1"/>
          </p:cNvSpPr>
          <p:nvPr/>
        </p:nvSpPr>
        <p:spPr bwMode="auto">
          <a:xfrm>
            <a:off x="278034" y="548551"/>
            <a:ext cx="763225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人教版高中数学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B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版必修第二册  第四章</a:t>
            </a:r>
            <a:endParaRPr kumimoji="0" lang="zh-CN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6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布置作业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04497" y="1118710"/>
            <a:ext cx="112652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    农业专家在研究某地区玉米在不同生长阶段的植株高度时，得到了以下数据：</a:t>
            </a:r>
            <a:endParaRPr lang="zh-CN" altLang="en-US" sz="2800" kern="100" dirty="0" smtClean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endParaRPr lang="en-US" altLang="zh-CN" sz="2800" kern="100" dirty="0" smtClean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endParaRPr lang="en-US" altLang="zh-CN" sz="2800" kern="100" dirty="0" smtClean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    请建立适当的函数模型刻画该地区玉米的生长规律，并将研究过程写成一篇论文．</a:t>
            </a:r>
            <a:endParaRPr lang="zh-CN" altLang="en-US" sz="2800" kern="100" dirty="0" smtClean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24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    （参考函数模型：指数函数模型 ，逻辑斯谛模型 ，分段函数模型等．）</a:t>
            </a:r>
            <a:endParaRPr lang="zh-CN" altLang="zh-CN" sz="2400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072055" y="2497257"/>
          <a:ext cx="10594428" cy="1278146"/>
        </p:xfrm>
        <a:graphic>
          <a:graphicData uri="http://schemas.openxmlformats.org/drawingml/2006/table">
            <a:tbl>
              <a:tblPr/>
              <a:tblGrid>
                <a:gridCol w="1986455"/>
                <a:gridCol w="767255"/>
                <a:gridCol w="767255"/>
                <a:gridCol w="767255"/>
                <a:gridCol w="767255"/>
                <a:gridCol w="767255"/>
                <a:gridCol w="767255"/>
                <a:gridCol w="767255"/>
                <a:gridCol w="767255"/>
                <a:gridCol w="767255"/>
                <a:gridCol w="767255"/>
                <a:gridCol w="935423"/>
              </a:tblGrid>
              <a:tr h="36475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生长阶段</a:t>
                      </a:r>
                      <a:endParaRPr lang="zh-CN" sz="2400" kern="100" dirty="0"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1584" marR="1215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zh-CN" sz="2400" kern="100"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1584" marR="1215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2</a:t>
                      </a:r>
                      <a:endParaRPr lang="zh-CN" sz="2400" kern="100"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1584" marR="1215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3</a:t>
                      </a:r>
                      <a:endParaRPr lang="zh-CN" sz="2400" kern="100"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1584" marR="1215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4</a:t>
                      </a:r>
                      <a:endParaRPr lang="zh-CN" sz="2400" kern="100"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1584" marR="1215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5</a:t>
                      </a:r>
                      <a:endParaRPr lang="zh-CN" sz="2400" kern="100"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1584" marR="1215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6</a:t>
                      </a:r>
                      <a:endParaRPr lang="zh-CN" sz="2400" kern="100"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1584" marR="1215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7</a:t>
                      </a:r>
                      <a:endParaRPr lang="zh-CN" sz="2400" kern="100"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1584" marR="1215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8</a:t>
                      </a:r>
                      <a:endParaRPr lang="zh-CN" sz="2400" kern="100"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1584" marR="1215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9</a:t>
                      </a:r>
                      <a:endParaRPr lang="zh-CN" sz="2400" kern="100"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1584" marR="1215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10</a:t>
                      </a:r>
                      <a:endParaRPr lang="zh-CN" sz="2400" kern="100"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1584" marR="1215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11</a:t>
                      </a:r>
                      <a:endParaRPr lang="zh-CN" sz="2400" kern="100"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1584" marR="1215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950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植株高度</a:t>
                      </a:r>
                      <a:r>
                        <a:rPr lang="en-US" sz="2400" kern="100" dirty="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/cm</a:t>
                      </a:r>
                      <a:endParaRPr lang="zh-CN" sz="2400" kern="100" dirty="0"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1584" marR="1215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0.67</a:t>
                      </a:r>
                      <a:endParaRPr lang="zh-CN" sz="2000" kern="100" dirty="0"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1584" marR="1215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1.75</a:t>
                      </a:r>
                      <a:endParaRPr lang="zh-CN" sz="2000" kern="100" dirty="0"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1584" marR="1215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3.69</a:t>
                      </a:r>
                      <a:endParaRPr lang="zh-CN" sz="2000" kern="100" dirty="0"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1584" marR="1215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7.73</a:t>
                      </a:r>
                      <a:endParaRPr lang="zh-CN" sz="2000" kern="100" dirty="0"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1584" marR="1215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16.55</a:t>
                      </a:r>
                      <a:endParaRPr lang="zh-CN" sz="1800" kern="100" dirty="0"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1584" marR="1215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32.55</a:t>
                      </a:r>
                      <a:endParaRPr lang="zh-CN" sz="1800" kern="100" dirty="0"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1584" marR="1215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53.38</a:t>
                      </a:r>
                      <a:endParaRPr lang="zh-CN" sz="1800" kern="100" dirty="0"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1584" marR="1215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97.46</a:t>
                      </a:r>
                      <a:endParaRPr lang="zh-CN" sz="1800" kern="100" dirty="0"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1584" marR="1215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153.6</a:t>
                      </a:r>
                      <a:endParaRPr lang="zh-CN" sz="1800" kern="100" dirty="0"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1584" marR="1215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174.9</a:t>
                      </a:r>
                      <a:endParaRPr lang="zh-CN" sz="1800" kern="100" dirty="0"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1584" marR="1215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180.79</a:t>
                      </a:r>
                      <a:endParaRPr lang="zh-CN" sz="1800" kern="100" dirty="0"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1584" marR="1215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aphicFrame>
        <p:nvGraphicFramePr>
          <p:cNvPr id="9217" name="Object 1"/>
          <p:cNvGraphicFramePr>
            <a:graphicFrameLocks noChangeAspect="1"/>
          </p:cNvGraphicFramePr>
          <p:nvPr/>
        </p:nvGraphicFramePr>
        <p:xfrm>
          <a:off x="4183113" y="5559971"/>
          <a:ext cx="1348979" cy="4309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" name="Equation" r:id="rId2" imgW="16459200" imgH="5181600" progId="Equation.DSMT4">
                  <p:embed/>
                </p:oleObj>
              </mc:Choice>
              <mc:Fallback>
                <p:oleObj name="Equation" r:id="rId2" imgW="16459200" imgH="5181600" progId="Equation.DSMT4">
                  <p:embed/>
                  <p:pic>
                    <p:nvPicPr>
                      <p:cNvPr id="0" name="图片 4096"/>
                      <p:cNvPicPr>
                        <a:picLocks noChangeAspect="1"/>
                      </p:cNvPicPr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183113" y="5559971"/>
                        <a:ext cx="1348979" cy="43092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6201105" y="5412830"/>
          <a:ext cx="1867610" cy="735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4" imgW="22555200" imgH="8839200" progId="Equation.DSMT4">
                  <p:embed/>
                </p:oleObj>
              </mc:Choice>
              <mc:Fallback>
                <p:oleObj name="Equation" r:id="rId4" imgW="22555200" imgH="8839200" progId="Equation.DSMT4">
                  <p:embed/>
                  <p:pic>
                    <p:nvPicPr>
                      <p:cNvPr id="0" name="图片 4097"/>
                      <p:cNvPicPr>
                        <a:picLocks noChangeAspect="1"/>
                      </p:cNvPicPr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201105" y="5412830"/>
                        <a:ext cx="1867610" cy="73572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9"/>
          <p:cNvSpPr/>
          <p:nvPr/>
        </p:nvSpPr>
        <p:spPr>
          <a:xfrm>
            <a:off x="3752850" y="1257300"/>
            <a:ext cx="2381250" cy="2381250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Oval 10"/>
          <p:cNvSpPr/>
          <p:nvPr/>
        </p:nvSpPr>
        <p:spPr>
          <a:xfrm>
            <a:off x="2568575" y="1104900"/>
            <a:ext cx="2381250" cy="2382838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9220" name="组合 79"/>
          <p:cNvGrpSpPr/>
          <p:nvPr/>
        </p:nvGrpSpPr>
        <p:grpSpPr>
          <a:xfrm>
            <a:off x="1589088" y="811213"/>
            <a:ext cx="2341562" cy="2344737"/>
            <a:chOff x="6379729" y="2488774"/>
            <a:chExt cx="2513016" cy="2513016"/>
          </a:xfrm>
        </p:grpSpPr>
        <p:sp>
          <p:nvSpPr>
            <p:cNvPr id="10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9" name="椭圆 80"/>
          <p:cNvSpPr/>
          <p:nvPr/>
        </p:nvSpPr>
        <p:spPr bwMode="auto">
          <a:xfrm>
            <a:off x="1932719" y="1141999"/>
            <a:ext cx="1691508" cy="1694936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0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谢</a:t>
            </a:r>
            <a:endParaRPr kumimoji="0" lang="zh-CN" altLang="en-US" sz="100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9224" name="组合 79"/>
          <p:cNvGrpSpPr/>
          <p:nvPr/>
        </p:nvGrpSpPr>
        <p:grpSpPr>
          <a:xfrm>
            <a:off x="3630613" y="601663"/>
            <a:ext cx="2181225" cy="2184400"/>
            <a:chOff x="6379729" y="2488774"/>
            <a:chExt cx="2513016" cy="2513016"/>
          </a:xfrm>
        </p:grpSpPr>
        <p:sp>
          <p:nvSpPr>
            <p:cNvPr id="31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2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30" name="椭圆 80"/>
          <p:cNvSpPr/>
          <p:nvPr/>
        </p:nvSpPr>
        <p:spPr bwMode="auto">
          <a:xfrm>
            <a:off x="3950515" y="909500"/>
            <a:ext cx="1575476" cy="1578669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谢</a:t>
            </a:r>
            <a:endParaRPr kumimoji="0" lang="zh-CN" altLang="en-US" sz="95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9228" name="组合 79"/>
          <p:cNvGrpSpPr/>
          <p:nvPr/>
        </p:nvGrpSpPr>
        <p:grpSpPr>
          <a:xfrm>
            <a:off x="6508750" y="796925"/>
            <a:ext cx="2355850" cy="2359025"/>
            <a:chOff x="6379729" y="2488774"/>
            <a:chExt cx="2513016" cy="2513016"/>
          </a:xfrm>
        </p:grpSpPr>
        <p:sp>
          <p:nvSpPr>
            <p:cNvPr id="40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1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39" name="椭圆 80"/>
          <p:cNvSpPr/>
          <p:nvPr/>
        </p:nvSpPr>
        <p:spPr bwMode="auto">
          <a:xfrm>
            <a:off x="6854479" y="1129847"/>
            <a:ext cx="1701582" cy="1705030"/>
          </a:xfrm>
          <a:prstGeom prst="ellipse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看</a:t>
            </a:r>
            <a:endParaRPr kumimoji="0" lang="zh-CN" altLang="en-US" sz="95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9232" name="组合 79"/>
          <p:cNvGrpSpPr/>
          <p:nvPr/>
        </p:nvGrpSpPr>
        <p:grpSpPr>
          <a:xfrm>
            <a:off x="5019675" y="1946275"/>
            <a:ext cx="1920875" cy="1924050"/>
            <a:chOff x="6379729" y="2488774"/>
            <a:chExt cx="2513016" cy="2513016"/>
          </a:xfrm>
        </p:grpSpPr>
        <p:sp>
          <p:nvSpPr>
            <p:cNvPr id="49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0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48" name="椭圆 80"/>
          <p:cNvSpPr/>
          <p:nvPr/>
        </p:nvSpPr>
        <p:spPr bwMode="auto">
          <a:xfrm>
            <a:off x="5301429" y="2217371"/>
            <a:ext cx="1387841" cy="1390650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8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观</a:t>
            </a:r>
            <a:endParaRPr kumimoji="0" lang="zh-CN" altLang="en-US" sz="8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20" name="Oval 9"/>
          <p:cNvSpPr/>
          <p:nvPr/>
        </p:nvSpPr>
        <p:spPr>
          <a:xfrm>
            <a:off x="3752850" y="1257300"/>
            <a:ext cx="2381250" cy="2381250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al 10"/>
          <p:cNvSpPr/>
          <p:nvPr/>
        </p:nvSpPr>
        <p:spPr>
          <a:xfrm>
            <a:off x="2568575" y="1104900"/>
            <a:ext cx="2381250" cy="2382838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22" name="组合 79"/>
          <p:cNvGrpSpPr/>
          <p:nvPr/>
        </p:nvGrpSpPr>
        <p:grpSpPr bwMode="auto">
          <a:xfrm>
            <a:off x="1589088" y="811213"/>
            <a:ext cx="2341562" cy="2344737"/>
            <a:chOff x="6379729" y="2488774"/>
            <a:chExt cx="2513016" cy="2513016"/>
          </a:xfrm>
        </p:grpSpPr>
        <p:sp>
          <p:nvSpPr>
            <p:cNvPr id="23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24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25" name="椭圆 80"/>
          <p:cNvSpPr/>
          <p:nvPr/>
        </p:nvSpPr>
        <p:spPr bwMode="auto">
          <a:xfrm>
            <a:off x="1932719" y="1141999"/>
            <a:ext cx="1691508" cy="1694936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100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  <a:endParaRPr lang="zh-CN" altLang="en-US" sz="10000" kern="0" dirty="0" smtClean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26" name="组合 79"/>
          <p:cNvGrpSpPr/>
          <p:nvPr/>
        </p:nvGrpSpPr>
        <p:grpSpPr bwMode="auto">
          <a:xfrm>
            <a:off x="3630613" y="601663"/>
            <a:ext cx="2181225" cy="2184400"/>
            <a:chOff x="6379729" y="2488774"/>
            <a:chExt cx="2513016" cy="2513016"/>
          </a:xfrm>
        </p:grpSpPr>
        <p:sp>
          <p:nvSpPr>
            <p:cNvPr id="27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28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29" name="椭圆 80"/>
          <p:cNvSpPr/>
          <p:nvPr/>
        </p:nvSpPr>
        <p:spPr bwMode="auto">
          <a:xfrm>
            <a:off x="3950515" y="909500"/>
            <a:ext cx="1575477" cy="1578669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  <a:endParaRPr lang="zh-CN" altLang="en-US" sz="95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33" name="组合 79"/>
          <p:cNvGrpSpPr/>
          <p:nvPr/>
        </p:nvGrpSpPr>
        <p:grpSpPr bwMode="auto">
          <a:xfrm>
            <a:off x="6508750" y="796925"/>
            <a:ext cx="2355850" cy="2359025"/>
            <a:chOff x="6379729" y="2488774"/>
            <a:chExt cx="2513016" cy="2513016"/>
          </a:xfrm>
        </p:grpSpPr>
        <p:sp>
          <p:nvSpPr>
            <p:cNvPr id="34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35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36" name="椭圆 80"/>
          <p:cNvSpPr/>
          <p:nvPr/>
        </p:nvSpPr>
        <p:spPr bwMode="auto">
          <a:xfrm>
            <a:off x="6854479" y="1129847"/>
            <a:ext cx="1701582" cy="1705030"/>
          </a:xfrm>
          <a:prstGeom prst="ellipse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看</a:t>
            </a:r>
            <a:endParaRPr lang="zh-CN" altLang="en-US" sz="95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37" name="组合 79"/>
          <p:cNvGrpSpPr/>
          <p:nvPr/>
        </p:nvGrpSpPr>
        <p:grpSpPr bwMode="auto">
          <a:xfrm>
            <a:off x="5019675" y="1946275"/>
            <a:ext cx="1920875" cy="1924050"/>
            <a:chOff x="6379729" y="2488774"/>
            <a:chExt cx="2513016" cy="2513016"/>
          </a:xfrm>
        </p:grpSpPr>
        <p:sp>
          <p:nvSpPr>
            <p:cNvPr id="38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42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43" name="椭圆 80"/>
          <p:cNvSpPr/>
          <p:nvPr/>
        </p:nvSpPr>
        <p:spPr bwMode="auto">
          <a:xfrm>
            <a:off x="5301430" y="2217371"/>
            <a:ext cx="1387840" cy="1390651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80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观</a:t>
            </a:r>
            <a:endParaRPr lang="zh-CN" altLang="en-US" sz="80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4" name="Oval 9"/>
          <p:cNvSpPr/>
          <p:nvPr/>
        </p:nvSpPr>
        <p:spPr>
          <a:xfrm>
            <a:off x="3752850" y="1257300"/>
            <a:ext cx="2381250" cy="2381250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5" name="Oval 10"/>
          <p:cNvSpPr/>
          <p:nvPr/>
        </p:nvSpPr>
        <p:spPr>
          <a:xfrm>
            <a:off x="2568575" y="1104900"/>
            <a:ext cx="2381250" cy="2382838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46" name="组合 79"/>
          <p:cNvGrpSpPr/>
          <p:nvPr/>
        </p:nvGrpSpPr>
        <p:grpSpPr bwMode="auto">
          <a:xfrm>
            <a:off x="1589088" y="811213"/>
            <a:ext cx="2341562" cy="2344737"/>
            <a:chOff x="6379729" y="2488774"/>
            <a:chExt cx="2513016" cy="2513016"/>
          </a:xfrm>
        </p:grpSpPr>
        <p:sp>
          <p:nvSpPr>
            <p:cNvPr id="47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51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52" name="椭圆 80"/>
          <p:cNvSpPr/>
          <p:nvPr/>
        </p:nvSpPr>
        <p:spPr bwMode="auto">
          <a:xfrm>
            <a:off x="1932719" y="1141999"/>
            <a:ext cx="1691508" cy="1694936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100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  <a:endParaRPr lang="zh-CN" altLang="en-US" sz="10000" kern="0" dirty="0" smtClean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53" name="组合 79"/>
          <p:cNvGrpSpPr/>
          <p:nvPr/>
        </p:nvGrpSpPr>
        <p:grpSpPr bwMode="auto">
          <a:xfrm>
            <a:off x="3630613" y="601663"/>
            <a:ext cx="2181225" cy="2184400"/>
            <a:chOff x="6379729" y="2488774"/>
            <a:chExt cx="2513016" cy="2513016"/>
          </a:xfrm>
        </p:grpSpPr>
        <p:sp>
          <p:nvSpPr>
            <p:cNvPr id="54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55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56" name="椭圆 80"/>
          <p:cNvSpPr/>
          <p:nvPr/>
        </p:nvSpPr>
        <p:spPr bwMode="auto">
          <a:xfrm>
            <a:off x="3950515" y="909500"/>
            <a:ext cx="1575477" cy="1578669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  <a:endParaRPr lang="zh-CN" altLang="en-US" sz="95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57" name="组合 79"/>
          <p:cNvGrpSpPr/>
          <p:nvPr/>
        </p:nvGrpSpPr>
        <p:grpSpPr bwMode="auto">
          <a:xfrm>
            <a:off x="6508750" y="796925"/>
            <a:ext cx="2355850" cy="2359025"/>
            <a:chOff x="6379729" y="2488774"/>
            <a:chExt cx="2513016" cy="2513016"/>
          </a:xfrm>
        </p:grpSpPr>
        <p:sp>
          <p:nvSpPr>
            <p:cNvPr id="58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59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60" name="椭圆 80"/>
          <p:cNvSpPr/>
          <p:nvPr/>
        </p:nvSpPr>
        <p:spPr bwMode="auto">
          <a:xfrm>
            <a:off x="6854479" y="1129847"/>
            <a:ext cx="1701582" cy="1705030"/>
          </a:xfrm>
          <a:prstGeom prst="ellipse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看</a:t>
            </a:r>
            <a:endParaRPr lang="zh-CN" altLang="en-US" sz="95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61" name="组合 79"/>
          <p:cNvGrpSpPr/>
          <p:nvPr/>
        </p:nvGrpSpPr>
        <p:grpSpPr bwMode="auto">
          <a:xfrm>
            <a:off x="5019675" y="1946275"/>
            <a:ext cx="1920875" cy="1924050"/>
            <a:chOff x="6379729" y="2488774"/>
            <a:chExt cx="2513016" cy="2513016"/>
          </a:xfrm>
        </p:grpSpPr>
        <p:sp>
          <p:nvSpPr>
            <p:cNvPr id="62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63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64" name="椭圆 80"/>
          <p:cNvSpPr/>
          <p:nvPr/>
        </p:nvSpPr>
        <p:spPr bwMode="auto">
          <a:xfrm>
            <a:off x="5301430" y="2217371"/>
            <a:ext cx="1387840" cy="1390651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80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观</a:t>
            </a:r>
            <a:endParaRPr lang="zh-CN" altLang="en-US" sz="80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65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发现问题、提出问题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41445" y="1034630"/>
            <a:ext cx="1123555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    卫生部</a:t>
            </a:r>
            <a:r>
              <a:rPr lang="en-US" altLang="zh-CN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2009</a:t>
            </a:r>
            <a:r>
              <a:rPr lang="zh-CN" altLang="en-US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年</a:t>
            </a:r>
            <a:r>
              <a:rPr lang="en-US" altLang="zh-CN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6</a:t>
            </a:r>
            <a:r>
              <a:rPr lang="zh-CN" altLang="en-US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月发布的</a:t>
            </a:r>
            <a:r>
              <a:rPr lang="en-US" altLang="zh-CN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《</a:t>
            </a:r>
            <a:r>
              <a:rPr lang="zh-CN" altLang="en-US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中国</a:t>
            </a:r>
            <a:r>
              <a:rPr lang="en-US" altLang="zh-CN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7</a:t>
            </a:r>
            <a:r>
              <a:rPr lang="zh-CN" altLang="en-US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岁以下儿童生长发育参照标准</a:t>
            </a:r>
            <a:r>
              <a:rPr lang="en-US" altLang="zh-CN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》</a:t>
            </a:r>
            <a:r>
              <a:rPr lang="zh-CN" altLang="en-US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指出，我国</a:t>
            </a:r>
            <a:r>
              <a:rPr lang="en-US" altLang="zh-CN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7</a:t>
            </a:r>
            <a:r>
              <a:rPr lang="zh-CN" altLang="en-US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岁以下女童身高（长）的中位数如下表所示（</a:t>
            </a:r>
            <a:r>
              <a:rPr lang="en-US" altLang="zh-CN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0</a:t>
            </a:r>
            <a:r>
              <a:rPr lang="zh-CN" altLang="en-US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岁指刚出生时）：</a:t>
            </a:r>
            <a:endParaRPr lang="zh-CN" altLang="zh-CN" sz="2800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030015" y="3264250"/>
          <a:ext cx="10146013" cy="2194560"/>
        </p:xfrm>
        <a:graphic>
          <a:graphicData uri="http://schemas.openxmlformats.org/drawingml/2006/table">
            <a:tbl>
              <a:tblPr/>
              <a:tblGrid>
                <a:gridCol w="1646585"/>
                <a:gridCol w="1213524"/>
                <a:gridCol w="1214714"/>
                <a:gridCol w="1213524"/>
                <a:gridCol w="1214714"/>
                <a:gridCol w="1213524"/>
                <a:gridCol w="1214714"/>
                <a:gridCol w="1214714"/>
              </a:tblGrid>
              <a:tr h="5397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年龄</a:t>
                      </a:r>
                      <a:r>
                        <a:rPr lang="en-US" sz="2400" kern="100" dirty="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zh-CN" sz="2400" kern="100" dirty="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岁</a:t>
                      </a:r>
                      <a:endParaRPr lang="zh-CN" sz="2400" kern="100" dirty="0"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6443" marR="1264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0</a:t>
                      </a:r>
                      <a:endParaRPr lang="zh-CN" sz="2400" kern="100"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26443" marR="1264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0.5</a:t>
                      </a:r>
                      <a:endParaRPr lang="zh-CN" sz="2400" kern="100"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26443" marR="1264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1</a:t>
                      </a:r>
                      <a:endParaRPr lang="zh-CN" sz="2400" kern="100"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26443" marR="1264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1.5</a:t>
                      </a:r>
                      <a:endParaRPr lang="zh-CN" sz="2400" kern="100"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26443" marR="1264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2</a:t>
                      </a:r>
                      <a:endParaRPr lang="zh-CN" sz="2400" kern="100"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26443" marR="1264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2.5</a:t>
                      </a:r>
                      <a:endParaRPr lang="zh-CN" sz="2400" kern="100"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26443" marR="1264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3</a:t>
                      </a:r>
                      <a:endParaRPr lang="zh-CN" sz="2400" kern="100"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26443" marR="1264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7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身高</a:t>
                      </a:r>
                      <a:r>
                        <a:rPr lang="en-US" sz="2400" kern="100" dirty="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/cm</a:t>
                      </a:r>
                      <a:endParaRPr lang="zh-CN" sz="2400" kern="100" dirty="0"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6443" marR="1264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solidFill>
                            <a:srgbClr val="333333"/>
                          </a:solidFill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49.7</a:t>
                      </a:r>
                      <a:endParaRPr lang="zh-CN" sz="2400" kern="100" dirty="0"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26443" marR="1264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66.8</a:t>
                      </a:r>
                      <a:endParaRPr lang="zh-CN" sz="2400" kern="100"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26443" marR="1264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75</a:t>
                      </a:r>
                      <a:endParaRPr lang="zh-CN" sz="2400" kern="100"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26443" marR="1264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81.5</a:t>
                      </a:r>
                      <a:endParaRPr lang="zh-CN" sz="2400" kern="100"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26443" marR="1264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87.2</a:t>
                      </a:r>
                      <a:endParaRPr lang="zh-CN" sz="2400" kern="100"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26443" marR="1264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92.1</a:t>
                      </a:r>
                      <a:endParaRPr lang="zh-CN" sz="2400" kern="100"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26443" marR="1264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96.3</a:t>
                      </a:r>
                      <a:endParaRPr lang="zh-CN" sz="2400" kern="100"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26443" marR="1264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7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年龄</a:t>
                      </a:r>
                      <a:r>
                        <a:rPr lang="en-US" sz="2400" kern="100" dirty="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zh-CN" sz="2400" kern="100" dirty="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岁</a:t>
                      </a:r>
                      <a:endParaRPr lang="zh-CN" sz="2400" kern="100" dirty="0"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6443" marR="1264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3.5</a:t>
                      </a:r>
                      <a:endParaRPr lang="zh-CN" sz="2400" kern="100"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26443" marR="1264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4</a:t>
                      </a:r>
                      <a:endParaRPr lang="zh-CN" sz="2400" kern="100"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26443" marR="1264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4.5</a:t>
                      </a:r>
                      <a:endParaRPr lang="zh-CN" sz="2400" kern="100"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26443" marR="1264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5</a:t>
                      </a:r>
                      <a:endParaRPr lang="zh-CN" sz="2400" kern="100"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26443" marR="1264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5.5</a:t>
                      </a:r>
                      <a:endParaRPr lang="zh-CN" sz="2400" kern="100"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26443" marR="1264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6</a:t>
                      </a:r>
                      <a:endParaRPr lang="zh-CN" sz="2400" kern="100"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26443" marR="1264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6.5</a:t>
                      </a:r>
                      <a:endParaRPr lang="zh-CN" sz="2400" kern="100"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26443" marR="1264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7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身高</a:t>
                      </a:r>
                      <a:r>
                        <a:rPr lang="en-US" sz="2400" kern="100" dirty="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/cm</a:t>
                      </a:r>
                      <a:endParaRPr lang="zh-CN" sz="2400" kern="100" dirty="0"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126443" marR="1264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99.4</a:t>
                      </a:r>
                      <a:endParaRPr lang="zh-CN" sz="2400" kern="100"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26443" marR="1264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103.1</a:t>
                      </a:r>
                      <a:endParaRPr lang="zh-CN" sz="2400" kern="100"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26443" marR="1264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106.7</a:t>
                      </a:r>
                      <a:endParaRPr lang="zh-CN" sz="2400" kern="100"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26443" marR="1264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110.2</a:t>
                      </a:r>
                      <a:endParaRPr lang="zh-CN" sz="2400" kern="100"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26443" marR="1264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113.5</a:t>
                      </a:r>
                      <a:endParaRPr lang="zh-CN" sz="2400" kern="100"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26443" marR="1264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116.6</a:t>
                      </a:r>
                      <a:endParaRPr lang="zh-CN" sz="2400" kern="100"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26443" marR="1264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solidFill>
                            <a:srgbClr val="333333"/>
                          </a:solidFill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119.4</a:t>
                      </a:r>
                      <a:endParaRPr lang="zh-CN" sz="2400" kern="100" dirty="0"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26443" marR="1264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发现问题、提出问题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46538" y="1244830"/>
            <a:ext cx="1122318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交流与讨论</a:t>
            </a:r>
            <a:r>
              <a:rPr lang="en-US" altLang="zh-CN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lang="zh-CN" altLang="en-US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：</a:t>
            </a:r>
            <a:endParaRPr lang="zh-CN" altLang="en-US" sz="2800" kern="100" dirty="0" smtClean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①这个问题中涉及到两个量</a:t>
            </a:r>
            <a:r>
              <a:rPr lang="en-US" altLang="zh-CN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——</a:t>
            </a:r>
            <a:r>
              <a:rPr lang="zh-CN" altLang="en-US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年龄和身高，你能否用自己的语言描述这两个量之间的关系？</a:t>
            </a:r>
            <a:endParaRPr lang="zh-CN" altLang="en-US" sz="2800" kern="100" dirty="0" smtClean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②这两个量之间的关系是不是函数关系？为什么？</a:t>
            </a:r>
            <a:endParaRPr lang="zh-CN" altLang="en-US" sz="2800" kern="100" dirty="0" smtClean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③如果是函数关系，哪个是自变量？哪个是因变量？定义域和值域分别是什么？有什么性质？你能否写出一个函数解析式表示这个关系？</a:t>
            </a:r>
            <a:endParaRPr lang="zh-CN" altLang="en-US" sz="2800" kern="100" dirty="0" smtClean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分析问题、建立模型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57049" y="929519"/>
            <a:ext cx="1120216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交流与讨论</a:t>
            </a:r>
            <a:r>
              <a:rPr lang="en-US" altLang="zh-CN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zh-CN" altLang="en-US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：</a:t>
            </a:r>
            <a:endParaRPr lang="zh-CN" altLang="en-US" sz="2800" kern="100" dirty="0" smtClean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①你认为怎样选择函数模型来刻画年龄和身高之间的变化关系？</a:t>
            </a:r>
            <a:endParaRPr lang="en-US" altLang="zh-CN" sz="2800" kern="100" dirty="0" smtClean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  我们可以先画出它的图像，从直观上看看像什么函数：</a:t>
            </a:r>
            <a:endParaRPr lang="zh-CN" altLang="zh-CN" sz="2800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图片 6"/>
          <p:cNvPicPr/>
          <p:nvPr/>
        </p:nvPicPr>
        <p:blipFill>
          <a:blip r:embed="rId2" cstate="print"/>
          <a:srcRect l="13783" t="2191" r="16266" b="32271"/>
          <a:stretch>
            <a:fillRect/>
          </a:stretch>
        </p:blipFill>
        <p:spPr>
          <a:xfrm>
            <a:off x="2023215" y="2926609"/>
            <a:ext cx="7596545" cy="38000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分析问题、建立模型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09600" y="1612680"/>
            <a:ext cx="11160125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②我们学过一些什么函数？</a:t>
            </a:r>
            <a:endParaRPr lang="zh-CN" altLang="en-US" sz="2800" kern="100" dirty="0" smtClean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endParaRPr lang="zh-CN" altLang="en-US" sz="2800" kern="100" dirty="0" smtClean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③你觉得这个图像最像什么</a:t>
            </a:r>
            <a:endParaRPr lang="en-US" altLang="zh-CN" sz="2800" kern="100" dirty="0" smtClean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  </a:t>
            </a:r>
            <a:r>
              <a:rPr lang="zh-CN" altLang="en-US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函数的图像？你能大概写</a:t>
            </a:r>
            <a:endParaRPr lang="en-US" altLang="zh-CN" sz="2800" kern="100" dirty="0" smtClean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  </a:t>
            </a:r>
            <a:r>
              <a:rPr lang="zh-CN" altLang="en-US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出它的解析式吗？</a:t>
            </a:r>
            <a:endParaRPr lang="zh-CN" altLang="zh-CN" sz="2800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图片 4"/>
          <p:cNvPicPr/>
          <p:nvPr/>
        </p:nvPicPr>
        <p:blipFill>
          <a:blip r:embed="rId2" cstate="print"/>
          <a:srcRect l="13783" t="2191" r="16266" b="32271"/>
          <a:stretch>
            <a:fillRect/>
          </a:stretch>
        </p:blipFill>
        <p:spPr>
          <a:xfrm>
            <a:off x="5788416" y="1854555"/>
            <a:ext cx="6077774" cy="30402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确定参数、计算求解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57048" y="1244830"/>
            <a:ext cx="11212677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2800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交流与讨论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zh-CN" altLang="en-US" sz="2800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：</a:t>
            </a:r>
            <a:endParaRPr lang="zh-CN" altLang="en-US" sz="2800" kern="100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2800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①如果选择                        ，你怎么确定指数    ？怎么确定</a:t>
            </a:r>
            <a:r>
              <a:rPr lang="en-US" altLang="zh-CN" sz="2800" i="1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zh-CN" altLang="en-US" sz="2800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和</a:t>
            </a:r>
            <a:r>
              <a:rPr lang="en-US" altLang="zh-CN" sz="2800" i="1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b</a:t>
            </a:r>
            <a:r>
              <a:rPr lang="zh-CN" altLang="en-US" sz="2800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？如果选择                                              ，你怎么确定底数</a:t>
            </a:r>
            <a:r>
              <a:rPr lang="en-US" altLang="zh-CN" sz="2800" i="1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zh-CN" altLang="en-US" sz="2800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和系数</a:t>
            </a:r>
            <a:r>
              <a:rPr lang="en-US" altLang="zh-CN" sz="2800" i="1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b</a:t>
            </a:r>
            <a:r>
              <a:rPr lang="zh-CN" altLang="en-US" sz="2800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？</a:t>
            </a:r>
            <a:endParaRPr lang="zh-CN" altLang="en-US" sz="2800" kern="100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2800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②请大家选择一个函数模型，各自选择适当的数据求出函数解析式．</a:t>
            </a:r>
            <a:endParaRPr lang="zh-CN" altLang="en-US" sz="2800" kern="100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2800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③分别针对同一个函数模型的求解结果进行交流、对比，借助图像，凭直觉初步感知同一模型不同结果的优劣，以及不同模型刻画数据的优劣．</a:t>
            </a:r>
            <a:endParaRPr lang="zh-CN" altLang="zh-CN" sz="2800" kern="1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7681747" y="1866610"/>
          <a:ext cx="390197" cy="8082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Equation" r:id="rId2" imgW="4267200" imgH="8839200" progId="Equation.DSMT4">
                  <p:embed/>
                </p:oleObj>
              </mc:Choice>
              <mc:Fallback>
                <p:oleObj name="Equation" r:id="rId2" imgW="4267200" imgH="8839200" progId="Equation.DSMT4">
                  <p:embed/>
                  <p:pic>
                    <p:nvPicPr>
                      <p:cNvPr id="0" name="图片 1024"/>
                      <p:cNvPicPr>
                        <a:picLocks noChangeAspect="1"/>
                      </p:cNvPicPr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681747" y="1866610"/>
                        <a:ext cx="390197" cy="80826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aphicFrame>
        <p:nvGraphicFramePr>
          <p:cNvPr id="13314" name="Object 2"/>
          <p:cNvGraphicFramePr>
            <a:graphicFrameLocks noChangeAspect="1"/>
          </p:cNvGraphicFramePr>
          <p:nvPr/>
        </p:nvGraphicFramePr>
        <p:xfrm>
          <a:off x="2680138" y="1772607"/>
          <a:ext cx="2186152" cy="75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4" imgW="21640800" imgH="7620000" progId="Equation.DSMT4">
                  <p:embed/>
                </p:oleObj>
              </mc:Choice>
              <mc:Fallback>
                <p:oleObj name="Equation" r:id="rId4" imgW="21640800" imgH="7620000" progId="Equation.DSMT4">
                  <p:embed/>
                  <p:pic>
                    <p:nvPicPr>
                      <p:cNvPr id="0" name="图片 1025"/>
                      <p:cNvPicPr>
                        <a:picLocks noChangeAspect="1"/>
                      </p:cNvPicPr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680138" y="1772607"/>
                        <a:ext cx="2186152" cy="7594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aphicFrame>
        <p:nvGraphicFramePr>
          <p:cNvPr id="13316" name="Object 4"/>
          <p:cNvGraphicFramePr>
            <a:graphicFrameLocks noChangeAspect="1"/>
          </p:cNvGraphicFramePr>
          <p:nvPr/>
        </p:nvGraphicFramePr>
        <p:xfrm>
          <a:off x="1597569" y="2680139"/>
          <a:ext cx="4123853" cy="4838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6" imgW="40843200" imgH="4876800" progId="Equation.DSMT4">
                  <p:embed/>
                </p:oleObj>
              </mc:Choice>
              <mc:Fallback>
                <p:oleObj name="Equation" r:id="rId6" imgW="40843200" imgH="4876800" progId="Equation.DSMT4">
                  <p:embed/>
                  <p:pic>
                    <p:nvPicPr>
                      <p:cNvPr id="0" name="图片 1026"/>
                      <p:cNvPicPr>
                        <a:picLocks noChangeAspect="1"/>
                      </p:cNvPicPr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97569" y="2680139"/>
                        <a:ext cx="4123853" cy="48380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验证结果、改进模型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41131" y="824430"/>
            <a:ext cx="1112859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交流与讨论</a:t>
            </a:r>
            <a:r>
              <a:rPr lang="en-US" altLang="zh-CN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4</a:t>
            </a:r>
            <a:r>
              <a:rPr lang="zh-CN" altLang="en-US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：</a:t>
            </a:r>
            <a:endParaRPr lang="zh-CN" altLang="en-US" sz="2800" kern="100" dirty="0" smtClean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①你认为怎么验证函数模型？</a:t>
            </a:r>
            <a:endParaRPr lang="zh-CN" altLang="zh-CN" sz="2800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566031" y="2311229"/>
          <a:ext cx="8986348" cy="4389120"/>
        </p:xfrm>
        <a:graphic>
          <a:graphicData uri="http://schemas.openxmlformats.org/drawingml/2006/table">
            <a:tbl>
              <a:tblPr/>
              <a:tblGrid>
                <a:gridCol w="1458385"/>
                <a:gridCol w="1074821"/>
                <a:gridCol w="1075875"/>
                <a:gridCol w="1074821"/>
                <a:gridCol w="1075875"/>
                <a:gridCol w="1074821"/>
                <a:gridCol w="1075875"/>
                <a:gridCol w="107587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年龄</a:t>
                      </a:r>
                      <a:r>
                        <a:rPr lang="en-US" sz="2400" kern="100" dirty="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zh-CN" sz="2400" kern="100" dirty="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岁</a:t>
                      </a:r>
                      <a:endParaRPr lang="zh-CN" sz="2400" kern="100" dirty="0"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0</a:t>
                      </a:r>
                      <a:endParaRPr lang="zh-CN" sz="2400" kern="100" dirty="0"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0.5</a:t>
                      </a:r>
                      <a:endParaRPr lang="zh-CN" sz="2400" kern="100"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zh-CN" sz="2400" kern="100"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1.5</a:t>
                      </a:r>
                      <a:endParaRPr lang="zh-CN" sz="2400" kern="100"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2</a:t>
                      </a:r>
                      <a:endParaRPr lang="zh-CN" sz="2400" kern="100"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2.5</a:t>
                      </a:r>
                      <a:endParaRPr lang="zh-CN" sz="2400" kern="100"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3</a:t>
                      </a:r>
                      <a:endParaRPr lang="zh-CN" sz="2400" kern="100"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身高</a:t>
                      </a: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/cm</a:t>
                      </a:r>
                      <a:endParaRPr lang="zh-CN" sz="2400" kern="100"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49.7</a:t>
                      </a:r>
                      <a:endParaRPr lang="zh-CN" sz="2400" kern="100"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66.8</a:t>
                      </a:r>
                      <a:endParaRPr lang="zh-CN" sz="2400" kern="100"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75</a:t>
                      </a:r>
                      <a:endParaRPr lang="zh-CN" sz="2400" kern="100" dirty="0"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81.5</a:t>
                      </a:r>
                      <a:endParaRPr lang="zh-CN" sz="2400" kern="100"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87.2</a:t>
                      </a:r>
                      <a:endParaRPr lang="zh-CN" sz="2400" kern="100"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92.1</a:t>
                      </a:r>
                      <a:endParaRPr lang="zh-CN" sz="2400" kern="100"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96.3</a:t>
                      </a:r>
                      <a:endParaRPr lang="zh-CN" sz="2400" kern="100"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400" kern="100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400" kern="100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400" kern="100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400" kern="100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400" kern="100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400" kern="100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400" kern="100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400" kern="100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400" kern="100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400" kern="100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400" kern="100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400" kern="100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400" kern="100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400" kern="100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400" kern="100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400" kern="100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年龄</a:t>
                      </a: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zh-CN" sz="2400" kern="10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岁</a:t>
                      </a:r>
                      <a:endParaRPr lang="zh-CN" sz="2400" kern="100"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3.5</a:t>
                      </a:r>
                      <a:endParaRPr lang="zh-CN" sz="2400" kern="100"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4</a:t>
                      </a:r>
                      <a:endParaRPr lang="zh-CN" sz="2400" kern="100"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4.5</a:t>
                      </a:r>
                      <a:endParaRPr lang="zh-CN" sz="2400" kern="100"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5</a:t>
                      </a:r>
                      <a:endParaRPr lang="zh-CN" sz="2400" kern="100"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5.5</a:t>
                      </a:r>
                      <a:endParaRPr lang="zh-CN" sz="2400" kern="100"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6</a:t>
                      </a:r>
                      <a:endParaRPr lang="zh-CN" sz="2400" kern="100"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6.5</a:t>
                      </a:r>
                      <a:endParaRPr lang="zh-CN" sz="2400" kern="100"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身高</a:t>
                      </a: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/cm</a:t>
                      </a:r>
                      <a:endParaRPr lang="zh-CN" sz="2400" kern="100"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99.4</a:t>
                      </a:r>
                      <a:endParaRPr lang="zh-CN" sz="2400" kern="100"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103.1</a:t>
                      </a:r>
                      <a:endParaRPr lang="zh-CN" sz="2400" kern="100"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106.7</a:t>
                      </a:r>
                      <a:endParaRPr lang="zh-CN" sz="2400" kern="100"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110.2</a:t>
                      </a:r>
                      <a:endParaRPr lang="zh-CN" sz="2400" kern="100"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113.5</a:t>
                      </a:r>
                      <a:endParaRPr lang="zh-CN" sz="2400" kern="100"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116.6</a:t>
                      </a:r>
                      <a:endParaRPr lang="zh-CN" sz="2400" kern="100"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119.4</a:t>
                      </a:r>
                      <a:endParaRPr lang="zh-CN" sz="2400" kern="100"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400" kern="100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400" kern="100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400" kern="100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400" kern="100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400" kern="100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400" kern="100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400" kern="100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400" kern="100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400" kern="100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400" kern="100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400" kern="100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400" kern="100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400" kern="100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400" kern="100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400" kern="100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400" kern="100" dirty="0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292" name="Object 4"/>
          <p:cNvGraphicFramePr>
            <a:graphicFrameLocks noChangeAspect="1"/>
          </p:cNvGraphicFramePr>
          <p:nvPr/>
        </p:nvGraphicFramePr>
        <p:xfrm>
          <a:off x="0" y="0"/>
          <a:ext cx="333375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Equation" r:id="rId2" imgW="7924800" imgH="4876800" progId="Equation.DSMT4">
                  <p:embed/>
                </p:oleObj>
              </mc:Choice>
              <mc:Fallback>
                <p:oleObj name="Equation" r:id="rId2" imgW="7924800" imgH="4876800" progId="Equation.DSMT4">
                  <p:embed/>
                  <p:pic>
                    <p:nvPicPr>
                      <p:cNvPr id="0" name="图片 2048"/>
                      <p:cNvPicPr>
                        <a:picLocks noChangeAspect="1"/>
                      </p:cNvPicPr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333375" cy="20002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1" name="Object 3"/>
          <p:cNvGraphicFramePr>
            <a:graphicFrameLocks noChangeAspect="1"/>
          </p:cNvGraphicFramePr>
          <p:nvPr/>
        </p:nvGraphicFramePr>
        <p:xfrm>
          <a:off x="0" y="0"/>
          <a:ext cx="342900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4" imgW="8229600" imgH="4876800" progId="Equation.DSMT4">
                  <p:embed/>
                </p:oleObj>
              </mc:Choice>
              <mc:Fallback>
                <p:oleObj name="Equation" r:id="rId4" imgW="8229600" imgH="4876800" progId="Equation.DSMT4">
                  <p:embed/>
                  <p:pic>
                    <p:nvPicPr>
                      <p:cNvPr id="0" name="图片 2049"/>
                      <p:cNvPicPr>
                        <a:picLocks noChangeAspect="1"/>
                      </p:cNvPicPr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342900" cy="20002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0" y="0"/>
          <a:ext cx="333375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6" imgW="7924800" imgH="4876800" progId="Equation.DSMT4">
                  <p:embed/>
                </p:oleObj>
              </mc:Choice>
              <mc:Fallback>
                <p:oleObj name="Equation" r:id="rId6" imgW="7924800" imgH="4876800" progId="Equation.DSMT4">
                  <p:embed/>
                  <p:pic>
                    <p:nvPicPr>
                      <p:cNvPr id="0" name="图片 2050"/>
                      <p:cNvPicPr>
                        <a:picLocks noChangeAspect="1"/>
                      </p:cNvPicPr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333375" cy="20002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89" name="Object 1"/>
          <p:cNvGraphicFramePr>
            <a:graphicFrameLocks noChangeAspect="1"/>
          </p:cNvGraphicFramePr>
          <p:nvPr/>
        </p:nvGraphicFramePr>
        <p:xfrm>
          <a:off x="0" y="0"/>
          <a:ext cx="342900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7" imgW="8229600" imgH="4876800" progId="Equation.DSMT4">
                  <p:embed/>
                </p:oleObj>
              </mc:Choice>
              <mc:Fallback>
                <p:oleObj name="Equation" r:id="rId7" imgW="8229600" imgH="4876800" progId="Equation.DSMT4">
                  <p:embed/>
                  <p:pic>
                    <p:nvPicPr>
                      <p:cNvPr id="0" name="图片 2051"/>
                      <p:cNvPicPr>
                        <a:picLocks noChangeAspect="1"/>
                      </p:cNvPicPr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342900" cy="20002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验证</a:t>
            </a:r>
            <a:r>
              <a:rPr lang="zh-CN" altLang="en-US" sz="36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结果、改进模型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pSp>
        <p:nvGrpSpPr>
          <p:cNvPr id="10" name="组合 9"/>
          <p:cNvGrpSpPr/>
          <p:nvPr/>
        </p:nvGrpSpPr>
        <p:grpSpPr>
          <a:xfrm>
            <a:off x="1473386" y="991963"/>
            <a:ext cx="9898606" cy="4820286"/>
            <a:chOff x="1631036" y="1822253"/>
            <a:chExt cx="9898606" cy="4820286"/>
          </a:xfrm>
        </p:grpSpPr>
        <p:pic>
          <p:nvPicPr>
            <p:cNvPr id="5" name="图片 4"/>
            <p:cNvPicPr/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631036" y="1822253"/>
              <a:ext cx="8606040" cy="48202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aphicFrame>
          <p:nvGraphicFramePr>
            <p:cNvPr id="11265" name="Object 1"/>
            <p:cNvGraphicFramePr>
              <a:graphicFrameLocks noChangeAspect="1"/>
            </p:cNvGraphicFramePr>
            <p:nvPr/>
          </p:nvGraphicFramePr>
          <p:xfrm>
            <a:off x="9343698" y="2638098"/>
            <a:ext cx="2096813" cy="3783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3" name="Equation" r:id="rId3" imgW="30480000" imgH="5486400" progId="Equation.DSMT4">
                    <p:embed/>
                  </p:oleObj>
                </mc:Choice>
                <mc:Fallback>
                  <p:oleObj name="Equation" r:id="rId3" imgW="30480000" imgH="5486400" progId="Equation.DSMT4">
                    <p:embed/>
                    <p:pic>
                      <p:nvPicPr>
                        <p:cNvPr id="0" name="图片 3072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9343698" y="2638098"/>
                          <a:ext cx="2096813" cy="378372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67" name="Object 3"/>
            <p:cNvGraphicFramePr>
              <a:graphicFrameLocks noChangeAspect="1"/>
            </p:cNvGraphicFramePr>
            <p:nvPr/>
          </p:nvGraphicFramePr>
          <p:xfrm>
            <a:off x="9186042" y="1996965"/>
            <a:ext cx="2343600" cy="3408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4" name="Equation" r:id="rId5" imgW="37185600" imgH="4876800" progId="Equation.DSMT4">
                    <p:embed/>
                  </p:oleObj>
                </mc:Choice>
                <mc:Fallback>
                  <p:oleObj name="Equation" r:id="rId5" imgW="37185600" imgH="4876800" progId="Equation.DSMT4">
                    <p:embed/>
                    <p:pic>
                      <p:nvPicPr>
                        <p:cNvPr id="0" name="图片 3073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9186042" y="1996965"/>
                          <a:ext cx="2343600" cy="340811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" name="矩形 10"/>
          <p:cNvSpPr/>
          <p:nvPr/>
        </p:nvSpPr>
        <p:spPr>
          <a:xfrm>
            <a:off x="1098892" y="5808858"/>
            <a:ext cx="66479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②你认为应该从哪些方面改进函数模型？</a:t>
            </a:r>
            <a:endParaRPr lang="zh-CN" altLang="en-US" sz="28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课堂小结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145518" y="1770336"/>
            <a:ext cx="10414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768350" indent="-514350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r>
              <a:rPr lang="zh-CN" altLang="en-US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你认为怎样选择函数拟合数据误差更小？</a:t>
            </a:r>
            <a:endParaRPr lang="en-US" altLang="zh-CN" sz="2800" kern="100" dirty="0" smtClean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768350" indent="-514350">
              <a:lnSpc>
                <a:spcPct val="150000"/>
              </a:lnSpc>
              <a:spcAft>
                <a:spcPts val="0"/>
              </a:spcAft>
              <a:defRPr/>
            </a:pPr>
            <a:endParaRPr lang="zh-CN" altLang="en-US" sz="2800" kern="100" dirty="0" smtClean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2. </a:t>
            </a:r>
            <a:r>
              <a:rPr lang="zh-CN" altLang="en-US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数学建模的主要步骤有哪些？如何撰写数学建模论文？</a:t>
            </a:r>
            <a:endParaRPr lang="zh-CN" altLang="zh-CN" sz="2800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自定义 1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25B7C0"/>
      </a:accent1>
      <a:accent2>
        <a:srgbClr val="F6A500"/>
      </a:accent2>
      <a:accent3>
        <a:srgbClr val="585858"/>
      </a:accent3>
      <a:accent4>
        <a:srgbClr val="FD7104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自定义 1">
      <a:majorFont>
        <a:latin typeface="Arial Black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29000">
              <a:srgbClr val="FFFFFF"/>
            </a:gs>
            <a:gs pos="98000">
              <a:srgbClr val="FFFFFF">
                <a:lumMod val="75000"/>
              </a:srgbClr>
            </a:gs>
          </a:gsLst>
          <a:lin ang="2700000" scaled="1"/>
          <a:tileRect/>
        </a:gradFill>
        <a:ln w="25400" cap="flat" cmpd="sng" algn="ctr">
          <a:noFill/>
          <a:prstDash val="solid"/>
        </a:ln>
        <a:effectLst>
          <a:softEdge rad="0"/>
        </a:effectLst>
      </a:spPr>
      <a:bodyPr anchor="ctr"/>
      <a:lstStyle>
        <a:defPPr marL="0" marR="0" indent="0" algn="ctr" defTabSz="91440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sz="1800" b="0" i="0" u="none" strike="noStrike" kern="0" cap="none" spc="0" normalizeH="0" baseline="0" noProof="0" smtClean="0">
            <a:ln>
              <a:noFill/>
            </a:ln>
            <a:solidFill>
              <a:srgbClr val="FFFFFF"/>
            </a:solidFill>
            <a:effectLst/>
            <a:uLnTx/>
            <a:uFillTx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1175</Words>
  <Application>WPS 演示</Application>
  <PresentationFormat>自定义</PresentationFormat>
  <Paragraphs>262</Paragraphs>
  <Slides>11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11</vt:i4>
      </vt:variant>
      <vt:variant>
        <vt:lpstr>幻灯片标题</vt:lpstr>
      </vt:variant>
      <vt:variant>
        <vt:i4>11</vt:i4>
      </vt:variant>
    </vt:vector>
  </HeadingPairs>
  <TitlesOfParts>
    <vt:vector size="36" baseType="lpstr">
      <vt:lpstr>Arial</vt:lpstr>
      <vt:lpstr>宋体</vt:lpstr>
      <vt:lpstr>Wingdings</vt:lpstr>
      <vt:lpstr>微软雅黑</vt:lpstr>
      <vt:lpstr>Arial Black</vt:lpstr>
      <vt:lpstr>Arial</vt:lpstr>
      <vt:lpstr>黑体</vt:lpstr>
      <vt:lpstr>楷体</vt:lpstr>
      <vt:lpstr>Times New Roman</vt:lpstr>
      <vt:lpstr>Times New Roman</vt:lpstr>
      <vt:lpstr>Calibri</vt:lpstr>
      <vt:lpstr>Calibri</vt:lpstr>
      <vt:lpstr>Arial Unicode MS</vt:lpstr>
      <vt:lpstr>Office 主题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MOMODASUCAI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MOMODA</dc:creator>
  <cp:lastModifiedBy>DX.Q</cp:lastModifiedBy>
  <cp:revision>194</cp:revision>
  <dcterms:created xsi:type="dcterms:W3CDTF">2014-11-06T06:08:00Z</dcterms:created>
  <dcterms:modified xsi:type="dcterms:W3CDTF">2020-12-14T07:04:55Z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2052-11.1.0.10132</vt:lpwstr>
  </property>
</Properties>
</file>