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3"/>
    <p:sldId id="290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79" r:id="rId13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/>
    <p:restoredTop sz="94630"/>
  </p:normalViewPr>
  <p:slideViewPr>
    <p:cSldViewPr snapToGrid="0" showGuides="1">
      <p:cViewPr varScale="1">
        <p:scale>
          <a:sx n="91" d="100"/>
          <a:sy n="91" d="100"/>
        </p:scale>
        <p:origin x="-102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71355" y="276225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75470" y="382270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08290" y="208915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3.emf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1905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数学建模活动：生长规律的描述</a:t>
            </a: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</a:t>
            </a:r>
            <a:r>
              <a:rPr lang="zh-CN" altLang="en-US" sz="2400" b="1" dirty="0" smtClean="0">
                <a:sym typeface="+mn-ea"/>
              </a:rPr>
              <a:t>：吴中才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中国人民大学附属中学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版必修第二册  第四章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4497" y="1118710"/>
            <a:ext cx="112652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农业专家在研究某地区玉米在不同生长阶段的植株高度时，得到了以下数据：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请建立适当的函数模型刻画该地区玉米的生长规律，并将研究过程写成一篇论文．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4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（参考函数模型：指数函数模型 ，逻辑斯谛模型 ，分段函数模型等．）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72055" y="2497257"/>
          <a:ext cx="10594428" cy="1278146"/>
        </p:xfrm>
        <a:graphic>
          <a:graphicData uri="http://schemas.openxmlformats.org/drawingml/2006/table">
            <a:tbl>
              <a:tblPr/>
              <a:tblGrid>
                <a:gridCol w="1986455"/>
                <a:gridCol w="767255"/>
                <a:gridCol w="767255"/>
                <a:gridCol w="767255"/>
                <a:gridCol w="767255"/>
                <a:gridCol w="767255"/>
                <a:gridCol w="767255"/>
                <a:gridCol w="767255"/>
                <a:gridCol w="767255"/>
                <a:gridCol w="767255"/>
                <a:gridCol w="767255"/>
                <a:gridCol w="935423"/>
              </a:tblGrid>
              <a:tr h="3647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生长阶段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植株高度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/cm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0.67</a:t>
                      </a:r>
                      <a:endParaRPr lang="zh-CN" sz="20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1.75</a:t>
                      </a:r>
                      <a:endParaRPr lang="zh-CN" sz="20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3.69</a:t>
                      </a:r>
                      <a:endParaRPr lang="zh-CN" sz="20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7.73</a:t>
                      </a:r>
                      <a:endParaRPr lang="zh-CN" sz="20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16.55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32.55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53.38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97.46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153.6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174.9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180.79</a:t>
                      </a:r>
                      <a:endParaRPr lang="zh-CN" sz="18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584" marR="121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4183113" y="5559971"/>
          <a:ext cx="1348979" cy="430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2" imgW="16459200" imgH="5181600" progId="Equation.DSMT4">
                  <p:embed/>
                </p:oleObj>
              </mc:Choice>
              <mc:Fallback>
                <p:oleObj name="Equation" r:id="rId2" imgW="16459200" imgH="5181600" progId="Equation.DSMT4">
                  <p:embed/>
                  <p:pic>
                    <p:nvPicPr>
                      <p:cNvPr id="0" name="图片 4096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83113" y="5559971"/>
                        <a:ext cx="1348979" cy="43092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201105" y="5412830"/>
          <a:ext cx="1867610" cy="73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2555200" imgH="8839200" progId="Equation.DSMT4">
                  <p:embed/>
                </p:oleObj>
              </mc:Choice>
              <mc:Fallback>
                <p:oleObj name="Equation" r:id="rId4" imgW="22555200" imgH="8839200" progId="Equation.DSMT4">
                  <p:embed/>
                  <p:pic>
                    <p:nvPicPr>
                      <p:cNvPr id="0" name="图片 4097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01105" y="5412830"/>
                        <a:ext cx="1867610" cy="735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发现问题、提出问题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445" y="1034630"/>
            <a:ext cx="112355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卫生部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2009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月发布的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中国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岁以下儿童生长发育参照标准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指出，我国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岁以下女童身高（长）的中位数如下表所示（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岁指刚出生时）：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30015" y="3264250"/>
          <a:ext cx="10146013" cy="2194560"/>
        </p:xfrm>
        <a:graphic>
          <a:graphicData uri="http://schemas.openxmlformats.org/drawingml/2006/table">
            <a:tbl>
              <a:tblPr/>
              <a:tblGrid>
                <a:gridCol w="1646585"/>
                <a:gridCol w="1213524"/>
                <a:gridCol w="1214714"/>
                <a:gridCol w="1213524"/>
                <a:gridCol w="1214714"/>
                <a:gridCol w="1213524"/>
                <a:gridCol w="1214714"/>
                <a:gridCol w="1214714"/>
              </a:tblGrid>
              <a:tr h="539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年龄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岁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身高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/cm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49.7</a:t>
                      </a:r>
                      <a:endParaRPr lang="zh-CN" sz="24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66.8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75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81.5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87.2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92.1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96.3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年龄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岁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身高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/cm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99.4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103.1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106.7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110.2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113.5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116.6</a:t>
                      </a:r>
                      <a:endParaRPr lang="zh-CN" sz="2400" kern="10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119.4</a:t>
                      </a:r>
                      <a:endParaRPr lang="zh-CN" sz="24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26443" marR="126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发现问题、提出问题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538" y="1244830"/>
            <a:ext cx="112231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交流与讨论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①这个问题中涉及到两个量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年龄和身高，你能否用自己的语言描述这两个量之间的关系？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②这两个量之间的关系是不是函数关系？为什么？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③如果是函数关系，哪个是自变量？哪个是因变量？定义域和值域分别是什么？有什么性质？你能否写出一个函数解析式表示这个关系？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分析问题、建立模型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7049" y="929519"/>
            <a:ext cx="112021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交流与讨论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①你认为怎样选择函数模型来刻画年龄和身高之间的变化关系？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我们可以先画出它的图像，从直观上看看像什么函数：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/>
          <p:nvPr/>
        </p:nvPicPr>
        <p:blipFill>
          <a:blip r:embed="rId2" cstate="print"/>
          <a:srcRect l="13783" t="2191" r="16266" b="32271"/>
          <a:stretch>
            <a:fillRect/>
          </a:stretch>
        </p:blipFill>
        <p:spPr>
          <a:xfrm>
            <a:off x="2023215" y="2926609"/>
            <a:ext cx="7596545" cy="3800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分析问题、建立模型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600" y="1612680"/>
            <a:ext cx="111601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②我们学过一些什么函数？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③你觉得这个图像最像什么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函数的图像？你能大概写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出它的解析式吗？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/>
          <p:nvPr/>
        </p:nvPicPr>
        <p:blipFill>
          <a:blip r:embed="rId2" cstate="print"/>
          <a:srcRect l="13783" t="2191" r="16266" b="32271"/>
          <a:stretch>
            <a:fillRect/>
          </a:stretch>
        </p:blipFill>
        <p:spPr>
          <a:xfrm>
            <a:off x="5788416" y="1854555"/>
            <a:ext cx="6077774" cy="304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确定参数、计算求解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7048" y="1244830"/>
            <a:ext cx="1121267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交流与讨论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①如果选择                        ，你怎么确定指数    ？怎么确定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？如果选择                                              ，你怎么确定底数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和系数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zh-CN" altLang="en-US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②请大家选择一个函数模型，各自选择适当的数据求出函数解析式．</a:t>
            </a:r>
            <a:endParaRPr lang="zh-CN" altLang="en-US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③分别针对同一个函数模型的求解结果进行交流、对比，借助图像，凭直觉初步感知同一模型不同结果的优劣，以及不同模型刻画数据的优劣．</a:t>
            </a:r>
            <a:endParaRPr lang="zh-CN" altLang="zh-CN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681747" y="1866610"/>
          <a:ext cx="390197" cy="80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2" imgW="4267200" imgH="8839200" progId="Equation.DSMT4">
                  <p:embed/>
                </p:oleObj>
              </mc:Choice>
              <mc:Fallback>
                <p:oleObj name="Equation" r:id="rId2" imgW="4267200" imgH="88392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81747" y="1866610"/>
                        <a:ext cx="390197" cy="80826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680138" y="1772607"/>
          <a:ext cx="2186152" cy="7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1640800" imgH="7620000" progId="Equation.DSMT4">
                  <p:embed/>
                </p:oleObj>
              </mc:Choice>
              <mc:Fallback>
                <p:oleObj name="Equation" r:id="rId4" imgW="21640800" imgH="7620000" progId="Equation.DSMT4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0138" y="1772607"/>
                        <a:ext cx="2186152" cy="759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97569" y="2680139"/>
          <a:ext cx="4123853" cy="483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0843200" imgH="4876800" progId="Equation.DSMT4">
                  <p:embed/>
                </p:oleObj>
              </mc:Choice>
              <mc:Fallback>
                <p:oleObj name="Equation" r:id="rId6" imgW="40843200" imgH="4876800" progId="Equation.DSMT4">
                  <p:embed/>
                  <p:pic>
                    <p:nvPicPr>
                      <p:cNvPr id="0" name="图片 1026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7569" y="2680139"/>
                        <a:ext cx="4123853" cy="4838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验证结果、改进模型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1131" y="824430"/>
            <a:ext cx="11128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交流与讨论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①你认为怎么验证函数模型？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66031" y="2311229"/>
          <a:ext cx="8986348" cy="4389120"/>
        </p:xfrm>
        <a:graphic>
          <a:graphicData uri="http://schemas.openxmlformats.org/drawingml/2006/table">
            <a:tbl>
              <a:tblPr/>
              <a:tblGrid>
                <a:gridCol w="1458385"/>
                <a:gridCol w="1074821"/>
                <a:gridCol w="1075875"/>
                <a:gridCol w="1074821"/>
                <a:gridCol w="1075875"/>
                <a:gridCol w="1074821"/>
                <a:gridCol w="1075875"/>
                <a:gridCol w="10758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年龄</a:t>
                      </a: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岁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0.5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身高</a:t>
                      </a: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/cm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49.7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66.8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2400" kern="100" dirty="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81.5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87.2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92.1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96.3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年龄</a:t>
                      </a: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岁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4.5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6.5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身高</a:t>
                      </a: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/cm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99.4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103.1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106.7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110.2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113.5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116.6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119.4</a:t>
                      </a:r>
                      <a:endParaRPr lang="zh-CN" sz="2400" kern="100"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0" y="0"/>
          <a:ext cx="3333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2" imgW="7924800" imgH="4876800" progId="Equation.DSMT4">
                  <p:embed/>
                </p:oleObj>
              </mc:Choice>
              <mc:Fallback>
                <p:oleObj name="Equation" r:id="rId2" imgW="7924800" imgH="4876800" progId="Equation.DSMT4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33375" cy="2000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0" y="0"/>
          <a:ext cx="3429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229600" imgH="4876800" progId="Equation.DSMT4">
                  <p:embed/>
                </p:oleObj>
              </mc:Choice>
              <mc:Fallback>
                <p:oleObj name="Equation" r:id="rId4" imgW="8229600" imgH="4876800" progId="Equation.DSMT4">
                  <p:embed/>
                  <p:pic>
                    <p:nvPicPr>
                      <p:cNvPr id="0" name="图片 2049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42900" cy="2000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0" y="0"/>
          <a:ext cx="3333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924800" imgH="4876800" progId="Equation.DSMT4">
                  <p:embed/>
                </p:oleObj>
              </mc:Choice>
              <mc:Fallback>
                <p:oleObj name="Equation" r:id="rId6" imgW="7924800" imgH="4876800" progId="Equation.DSMT4">
                  <p:embed/>
                  <p:pic>
                    <p:nvPicPr>
                      <p:cNvPr id="0" name="图片 2050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33375" cy="2000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0" y="0"/>
          <a:ext cx="3429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8229600" imgH="4876800" progId="Equation.DSMT4">
                  <p:embed/>
                </p:oleObj>
              </mc:Choice>
              <mc:Fallback>
                <p:oleObj name="Equation" r:id="rId7" imgW="8229600" imgH="4876800" progId="Equation.DSMT4">
                  <p:embed/>
                  <p:pic>
                    <p:nvPicPr>
                      <p:cNvPr id="0" name="图片 2051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42900" cy="2000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验证</a:t>
            </a:r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结果、改进模型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473386" y="991963"/>
            <a:ext cx="9898606" cy="4820286"/>
            <a:chOff x="1631036" y="1822253"/>
            <a:chExt cx="9898606" cy="4820286"/>
          </a:xfrm>
        </p:grpSpPr>
        <p:pic>
          <p:nvPicPr>
            <p:cNvPr id="5" name="图片 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1036" y="1822253"/>
              <a:ext cx="8606040" cy="4820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65" name="Object 1"/>
            <p:cNvGraphicFramePr>
              <a:graphicFrameLocks noChangeAspect="1"/>
            </p:cNvGraphicFramePr>
            <p:nvPr/>
          </p:nvGraphicFramePr>
          <p:xfrm>
            <a:off x="9343698" y="2638098"/>
            <a:ext cx="2096813" cy="378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Equation" r:id="rId3" imgW="30480000" imgH="5486400" progId="Equation.DSMT4">
                    <p:embed/>
                  </p:oleObj>
                </mc:Choice>
                <mc:Fallback>
                  <p:oleObj name="Equation" r:id="rId3" imgW="30480000" imgH="5486400" progId="Equation.DSMT4">
                    <p:embed/>
                    <p:pic>
                      <p:nvPicPr>
                        <p:cNvPr id="0" name="图片 30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343698" y="2638098"/>
                          <a:ext cx="2096813" cy="3783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7" name="Object 3"/>
            <p:cNvGraphicFramePr>
              <a:graphicFrameLocks noChangeAspect="1"/>
            </p:cNvGraphicFramePr>
            <p:nvPr/>
          </p:nvGraphicFramePr>
          <p:xfrm>
            <a:off x="9186042" y="1996965"/>
            <a:ext cx="2343600" cy="340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5" imgW="37185600" imgH="4876800" progId="Equation.DSMT4">
                    <p:embed/>
                  </p:oleObj>
                </mc:Choice>
                <mc:Fallback>
                  <p:oleObj name="Equation" r:id="rId5" imgW="37185600" imgH="4876800" progId="Equation.DSMT4">
                    <p:embed/>
                    <p:pic>
                      <p:nvPicPr>
                        <p:cNvPr id="0" name="图片 307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86042" y="1996965"/>
                          <a:ext cx="2343600" cy="34081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矩形 10"/>
          <p:cNvSpPr/>
          <p:nvPr/>
        </p:nvSpPr>
        <p:spPr>
          <a:xfrm>
            <a:off x="1098892" y="5808858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②你认为应该从哪些方面改进函数模型？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5518" y="1770336"/>
            <a:ext cx="1041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8350" indent="-514350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你认为怎样选择函数拟合数据误差更小？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768350" indent="-514350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数学建模的主要步骤有哪些？如何撰写数学建模论文？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WPS 演示</Application>
  <PresentationFormat>自定义</PresentationFormat>
  <Paragraphs>262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11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楷体</vt:lpstr>
      <vt:lpstr>Times New Roman</vt:lpstr>
      <vt:lpstr>Times New Roman</vt:lpstr>
      <vt:lpstr>Calibri</vt:lpstr>
      <vt:lpstr>Calibri</vt:lpstr>
      <vt:lpstr>Arial Unicode MS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194</cp:revision>
  <dcterms:created xsi:type="dcterms:W3CDTF">2014-11-06T06:08:00Z</dcterms:created>
  <dcterms:modified xsi:type="dcterms:W3CDTF">2020-12-14T07:04:55Z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