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png" ContentType="image/png"/>
  <Default Extension="emf" ContentType="image/x-emf"/>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handoutMasterIdLst>
    <p:handoutMasterId r:id="rId16"/>
  </p:handoutMasterIdLst>
  <p:sldIdLst>
    <p:sldId id="291" r:id="rId3"/>
    <p:sldId id="290" r:id="rId4"/>
    <p:sldId id="303" r:id="rId5"/>
    <p:sldId id="292" r:id="rId6"/>
    <p:sldId id="304" r:id="rId7"/>
    <p:sldId id="305" r:id="rId8"/>
    <p:sldId id="306" r:id="rId9"/>
    <p:sldId id="293" r:id="rId10"/>
    <p:sldId id="307" r:id="rId11"/>
    <p:sldId id="294" r:id="rId12"/>
    <p:sldId id="302" r:id="rId13"/>
    <p:sldId id="279" r:id="rId14"/>
  </p:sldIdLst>
  <p:sldSz cx="12192000" cy="6858000"/>
  <p:notesSz cx="6858000" cy="9144000"/>
  <p:defaultTex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2644A"/>
    <a:srgbClr val="897A5D"/>
    <a:srgbClr val="25B7C0"/>
    <a:srgbClr val="FDFDFD"/>
    <a:srgbClr val="595859"/>
    <a:srgbClr val="595959"/>
    <a:srgbClr val="F6A500"/>
    <a:srgbClr val="FD71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1"/>
    <p:restoredTop sz="94630"/>
  </p:normalViewPr>
  <p:slideViewPr>
    <p:cSldViewPr snapToGrid="0" showGuides="1">
      <p:cViewPr varScale="1">
        <p:scale>
          <a:sx n="91" d="100"/>
          <a:sy n="91" d="100"/>
        </p:scale>
        <p:origin x="-102" y="-25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showFormatting="0">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handoutMaster" Target="handoutMasters/handoutMaster1.xml"/><Relationship Id="rId15" Type="http://schemas.openxmlformats.org/officeDocument/2006/relationships/notesMaster" Target="notesMasters/notesMaster1.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marL="0" marR="0" lvl="0" indent="0" algn="r"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4" name="页脚占位符 3"/>
          <p:cNvSpPr>
            <a:spLocks noGrp="1"/>
          </p:cNvSpPr>
          <p:nvPr>
            <p:ph type="ftr" sz="quarter" idx="2"/>
          </p:nvPr>
        </p:nvSpPr>
        <p:spPr>
          <a:xfrm>
            <a:off x="0" y="8685213"/>
            <a:ext cx="2971800" cy="458788"/>
          </a:xfrm>
          <a:prstGeom prst="rect">
            <a:avLst/>
          </a:prstGeom>
        </p:spPr>
        <p:txBody>
          <a:bodyPr vert="horz" lIns="91440" tIns="45720" rIns="91440" bIns="45720" rtlCol="0" anchor="b"/>
          <a:lstStyle>
            <a:lvl1pPr algn="l">
              <a:defRPr sz="1200"/>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5" name="灯片编号占位符 4"/>
          <p:cNvSpPr>
            <a:spLocks noGrp="1"/>
          </p:cNvSpPr>
          <p:nvPr>
            <p:ph type="sldNum" sz="quarter" idx="3"/>
          </p:nvPr>
        </p:nvSpPr>
        <p:spPr>
          <a:xfrm>
            <a:off x="3884613" y="8685213"/>
            <a:ext cx="2971800" cy="458788"/>
          </a:xfrm>
          <a:prstGeom prst="rect">
            <a:avLst/>
          </a:prstGeom>
        </p:spPr>
        <p:txBody>
          <a:bodyPr vert="horz" lIns="91440" tIns="45720" rIns="91440" bIns="45720" rtlCol="0" anchor="b"/>
          <a:lstStyle>
            <a:lvl1pPr algn="r">
              <a:defRPr sz="1200"/>
            </a:lvl1pPr>
          </a:lstStyle>
          <a:p>
            <a:pPr marL="0" marR="0" lvl="0" indent="0" algn="r" defTabSz="914400" rtl="0" eaLnBrk="0" fontAlgn="base" latinLnBrk="0" hangingPunct="0">
              <a:lnSpc>
                <a:spcPct val="100000"/>
              </a:lnSpc>
              <a:spcBef>
                <a:spcPct val="0"/>
              </a:spcBef>
              <a:spcAft>
                <a:spcPct val="0"/>
              </a:spcAft>
              <a:buClrTx/>
              <a:buSzTx/>
              <a:buFontTx/>
              <a:buNone/>
              <a:defRPr/>
            </a:pPr>
            <a:fld id="{F606A740-BBB9-4963-8797-18622D141CAF}" type="slidenum">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微软雅黑" panose="020B0503020204020204" pitchFamily="34" charset="-122"/>
                <a:cs typeface="+mn-cs"/>
              </a:rPr>
            </a:fld>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微软雅黑" panose="020B0503020204020204" pitchFamily="34" charset="-122"/>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第二级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第三级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第四级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ea typeface="+mn-ea"/>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F1410881-65A3-43F7-9548-CFED2647BFBE}" type="slidenum">
              <a:rPr kumimoji="0" lang="zh-CN" altLang="en-US" sz="1200" b="0" i="0" u="none" strike="noStrike" kern="1200" cap="none" spc="0" normalizeH="0" baseline="0" noProof="0">
                <a:ln>
                  <a:noFill/>
                </a:ln>
                <a:solidFill>
                  <a:schemeClr val="tx1"/>
                </a:solidFill>
                <a:effectLst/>
                <a:uLnTx/>
                <a:uFillTx/>
                <a:latin typeface="+mn-lt"/>
                <a:ea typeface="+mn-ea"/>
                <a:cs typeface="+mn-cs"/>
              </a:rPr>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a:ln>
            <a:solidFill>
              <a:srgbClr val="000000">
                <a:alpha val="100000"/>
              </a:srgbClr>
            </a:solidFill>
            <a:miter lim="800000"/>
          </a:ln>
        </p:spPr>
      </p:sp>
      <p:sp>
        <p:nvSpPr>
          <p:cNvPr id="10243" name="备注占位符 2"/>
          <p:cNvSpPr>
            <a:spLocks noGrp="1"/>
          </p:cNvSpPr>
          <p:nvPr>
            <p:ph type="body" idx="1"/>
          </p:nvPr>
        </p:nvSpPr>
        <p:spPr>
          <a:noFill/>
          <a:ln>
            <a:noFill/>
          </a:ln>
        </p:spPr>
        <p:txBody>
          <a:bodyPr wrap="square" lIns="91440" tIns="45720" rIns="91440" bIns="45720" anchor="t"/>
          <a:lstStyle/>
          <a:p>
            <a:pPr lvl="0" eaLnBrk="1" hangingPunct="1">
              <a:spcBef>
                <a:spcPct val="0"/>
              </a:spcBef>
            </a:pPr>
            <a:endParaRPr lang="zh-CN" altLang="en-US" dirty="0"/>
          </a:p>
        </p:txBody>
      </p:sp>
      <p:sp>
        <p:nvSpPr>
          <p:cNvPr id="10244" name="灯片编号占位符 3"/>
          <p:cNvSpPr txBox="1">
            <a:spLocks noGrp="1"/>
          </p:cNvSpPr>
          <p:nvPr>
            <p:ph type="sldNum" sz="quarter"/>
          </p:nvPr>
        </p:nvSpPr>
        <p:spPr>
          <a:xfrm>
            <a:off x="3884613" y="8685213"/>
            <a:ext cx="2971800" cy="458787"/>
          </a:xfrm>
          <a:prstGeom prst="rect">
            <a:avLst/>
          </a:prstGeom>
          <a:noFill/>
          <a:ln w="9525">
            <a:noFill/>
          </a:ln>
        </p:spPr>
        <p:txBody>
          <a:bodyPr anchor="b"/>
          <a:lstStyle/>
          <a:p>
            <a:pPr lvl="0" algn="r" eaLnBrk="1" hangingPunct="1"/>
            <a:fld id="{9A0DB2DC-4C9A-4742-B13C-FB6460FD3503}" type="slidenum">
              <a:rPr lang="zh-CN" altLang="en-US" sz="1200" dirty="0">
                <a:latin typeface="Calibri" panose="020F0502020204030204" pitchFamily="34" charset="0"/>
                <a:ea typeface="宋体" panose="02010600030101010101" pitchFamily="2" charset="-122"/>
              </a:rPr>
            </a:fld>
            <a:endParaRPr lang="zh-CN" altLang="en-US" sz="1200" dirty="0">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4" Type="http://schemas.openxmlformats.org/officeDocument/2006/relationships/image" Target="../media/image3.emf"/><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5" Type="http://schemas.openxmlformats.org/officeDocument/2006/relationships/image" Target="../media/image3.emf"/><Relationship Id="rId4" Type="http://schemas.openxmlformats.org/officeDocument/2006/relationships/image" Target="../media/image2.png"/><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幻灯片封面">
    <p:bg>
      <p:bgPr>
        <a:solidFill>
          <a:srgbClr val="F2F2F2"/>
        </a:solidFill>
        <a:effectLst/>
      </p:bgPr>
    </p:bg>
    <p:spTree>
      <p:nvGrpSpPr>
        <p:cNvPr id="1" name=""/>
        <p:cNvGrpSpPr/>
        <p:nvPr/>
      </p:nvGrpSpPr>
      <p:grpSpPr>
        <a:xfrm>
          <a:off x="0" y="0"/>
          <a:ext cx="0" cy="0"/>
          <a:chOff x="0" y="0"/>
          <a:chExt cx="0" cy="0"/>
        </a:xfrm>
      </p:grpSpPr>
      <p:sp>
        <p:nvSpPr>
          <p:cNvPr id="4" name="矩形 3"/>
          <p:cNvSpPr/>
          <p:nvPr/>
        </p:nvSpPr>
        <p:spPr>
          <a:xfrm>
            <a:off x="0" y="0"/>
            <a:ext cx="12192000" cy="6858000"/>
          </a:xfrm>
          <a:prstGeom prst="rect">
            <a:avLst/>
          </a:pr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6" name="矩形 5"/>
          <p:cNvSpPr/>
          <p:nvPr userDrawn="1"/>
        </p:nvSpPr>
        <p:spPr>
          <a:xfrm>
            <a:off x="0" y="1603648"/>
            <a:ext cx="12192000" cy="80297"/>
          </a:xfrm>
          <a:prstGeom prst="rect">
            <a:avLst/>
          </a:prstGeom>
          <a:solidFill>
            <a:srgbClr val="72644A"/>
          </a:solidFill>
          <a:ln w="25400" cap="flat" cmpd="sng" algn="ctr">
            <a:noFill/>
            <a:prstDash val="solid"/>
          </a:ln>
          <a:effectLst>
            <a:softEdge rad="0"/>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7" name="矩形 6"/>
          <p:cNvSpPr/>
          <p:nvPr/>
        </p:nvSpPr>
        <p:spPr>
          <a:xfrm>
            <a:off x="0" y="4408085"/>
            <a:ext cx="12192000" cy="80297"/>
          </a:xfrm>
          <a:prstGeom prst="rect">
            <a:avLst/>
          </a:prstGeom>
          <a:solidFill>
            <a:srgbClr val="72644A"/>
          </a:solidFill>
          <a:ln w="25400" cap="flat" cmpd="sng" algn="ctr">
            <a:noFill/>
            <a:prstDash val="solid"/>
          </a:ln>
          <a:effectLst>
            <a:softEdge rad="0"/>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pic>
        <p:nvPicPr>
          <p:cNvPr id="3" name="图片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617265"/>
            <a:ext cx="12192000" cy="2857500"/>
          </a:xfrm>
          <a:prstGeom prst="rect">
            <a:avLst/>
          </a:prstGeom>
        </p:spPr>
      </p:pic>
      <p:pic>
        <p:nvPicPr>
          <p:cNvPr id="8" name="Picture 3" descr="D:\人教网\logo透明s.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pic>
        <p:nvPicPr>
          <p:cNvPr id="2" name="图片 1" descr="人教社logo"/>
          <p:cNvPicPr>
            <a:picLocks noChangeAspect="1"/>
          </p:cNvPicPr>
          <p:nvPr userDrawn="1"/>
        </p:nvPicPr>
        <p:blipFill>
          <a:blip r:embed="rId4"/>
          <a:stretch>
            <a:fillRect/>
          </a:stretch>
        </p:blipFill>
        <p:spPr>
          <a:xfrm>
            <a:off x="9474835" y="276225"/>
            <a:ext cx="2296795" cy="373380"/>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内容页">
    <p:bg>
      <p:bgPr>
        <a:solidFill>
          <a:srgbClr val="F2F2F2"/>
        </a:solidFill>
        <a:effectLst/>
      </p:bgPr>
    </p:bg>
    <p:spTree>
      <p:nvGrpSpPr>
        <p:cNvPr id="1" name=""/>
        <p:cNvGrpSpPr/>
        <p:nvPr/>
      </p:nvGrpSpPr>
      <p:grpSpPr>
        <a:xfrm>
          <a:off x="0" y="0"/>
          <a:ext cx="0" cy="0"/>
          <a:chOff x="0" y="0"/>
          <a:chExt cx="0" cy="0"/>
        </a:xfrm>
      </p:grpSpPr>
      <p:pic>
        <p:nvPicPr>
          <p:cNvPr id="2" name="Picture 3" descr="D:\人教网\logo透明s.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结束页">
    <p:bg>
      <p:bgPr>
        <a:solidFill>
          <a:srgbClr val="F2F2F2"/>
        </a:solidFill>
        <a:effectLst/>
      </p:bgPr>
    </p:bg>
    <p:spTree>
      <p:nvGrpSpPr>
        <p:cNvPr id="1" name=""/>
        <p:cNvGrpSpPr/>
        <p:nvPr/>
      </p:nvGrpSpPr>
      <p:grpSpPr>
        <a:xfrm>
          <a:off x="0" y="0"/>
          <a:ext cx="0" cy="0"/>
          <a:chOff x="0" y="0"/>
          <a:chExt cx="0" cy="0"/>
        </a:xfrm>
      </p:grpSpPr>
      <p:pic>
        <p:nvPicPr>
          <p:cNvPr id="5" name="图片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4" name="图片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037859"/>
            <a:ext cx="12192000" cy="1552575"/>
          </a:xfrm>
          <a:prstGeom prst="rect">
            <a:avLst/>
          </a:prstGeom>
        </p:spPr>
      </p:pic>
      <p:sp>
        <p:nvSpPr>
          <p:cNvPr id="6" name="Oval 9"/>
          <p:cNvSpPr/>
          <p:nvPr/>
        </p:nvSpPr>
        <p:spPr>
          <a:xfrm>
            <a:off x="3752850" y="1257300"/>
            <a:ext cx="2381250" cy="2381250"/>
          </a:xfrm>
          <a:prstGeom prst="ellipse">
            <a:avLst/>
          </a:prstGeom>
          <a:noFill/>
          <a:ln>
            <a:solidFill>
              <a:srgbClr val="595959"/>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7" name="Oval 10"/>
          <p:cNvSpPr/>
          <p:nvPr/>
        </p:nvSpPr>
        <p:spPr>
          <a:xfrm>
            <a:off x="2568575" y="1104900"/>
            <a:ext cx="2381250" cy="2382838"/>
          </a:xfrm>
          <a:prstGeom prst="ellipse">
            <a:avLst/>
          </a:prstGeom>
          <a:noFill/>
          <a:ln>
            <a:solidFill>
              <a:srgbClr val="595959"/>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grpSp>
        <p:nvGrpSpPr>
          <p:cNvPr id="4106" name="组合 79"/>
          <p:cNvGrpSpPr/>
          <p:nvPr userDrawn="1"/>
        </p:nvGrpSpPr>
        <p:grpSpPr>
          <a:xfrm>
            <a:off x="1589088" y="811213"/>
            <a:ext cx="2341562" cy="2344737"/>
            <a:chOff x="6379729" y="2488774"/>
            <a:chExt cx="2513016" cy="2513016"/>
          </a:xfrm>
        </p:grpSpPr>
        <p:sp>
          <p:nvSpPr>
            <p:cNvPr id="9"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cs typeface="+mn-cs"/>
              </a:endParaRPr>
            </a:p>
          </p:txBody>
        </p:sp>
        <p:sp>
          <p:nvSpPr>
            <p:cNvPr id="10"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endParaRPr>
            </a:p>
          </p:txBody>
        </p:sp>
      </p:grpSp>
      <p:sp>
        <p:nvSpPr>
          <p:cNvPr id="11" name="椭圆 80"/>
          <p:cNvSpPr/>
          <p:nvPr/>
        </p:nvSpPr>
        <p:spPr bwMode="auto">
          <a:xfrm>
            <a:off x="1932719" y="1141999"/>
            <a:ext cx="1691508" cy="1694936"/>
          </a:xfrm>
          <a:prstGeom prst="ellipse">
            <a:avLst/>
          </a:prstGeom>
          <a:solidFill>
            <a:schemeClr val="accent1"/>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0000" b="0" i="0" u="none" strike="noStrike" kern="0" cap="none" spc="0" normalizeH="0" baseline="0" noProof="0" dirty="0" smtClean="0">
                <a:ln>
                  <a:noFill/>
                </a:ln>
                <a:solidFill>
                  <a:srgbClr val="FFFFFF"/>
                </a:solidFill>
                <a:effectLst/>
                <a:uLnTx/>
                <a:uFillTx/>
                <a:latin typeface="黑体" panose="02010609060101010101" pitchFamily="49" charset="-122"/>
                <a:ea typeface="黑体" panose="02010609060101010101" pitchFamily="49" charset="-122"/>
                <a:cs typeface="+mn-cs"/>
              </a:rPr>
              <a:t>谢</a:t>
            </a:r>
            <a:endParaRPr kumimoji="0" lang="zh-CN" altLang="en-US" sz="10000" b="0" i="0" u="none" strike="noStrike" kern="0" cap="none" spc="0" normalizeH="0" baseline="0" noProof="0" dirty="0" smtClean="0">
              <a:ln>
                <a:noFill/>
              </a:ln>
              <a:solidFill>
                <a:srgbClr val="FFFFFF"/>
              </a:solidFill>
              <a:effectLst/>
              <a:uLnTx/>
              <a:uFillTx/>
              <a:latin typeface="黑体" panose="02010609060101010101" pitchFamily="49" charset="-122"/>
              <a:ea typeface="黑体" panose="02010609060101010101" pitchFamily="49" charset="-122"/>
              <a:cs typeface="+mn-cs"/>
            </a:endParaRPr>
          </a:p>
        </p:txBody>
      </p:sp>
      <p:grpSp>
        <p:nvGrpSpPr>
          <p:cNvPr id="4110" name="组合 79"/>
          <p:cNvGrpSpPr/>
          <p:nvPr userDrawn="1"/>
        </p:nvGrpSpPr>
        <p:grpSpPr>
          <a:xfrm>
            <a:off x="3630613" y="601663"/>
            <a:ext cx="2181225" cy="2184400"/>
            <a:chOff x="6379729" y="2488774"/>
            <a:chExt cx="2513016" cy="2513016"/>
          </a:xfrm>
        </p:grpSpPr>
        <p:sp>
          <p:nvSpPr>
            <p:cNvPr id="13" name="任意多边形 82"/>
            <p:cNvSpPr/>
            <p:nvPr/>
          </p:nvSpPr>
          <p:spPr>
            <a:xfrm rot="3738964">
              <a:off x="6379730" y="2488773"/>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cs typeface="+mn-cs"/>
              </a:endParaRPr>
            </a:p>
          </p:txBody>
        </p:sp>
        <p:sp>
          <p:nvSpPr>
            <p:cNvPr id="14"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endParaRPr>
            </a:p>
          </p:txBody>
        </p:sp>
      </p:grpSp>
      <p:sp>
        <p:nvSpPr>
          <p:cNvPr id="15" name="椭圆 80"/>
          <p:cNvSpPr/>
          <p:nvPr/>
        </p:nvSpPr>
        <p:spPr bwMode="auto">
          <a:xfrm>
            <a:off x="3950515" y="893734"/>
            <a:ext cx="1575476" cy="1578669"/>
          </a:xfrm>
          <a:prstGeom prst="ellipse">
            <a:avLst/>
          </a:prstGeom>
          <a:solidFill>
            <a:schemeClr val="accent2"/>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9500" b="0" i="0" u="none" strike="noStrike" kern="0" cap="none" spc="0" normalizeH="0" baseline="0" noProof="0" dirty="0" smtClean="0">
                <a:ln>
                  <a:noFill/>
                </a:ln>
                <a:solidFill>
                  <a:srgbClr val="FFFFFF"/>
                </a:solidFill>
                <a:effectLst/>
                <a:uLnTx/>
                <a:uFillTx/>
                <a:latin typeface="黑体" panose="02010609060101010101" pitchFamily="49" charset="-122"/>
                <a:ea typeface="黑体" panose="02010609060101010101" pitchFamily="49" charset="-122"/>
                <a:cs typeface="+mn-cs"/>
              </a:rPr>
              <a:t>谢</a:t>
            </a:r>
            <a:endParaRPr kumimoji="0" lang="zh-CN" altLang="en-US" sz="9500" b="0" i="0" u="none" strike="noStrike" kern="0" cap="none" spc="0" normalizeH="0" baseline="0" noProof="0" dirty="0">
              <a:ln>
                <a:noFill/>
              </a:ln>
              <a:solidFill>
                <a:srgbClr val="FFFFFF"/>
              </a:solidFill>
              <a:effectLst/>
              <a:uLnTx/>
              <a:uFillTx/>
              <a:latin typeface="黑体" panose="02010609060101010101" pitchFamily="49" charset="-122"/>
              <a:ea typeface="黑体" panose="02010609060101010101" pitchFamily="49" charset="-122"/>
              <a:cs typeface="+mn-cs"/>
            </a:endParaRPr>
          </a:p>
        </p:txBody>
      </p:sp>
      <p:grpSp>
        <p:nvGrpSpPr>
          <p:cNvPr id="4114" name="组合 79"/>
          <p:cNvGrpSpPr/>
          <p:nvPr userDrawn="1"/>
        </p:nvGrpSpPr>
        <p:grpSpPr>
          <a:xfrm>
            <a:off x="6508750" y="796925"/>
            <a:ext cx="2355850" cy="2359025"/>
            <a:chOff x="6379729" y="2488774"/>
            <a:chExt cx="2513016" cy="2513016"/>
          </a:xfrm>
        </p:grpSpPr>
        <p:sp>
          <p:nvSpPr>
            <p:cNvPr id="17"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cs typeface="+mn-cs"/>
              </a:endParaRPr>
            </a:p>
          </p:txBody>
        </p:sp>
        <p:sp>
          <p:nvSpPr>
            <p:cNvPr id="18"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endParaRPr>
            </a:p>
          </p:txBody>
        </p:sp>
      </p:grpSp>
      <p:sp>
        <p:nvSpPr>
          <p:cNvPr id="19" name="椭圆 80"/>
          <p:cNvSpPr/>
          <p:nvPr/>
        </p:nvSpPr>
        <p:spPr bwMode="auto">
          <a:xfrm>
            <a:off x="6854479" y="1129847"/>
            <a:ext cx="1701582" cy="1705030"/>
          </a:xfrm>
          <a:prstGeom prst="ellipse">
            <a:avLst/>
          </a:prstGeom>
          <a:solidFill>
            <a:schemeClr val="accent4"/>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9500" b="0" i="0" u="none" strike="noStrike" kern="0" cap="none" spc="0" normalizeH="0" baseline="0" noProof="0" dirty="0" smtClean="0">
                <a:ln>
                  <a:noFill/>
                </a:ln>
                <a:solidFill>
                  <a:srgbClr val="FFFFFF"/>
                </a:solidFill>
                <a:effectLst/>
                <a:uLnTx/>
                <a:uFillTx/>
                <a:latin typeface="黑体" panose="02010609060101010101" pitchFamily="49" charset="-122"/>
                <a:ea typeface="黑体" panose="02010609060101010101" pitchFamily="49" charset="-122"/>
                <a:cs typeface="+mn-cs"/>
              </a:rPr>
              <a:t>看</a:t>
            </a:r>
            <a:endParaRPr kumimoji="0" lang="zh-CN" altLang="en-US" sz="9500" b="0" i="0" u="none" strike="noStrike" kern="0" cap="none" spc="0" normalizeH="0" baseline="0" noProof="0" dirty="0">
              <a:ln>
                <a:noFill/>
              </a:ln>
              <a:solidFill>
                <a:srgbClr val="FFFFFF"/>
              </a:solidFill>
              <a:effectLst/>
              <a:uLnTx/>
              <a:uFillTx/>
              <a:latin typeface="黑体" panose="02010609060101010101" pitchFamily="49" charset="-122"/>
              <a:ea typeface="黑体" panose="02010609060101010101" pitchFamily="49" charset="-122"/>
              <a:cs typeface="+mn-cs"/>
            </a:endParaRPr>
          </a:p>
        </p:txBody>
      </p:sp>
      <p:grpSp>
        <p:nvGrpSpPr>
          <p:cNvPr id="4118" name="组合 79"/>
          <p:cNvGrpSpPr/>
          <p:nvPr userDrawn="1"/>
        </p:nvGrpSpPr>
        <p:grpSpPr>
          <a:xfrm>
            <a:off x="5019675" y="1946275"/>
            <a:ext cx="1920875" cy="1924050"/>
            <a:chOff x="6379729" y="2488774"/>
            <a:chExt cx="2513016" cy="2513016"/>
          </a:xfrm>
        </p:grpSpPr>
        <p:sp>
          <p:nvSpPr>
            <p:cNvPr id="21" name="任意多边形 82"/>
            <p:cNvSpPr/>
            <p:nvPr/>
          </p:nvSpPr>
          <p:spPr>
            <a:xfrm rot="3738964">
              <a:off x="6379730" y="2488773"/>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cs typeface="+mn-cs"/>
              </a:endParaRPr>
            </a:p>
          </p:txBody>
        </p:sp>
        <p:sp>
          <p:nvSpPr>
            <p:cNvPr id="22"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endParaRPr>
            </a:p>
          </p:txBody>
        </p:sp>
      </p:grpSp>
      <p:sp>
        <p:nvSpPr>
          <p:cNvPr id="23" name="椭圆 80"/>
          <p:cNvSpPr/>
          <p:nvPr/>
        </p:nvSpPr>
        <p:spPr bwMode="auto">
          <a:xfrm>
            <a:off x="5301429" y="2217371"/>
            <a:ext cx="1387841" cy="1390650"/>
          </a:xfrm>
          <a:prstGeom prst="ellipse">
            <a:avLst/>
          </a:prstGeom>
          <a:solidFill>
            <a:schemeClr val="accent3"/>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8000" b="0" i="0" u="none" strike="noStrike" kern="0" cap="none" spc="0" normalizeH="0" baseline="0" noProof="0" dirty="0" smtClean="0">
                <a:ln>
                  <a:noFill/>
                </a:ln>
                <a:solidFill>
                  <a:srgbClr val="FFFFFF"/>
                </a:solidFill>
                <a:effectLst/>
                <a:uLnTx/>
                <a:uFillTx/>
                <a:latin typeface="黑体" panose="02010609060101010101" pitchFamily="49" charset="-122"/>
                <a:ea typeface="黑体" panose="02010609060101010101" pitchFamily="49" charset="-122"/>
                <a:cs typeface="+mn-cs"/>
              </a:rPr>
              <a:t>观</a:t>
            </a:r>
            <a:endParaRPr kumimoji="0" lang="zh-CN" altLang="en-US" sz="8000" b="0" i="0" u="none" strike="noStrike" kern="0" cap="none" spc="0" normalizeH="0" baseline="0" noProof="0" dirty="0">
              <a:ln>
                <a:noFill/>
              </a:ln>
              <a:solidFill>
                <a:srgbClr val="FFFFFF"/>
              </a:solidFill>
              <a:effectLst/>
              <a:uLnTx/>
              <a:uFillTx/>
              <a:latin typeface="黑体" panose="02010609060101010101" pitchFamily="49" charset="-122"/>
              <a:ea typeface="黑体" panose="02010609060101010101" pitchFamily="49" charset="-122"/>
              <a:cs typeface="+mn-cs"/>
            </a:endParaRPr>
          </a:p>
        </p:txBody>
      </p:sp>
      <p:pic>
        <p:nvPicPr>
          <p:cNvPr id="24" name="Picture 3" descr="D:\人教网\logo透明s.pn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pic>
        <p:nvPicPr>
          <p:cNvPr id="2" name="图片 1" descr="人教社logo"/>
          <p:cNvPicPr>
            <a:picLocks noChangeAspect="1"/>
          </p:cNvPicPr>
          <p:nvPr userDrawn="1"/>
        </p:nvPicPr>
        <p:blipFill>
          <a:blip r:embed="rId5"/>
          <a:stretch>
            <a:fillRect/>
          </a:stretch>
        </p:blipFill>
        <p:spPr>
          <a:xfrm>
            <a:off x="9535160" y="382270"/>
            <a:ext cx="2296795" cy="373380"/>
          </a:xfrm>
          <a:prstGeom prst="rect">
            <a:avLst/>
          </a:prstGeom>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image" Target="../media/image3.emf"/><Relationship Id="rId4" Type="http://schemas.openxmlformats.org/officeDocument/2006/relationships/image" Target="../media/image6.jpeg"/><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0"/>
            <a:ext cx="12192000" cy="790575"/>
          </a:xfrm>
          <a:prstGeom prst="rect">
            <a:avLst/>
          </a:prstGeom>
        </p:spPr>
      </p:pic>
      <p:pic>
        <p:nvPicPr>
          <p:cNvPr id="3" name="图片 2" descr="人教社logo"/>
          <p:cNvPicPr>
            <a:picLocks noChangeAspect="1"/>
          </p:cNvPicPr>
          <p:nvPr userDrawn="1"/>
        </p:nvPicPr>
        <p:blipFill>
          <a:blip r:embed="rId5"/>
          <a:stretch>
            <a:fillRect/>
          </a:stretch>
        </p:blipFill>
        <p:spPr>
          <a:xfrm>
            <a:off x="7847965" y="208280"/>
            <a:ext cx="2296795" cy="37338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Arial Black" panose="020B0A04020102020204" pitchFamily="34" charset="0"/>
          <a:ea typeface="微软雅黑" panose="020B0503020204020204" pitchFamily="34" charset="-122"/>
        </a:defRPr>
      </a:lvl2pPr>
      <a:lvl3pPr algn="l" rtl="0" eaLnBrk="0" fontAlgn="base" hangingPunct="0">
        <a:lnSpc>
          <a:spcPct val="90000"/>
        </a:lnSpc>
        <a:spcBef>
          <a:spcPct val="0"/>
        </a:spcBef>
        <a:spcAft>
          <a:spcPct val="0"/>
        </a:spcAft>
        <a:defRPr sz="4400">
          <a:solidFill>
            <a:schemeClr val="tx1"/>
          </a:solidFill>
          <a:latin typeface="Arial Black" panose="020B0A04020102020204" pitchFamily="34" charset="0"/>
          <a:ea typeface="微软雅黑" panose="020B0503020204020204" pitchFamily="34" charset="-122"/>
        </a:defRPr>
      </a:lvl3pPr>
      <a:lvl4pPr algn="l" rtl="0" eaLnBrk="0" fontAlgn="base" hangingPunct="0">
        <a:lnSpc>
          <a:spcPct val="90000"/>
        </a:lnSpc>
        <a:spcBef>
          <a:spcPct val="0"/>
        </a:spcBef>
        <a:spcAft>
          <a:spcPct val="0"/>
        </a:spcAft>
        <a:defRPr sz="4400">
          <a:solidFill>
            <a:schemeClr val="tx1"/>
          </a:solidFill>
          <a:latin typeface="Arial Black" panose="020B0A04020102020204" pitchFamily="34" charset="0"/>
          <a:ea typeface="微软雅黑" panose="020B0503020204020204" pitchFamily="34" charset="-122"/>
        </a:defRPr>
      </a:lvl4pPr>
      <a:lvl5pPr algn="l" rtl="0" eaLnBrk="0" fontAlgn="base" hangingPunct="0">
        <a:lnSpc>
          <a:spcPct val="90000"/>
        </a:lnSpc>
        <a:spcBef>
          <a:spcPct val="0"/>
        </a:spcBef>
        <a:spcAft>
          <a:spcPct val="0"/>
        </a:spcAft>
        <a:defRPr sz="4400">
          <a:solidFill>
            <a:schemeClr val="tx1"/>
          </a:solidFill>
          <a:latin typeface="Arial Black" panose="020B0A04020102020204" pitchFamily="34" charset="0"/>
          <a:ea typeface="微软雅黑" panose="020B0503020204020204" pitchFamily="34" charset="-122"/>
        </a:defRPr>
      </a:lvl5pPr>
      <a:lvl6pPr marL="457200" algn="l" rtl="0" fontAlgn="base">
        <a:lnSpc>
          <a:spcPct val="90000"/>
        </a:lnSpc>
        <a:spcBef>
          <a:spcPct val="0"/>
        </a:spcBef>
        <a:spcAft>
          <a:spcPct val="0"/>
        </a:spcAft>
        <a:defRPr sz="4400">
          <a:solidFill>
            <a:schemeClr val="tx1"/>
          </a:solidFill>
          <a:latin typeface="Arial Black" panose="020B0A04020102020204" pitchFamily="34" charset="0"/>
          <a:ea typeface="微软雅黑" panose="020B0503020204020204" pitchFamily="34" charset="-122"/>
        </a:defRPr>
      </a:lvl6pPr>
      <a:lvl7pPr marL="914400" algn="l" rtl="0" fontAlgn="base">
        <a:lnSpc>
          <a:spcPct val="90000"/>
        </a:lnSpc>
        <a:spcBef>
          <a:spcPct val="0"/>
        </a:spcBef>
        <a:spcAft>
          <a:spcPct val="0"/>
        </a:spcAft>
        <a:defRPr sz="4400">
          <a:solidFill>
            <a:schemeClr val="tx1"/>
          </a:solidFill>
          <a:latin typeface="Arial Black" panose="020B0A04020102020204" pitchFamily="34" charset="0"/>
          <a:ea typeface="微软雅黑" panose="020B0503020204020204" pitchFamily="34" charset="-122"/>
        </a:defRPr>
      </a:lvl7pPr>
      <a:lvl8pPr marL="1371600" algn="l" rtl="0" fontAlgn="base">
        <a:lnSpc>
          <a:spcPct val="90000"/>
        </a:lnSpc>
        <a:spcBef>
          <a:spcPct val="0"/>
        </a:spcBef>
        <a:spcAft>
          <a:spcPct val="0"/>
        </a:spcAft>
        <a:defRPr sz="4400">
          <a:solidFill>
            <a:schemeClr val="tx1"/>
          </a:solidFill>
          <a:latin typeface="Arial Black" panose="020B0A04020102020204" pitchFamily="34" charset="0"/>
          <a:ea typeface="微软雅黑" panose="020B0503020204020204" pitchFamily="34" charset="-122"/>
        </a:defRPr>
      </a:lvl8pPr>
      <a:lvl9pPr marL="1828800" algn="l" rtl="0" fontAlgn="base">
        <a:lnSpc>
          <a:spcPct val="90000"/>
        </a:lnSpc>
        <a:spcBef>
          <a:spcPct val="0"/>
        </a:spcBef>
        <a:spcAft>
          <a:spcPct val="0"/>
        </a:spcAft>
        <a:defRPr sz="4400">
          <a:solidFill>
            <a:schemeClr val="tx1"/>
          </a:solidFill>
          <a:latin typeface="Arial Black" panose="020B0A04020102020204" pitchFamily="34" charset="0"/>
          <a:ea typeface="微软雅黑" panose="020B0503020204020204" pitchFamily="34"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5" Type="http://schemas.openxmlformats.org/officeDocument/2006/relationships/vmlDrawing" Target="../drawings/vmlDrawing1.vml"/><Relationship Id="rId4" Type="http://schemas.openxmlformats.org/officeDocument/2006/relationships/slideLayout" Target="../slideLayouts/slideLayout2.xml"/><Relationship Id="rId3" Type="http://schemas.openxmlformats.org/officeDocument/2006/relationships/image" Target="../media/image7.wmf"/><Relationship Id="rId2" Type="http://schemas.openxmlformats.org/officeDocument/2006/relationships/oleObject" Target="../embeddings/oleObject1.bin"/><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5" Type="http://schemas.openxmlformats.org/officeDocument/2006/relationships/vmlDrawing" Target="../drawings/vmlDrawing2.vml"/><Relationship Id="rId4" Type="http://schemas.openxmlformats.org/officeDocument/2006/relationships/slideLayout" Target="../slideLayouts/slideLayout2.xml"/><Relationship Id="rId3" Type="http://schemas.openxmlformats.org/officeDocument/2006/relationships/image" Target="../media/image8.wmf"/><Relationship Id="rId2" Type="http://schemas.openxmlformats.org/officeDocument/2006/relationships/oleObject" Target="../embeddings/oleObject2.bin"/><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12"/>
          <p:cNvSpPr txBox="1"/>
          <p:nvPr/>
        </p:nvSpPr>
        <p:spPr>
          <a:xfrm>
            <a:off x="0" y="2298700"/>
            <a:ext cx="12192000" cy="1312667"/>
          </a:xfrm>
          <a:prstGeom prst="rect">
            <a:avLst/>
          </a:prstGeom>
          <a:noFill/>
          <a:ln w="9525">
            <a:noFill/>
          </a:ln>
        </p:spPr>
        <p:txBody>
          <a:bodyPr>
            <a:spAutoFit/>
          </a:bodyPr>
          <a:lstStyle/>
          <a:p>
            <a:pPr algn="ctr">
              <a:lnSpc>
                <a:spcPct val="150000"/>
              </a:lnSpc>
            </a:pPr>
            <a:r>
              <a:rPr lang="en-US" altLang="zh-CN" sz="6000" b="1" dirty="0" smtClean="0">
                <a:solidFill>
                  <a:schemeClr val="bg1"/>
                </a:solidFill>
                <a:latin typeface="Arial" panose="020B0604020202020204" pitchFamily="34" charset="0"/>
              </a:rPr>
              <a:t>《</a:t>
            </a:r>
            <a:r>
              <a:rPr lang="zh-CN" altLang="en-US" sz="6000" b="1" smtClean="0">
                <a:solidFill>
                  <a:schemeClr val="bg1"/>
                </a:solidFill>
                <a:latin typeface="Arial" panose="020B0604020202020204" pitchFamily="34" charset="0"/>
              </a:rPr>
              <a:t>函数的应用（二）</a:t>
            </a:r>
            <a:r>
              <a:rPr lang="en-US" altLang="zh-CN" sz="6000" b="1" smtClean="0">
                <a:solidFill>
                  <a:schemeClr val="bg1"/>
                </a:solidFill>
                <a:latin typeface="Arial" panose="020B0604020202020204" pitchFamily="34" charset="0"/>
              </a:rPr>
              <a:t>》</a:t>
            </a:r>
            <a:endParaRPr lang="zh-CN" altLang="zh-CN" sz="6000" b="1" dirty="0">
              <a:solidFill>
                <a:schemeClr val="bg1"/>
              </a:solidFill>
              <a:latin typeface="Arial" panose="020B0604020202020204" pitchFamily="34" charset="0"/>
            </a:endParaRPr>
          </a:p>
        </p:txBody>
      </p:sp>
      <p:sp>
        <p:nvSpPr>
          <p:cNvPr id="7172" name="TextBox 13"/>
          <p:cNvSpPr txBox="1"/>
          <p:nvPr/>
        </p:nvSpPr>
        <p:spPr>
          <a:xfrm>
            <a:off x="3044841" y="4879157"/>
            <a:ext cx="7540333" cy="1200329"/>
          </a:xfrm>
          <a:prstGeom prst="rect">
            <a:avLst/>
          </a:prstGeom>
          <a:noFill/>
          <a:ln w="9525">
            <a:noFill/>
          </a:ln>
        </p:spPr>
        <p:txBody>
          <a:bodyPr wrap="square">
            <a:spAutoFit/>
          </a:bodyPr>
          <a:lstStyle/>
          <a:p>
            <a:pPr eaLnBrk="1" hangingPunct="1">
              <a:lnSpc>
                <a:spcPct val="150000"/>
              </a:lnSpc>
            </a:pPr>
            <a:r>
              <a:rPr lang="zh-CN" altLang="en-US" sz="2400" b="1" dirty="0">
                <a:sym typeface="+mn-ea"/>
              </a:rPr>
              <a:t>主 讲   人</a:t>
            </a:r>
            <a:r>
              <a:rPr lang="zh-CN" altLang="en-US" sz="2400" b="1" dirty="0" smtClean="0">
                <a:sym typeface="+mn-ea"/>
              </a:rPr>
              <a:t>：吴中才</a:t>
            </a:r>
            <a:r>
              <a:rPr lang="zh-CN" altLang="en-US" sz="2400" b="1" dirty="0">
                <a:sym typeface="+mn-ea"/>
              </a:rPr>
              <a:t>　</a:t>
            </a:r>
            <a:r>
              <a:rPr lang="zh-CN" altLang="en-US" sz="2400" b="1" dirty="0" smtClean="0">
                <a:sym typeface="+mn-ea"/>
              </a:rPr>
              <a:t>中国人民大学附属中学</a:t>
            </a:r>
            <a:endParaRPr lang="zh-CN" sz="2400" b="1" dirty="0">
              <a:latin typeface="Arial" panose="020B0604020202020204" pitchFamily="34" charset="0"/>
              <a:ea typeface="微软雅黑" panose="020B0503020204020204" pitchFamily="34" charset="-122"/>
            </a:endParaRPr>
          </a:p>
          <a:p>
            <a:pPr algn="l" eaLnBrk="1" hangingPunct="1">
              <a:lnSpc>
                <a:spcPct val="150000"/>
              </a:lnSpc>
            </a:pPr>
            <a:r>
              <a:rPr lang="zh-CN" sz="2400" b="1" dirty="0">
                <a:sym typeface="+mn-ea"/>
              </a:rPr>
              <a:t>审核指导：</a:t>
            </a:r>
            <a:r>
              <a:rPr lang="en-US" altLang="zh-CN" sz="2400" b="1" dirty="0">
                <a:sym typeface="+mn-ea"/>
              </a:rPr>
              <a:t> </a:t>
            </a:r>
            <a:r>
              <a:rPr lang="zh-CN" altLang="en-US" sz="2400" b="1" dirty="0" smtClean="0">
                <a:sym typeface="+mn-ea"/>
              </a:rPr>
              <a:t>张   鹤    北京市</a:t>
            </a:r>
            <a:r>
              <a:rPr lang="zh-CN" altLang="en-US" sz="2400" b="1" dirty="0">
                <a:sym typeface="+mn-ea"/>
              </a:rPr>
              <a:t>海淀</a:t>
            </a:r>
            <a:r>
              <a:rPr lang="zh-CN" altLang="en-US" sz="2400" b="1" dirty="0" smtClean="0">
                <a:sym typeface="+mn-ea"/>
              </a:rPr>
              <a:t>区教师进修学校</a:t>
            </a:r>
            <a:endParaRPr lang="en-US" altLang="zh-CN" sz="2400" b="1" dirty="0">
              <a:latin typeface="Arial" panose="020B0604020202020204" pitchFamily="34" charset="0"/>
            </a:endParaRPr>
          </a:p>
        </p:txBody>
      </p:sp>
      <p:sp>
        <p:nvSpPr>
          <p:cNvPr id="5" name="TextBox 12"/>
          <p:cNvSpPr txBox="1">
            <a:spLocks noChangeArrowheads="1"/>
          </p:cNvSpPr>
          <p:nvPr/>
        </p:nvSpPr>
        <p:spPr bwMode="auto">
          <a:xfrm>
            <a:off x="278034" y="548551"/>
            <a:ext cx="763225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微软雅黑" panose="020B0503020204020204" pitchFamily="34" charset="-122"/>
              </a:defRPr>
            </a:lvl1pPr>
            <a:lvl2pPr marL="742950" indent="-285750">
              <a:defRPr>
                <a:solidFill>
                  <a:schemeClr val="tx1"/>
                </a:solidFill>
                <a:latin typeface="Arial" panose="020B0604020202020204" pitchFamily="34" charset="0"/>
                <a:ea typeface="微软雅黑" panose="020B0503020204020204" pitchFamily="34" charset="-122"/>
              </a:defRPr>
            </a:lvl2pPr>
            <a:lvl3pPr marL="1143000" indent="-228600">
              <a:defRPr>
                <a:solidFill>
                  <a:schemeClr val="tx1"/>
                </a:solidFill>
                <a:latin typeface="Arial" panose="020B0604020202020204" pitchFamily="34" charset="0"/>
                <a:ea typeface="微软雅黑" panose="020B0503020204020204" pitchFamily="34" charset="-122"/>
              </a:defRPr>
            </a:lvl3pPr>
            <a:lvl4pPr marL="1600200" indent="-228600">
              <a:defRPr>
                <a:solidFill>
                  <a:schemeClr val="tx1"/>
                </a:solidFill>
                <a:latin typeface="Arial" panose="020B0604020202020204" pitchFamily="34" charset="0"/>
                <a:ea typeface="微软雅黑" panose="020B0503020204020204" pitchFamily="34" charset="-122"/>
              </a:defRPr>
            </a:lvl4pPr>
            <a:lvl5pPr marL="2057400" indent="-22860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2800" b="0" i="0" u="none" strike="noStrike" kern="1200" cap="none" spc="0" normalizeH="0" baseline="0" noProof="0" dirty="0" smtClean="0">
                <a:ln>
                  <a:noFill/>
                </a:ln>
                <a:solidFill>
                  <a:schemeClr val="tx1"/>
                </a:solidFill>
                <a:uLnTx/>
                <a:uFillTx/>
                <a:latin typeface="Arial" panose="020B0604020202020204" pitchFamily="34" charset="0"/>
                <a:ea typeface="微软雅黑" panose="020B0503020204020204" pitchFamily="34" charset="-122"/>
                <a:cs typeface="+mn-cs"/>
              </a:rPr>
              <a:t>人教版高中数学</a:t>
            </a:r>
            <a:r>
              <a:rPr kumimoji="0" lang="en-US" altLang="zh-CN" sz="2800" b="0" i="0" u="none" strike="noStrike" kern="1200" cap="none" spc="0" normalizeH="0" baseline="0" noProof="0" dirty="0" smtClean="0">
                <a:ln>
                  <a:noFill/>
                </a:ln>
                <a:solidFill>
                  <a:schemeClr val="tx1"/>
                </a:solidFill>
                <a:uLnTx/>
                <a:uFillTx/>
                <a:latin typeface="Arial" panose="020B0604020202020204" pitchFamily="34" charset="0"/>
                <a:ea typeface="微软雅黑" panose="020B0503020204020204" pitchFamily="34" charset="-122"/>
                <a:cs typeface="+mn-cs"/>
              </a:rPr>
              <a:t>B</a:t>
            </a:r>
            <a:r>
              <a:rPr kumimoji="0" lang="zh-CN" altLang="en-US" sz="2800" b="0" i="0" u="none" strike="noStrike" kern="1200" cap="none" spc="0" normalizeH="0" baseline="0" noProof="0" dirty="0" smtClean="0">
                <a:ln>
                  <a:noFill/>
                </a:ln>
                <a:solidFill>
                  <a:schemeClr val="tx1"/>
                </a:solidFill>
                <a:uLnTx/>
                <a:uFillTx/>
                <a:latin typeface="Arial" panose="020B0604020202020204" pitchFamily="34" charset="0"/>
                <a:ea typeface="微软雅黑" panose="020B0503020204020204" pitchFamily="34" charset="-122"/>
                <a:cs typeface="+mn-cs"/>
              </a:rPr>
              <a:t>版必修第二册  第四章</a:t>
            </a:r>
            <a:endParaRPr kumimoji="0" lang="zh-CN" altLang="zh-CN" sz="2800" b="0" i="0" u="none" strike="noStrike" kern="1200" cap="none" spc="0" normalizeH="0" baseline="0" noProof="0" dirty="0" smtClean="0">
              <a:ln>
                <a:noFill/>
              </a:ln>
              <a:solidFill>
                <a:schemeClr val="tx1"/>
              </a:solidFill>
              <a:uLnTx/>
              <a:uFillTx/>
              <a:latin typeface="Arial" panose="020B0604020202020204" pitchFamily="34" charset="0"/>
              <a:ea typeface="微软雅黑" panose="020B0503020204020204" pitchFamily="34" charset="-122"/>
              <a:cs typeface="+mn-cs"/>
            </a:endParaRPr>
          </a:p>
        </p:txBody>
      </p:sp>
      <p:pic>
        <p:nvPicPr>
          <p:cNvPr id="6"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3295461" y="63374"/>
            <a:ext cx="5229225" cy="645160"/>
          </a:xfrm>
          <a:prstGeom prst="rect">
            <a:avLst/>
          </a:prstGeom>
          <a:noFill/>
          <a:ln w="9525">
            <a:noFill/>
          </a:ln>
        </p:spPr>
        <p:txBody>
          <a:bodyPr>
            <a:spAutoFit/>
          </a:bodyPr>
          <a:lstStyle/>
          <a:p>
            <a:pPr algn="ctr" eaLnBrk="1" hangingPunct="1"/>
            <a:r>
              <a:rPr lang="zh-CN" altLang="en-US" sz="3600" b="1" dirty="0" smtClean="0">
                <a:solidFill>
                  <a:schemeClr val="bg1"/>
                </a:solidFill>
              </a:rPr>
              <a:t>课堂小结</a:t>
            </a:r>
            <a:endParaRPr lang="zh-CN" altLang="en-US" sz="3600" b="1" dirty="0">
              <a:solidFill>
                <a:schemeClr val="bg1"/>
              </a:solidFill>
              <a:latin typeface="Arial" panose="020B0604020202020204" pitchFamily="34" charset="0"/>
            </a:endParaRPr>
          </a:p>
        </p:txBody>
      </p:sp>
      <p:sp>
        <p:nvSpPr>
          <p:cNvPr id="3" name="矩形 2"/>
          <p:cNvSpPr/>
          <p:nvPr/>
        </p:nvSpPr>
        <p:spPr>
          <a:xfrm>
            <a:off x="683172" y="1623190"/>
            <a:ext cx="11086553" cy="2677656"/>
          </a:xfrm>
          <a:prstGeom prst="rect">
            <a:avLst/>
          </a:prstGeom>
        </p:spPr>
        <p:txBody>
          <a:bodyPr wrap="square">
            <a:spAutoFit/>
          </a:bodyPr>
          <a:lstStyle/>
          <a:p>
            <a:pPr marL="254000">
              <a:lnSpc>
                <a:spcPct val="150000"/>
              </a:lnSpc>
              <a:spcAft>
                <a:spcPts val="0"/>
              </a:spcAft>
              <a:defRPr/>
            </a:pPr>
            <a:r>
              <a:rPr lang="en-US" altLang="zh-CN" sz="2800" kern="100" dirty="0" smtClean="0">
                <a:latin typeface="楷体" panose="02010609060101010101" pitchFamily="49" charset="-122"/>
                <a:ea typeface="楷体" panose="02010609060101010101" pitchFamily="49" charset="-122"/>
                <a:cs typeface="Times New Roman" panose="02020603050405020304" pitchFamily="18" charset="0"/>
              </a:rPr>
              <a:t>1. </a:t>
            </a: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本节课我们学习了哪些函数在实际问题中的应用？从中你有哪些</a:t>
            </a:r>
            <a:endParaRPr lang="en-US" altLang="zh-CN" sz="2800" kern="100" dirty="0" smtClean="0">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   感受？</a:t>
            </a:r>
            <a:endParaRPr lang="en-US" altLang="zh-CN" sz="2800" kern="100" dirty="0" smtClean="0">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endPar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r>
              <a:rPr lang="en-US" altLang="zh-CN" sz="2800" kern="100" dirty="0" smtClean="0">
                <a:latin typeface="楷体" panose="02010609060101010101" pitchFamily="49" charset="-122"/>
                <a:ea typeface="楷体" panose="02010609060101010101" pitchFamily="49" charset="-122"/>
                <a:cs typeface="Times New Roman" panose="02020603050405020304" pitchFamily="18" charset="0"/>
              </a:rPr>
              <a:t>2. </a:t>
            </a: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应用函数解决实际问题的一般步骤有哪些？其关键环节是什么？</a:t>
            </a:r>
            <a:endPar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3295461" y="63374"/>
            <a:ext cx="5229225" cy="645160"/>
          </a:xfrm>
          <a:prstGeom prst="rect">
            <a:avLst/>
          </a:prstGeom>
          <a:noFill/>
          <a:ln w="9525">
            <a:noFill/>
          </a:ln>
        </p:spPr>
        <p:txBody>
          <a:bodyPr>
            <a:spAutoFit/>
          </a:bodyPr>
          <a:lstStyle/>
          <a:p>
            <a:pPr algn="ctr" eaLnBrk="1" hangingPunct="1"/>
            <a:r>
              <a:rPr lang="zh-CN" altLang="en-US" sz="3600" b="1" dirty="0" smtClean="0">
                <a:solidFill>
                  <a:schemeClr val="bg1"/>
                </a:solidFill>
                <a:latin typeface="Arial" panose="020B0604020202020204" pitchFamily="34" charset="0"/>
              </a:rPr>
              <a:t>布置作业</a:t>
            </a:r>
            <a:endParaRPr lang="zh-CN" altLang="en-US" sz="3600" b="1" dirty="0">
              <a:solidFill>
                <a:schemeClr val="bg1"/>
              </a:solidFill>
              <a:latin typeface="Arial" panose="020B0604020202020204" pitchFamily="34" charset="0"/>
            </a:endParaRPr>
          </a:p>
        </p:txBody>
      </p:sp>
      <p:sp>
        <p:nvSpPr>
          <p:cNvPr id="3" name="矩形 2"/>
          <p:cNvSpPr/>
          <p:nvPr/>
        </p:nvSpPr>
        <p:spPr>
          <a:xfrm>
            <a:off x="882853" y="1612680"/>
            <a:ext cx="9869214" cy="2677656"/>
          </a:xfrm>
          <a:prstGeom prst="rect">
            <a:avLst/>
          </a:prstGeom>
        </p:spPr>
        <p:txBody>
          <a:bodyPr wrap="square">
            <a:spAutoFit/>
          </a:bodyPr>
          <a:lstStyle/>
          <a:p>
            <a:pPr marL="254000">
              <a:lnSpc>
                <a:spcPct val="150000"/>
              </a:lnSpc>
              <a:spcAft>
                <a:spcPts val="0"/>
              </a:spcAft>
              <a:defRPr/>
            </a:pPr>
            <a:r>
              <a:rPr lang="en-US" altLang="zh-CN" sz="2800" kern="100" dirty="0" smtClean="0">
                <a:latin typeface="楷体" panose="02010609060101010101" pitchFamily="49" charset="-122"/>
                <a:ea typeface="楷体" panose="02010609060101010101" pitchFamily="49" charset="-122"/>
                <a:cs typeface="Times New Roman" panose="02020603050405020304" pitchFamily="18" charset="0"/>
              </a:rPr>
              <a:t>1. </a:t>
            </a: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课本第</a:t>
            </a:r>
            <a:r>
              <a:rPr lang="en-US" altLang="zh-CN" sz="2800" kern="100" dirty="0" smtClean="0">
                <a:latin typeface="楷体" panose="02010609060101010101" pitchFamily="49" charset="-122"/>
                <a:ea typeface="楷体" panose="02010609060101010101" pitchFamily="49" charset="-122"/>
                <a:cs typeface="Times New Roman" panose="02020603050405020304" pitchFamily="18" charset="0"/>
              </a:rPr>
              <a:t>44</a:t>
            </a: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页习题</a:t>
            </a:r>
            <a:r>
              <a:rPr lang="en-US" altLang="zh-CN" sz="2800" kern="100" dirty="0" smtClean="0">
                <a:latin typeface="楷体" panose="02010609060101010101" pitchFamily="49" charset="-122"/>
                <a:ea typeface="楷体" panose="02010609060101010101" pitchFamily="49" charset="-122"/>
                <a:cs typeface="Times New Roman" panose="02020603050405020304" pitchFamily="18" charset="0"/>
              </a:rPr>
              <a:t>4</a:t>
            </a: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a:t>
            </a:r>
            <a:r>
              <a:rPr lang="en-US" altLang="zh-CN" sz="2800" kern="100" dirty="0" smtClean="0">
                <a:latin typeface="楷体" panose="02010609060101010101" pitchFamily="49" charset="-122"/>
                <a:ea typeface="楷体" panose="02010609060101010101" pitchFamily="49" charset="-122"/>
                <a:cs typeface="Times New Roman" panose="02020603050405020304" pitchFamily="18" charset="0"/>
              </a:rPr>
              <a:t>6A</a:t>
            </a: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第</a:t>
            </a:r>
            <a:r>
              <a:rPr lang="en-US" altLang="zh-CN" sz="2800" kern="100" dirty="0" smtClean="0">
                <a:latin typeface="楷体" panose="02010609060101010101" pitchFamily="49" charset="-122"/>
                <a:ea typeface="楷体" panose="02010609060101010101" pitchFamily="49" charset="-122"/>
                <a:cs typeface="Times New Roman" panose="02020603050405020304" pitchFamily="18" charset="0"/>
              </a:rPr>
              <a:t>2</a:t>
            </a: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a:t>
            </a:r>
            <a:r>
              <a:rPr lang="en-US" altLang="zh-CN" sz="2800" kern="100" dirty="0" smtClean="0">
                <a:latin typeface="楷体" panose="02010609060101010101" pitchFamily="49" charset="-122"/>
                <a:ea typeface="楷体" panose="02010609060101010101" pitchFamily="49" charset="-122"/>
                <a:cs typeface="Times New Roman" panose="02020603050405020304" pitchFamily="18" charset="0"/>
              </a:rPr>
              <a:t>4</a:t>
            </a: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题；</a:t>
            </a:r>
            <a:endPar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r>
              <a:rPr lang="en-US" altLang="zh-CN" sz="2800" kern="100" dirty="0" smtClean="0">
                <a:latin typeface="楷体" panose="02010609060101010101" pitchFamily="49" charset="-122"/>
                <a:ea typeface="楷体" panose="02010609060101010101" pitchFamily="49" charset="-122"/>
                <a:cs typeface="Times New Roman" panose="02020603050405020304" pitchFamily="18" charset="0"/>
              </a:rPr>
              <a:t>2. </a:t>
            </a: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课本第</a:t>
            </a:r>
            <a:r>
              <a:rPr lang="en-US" altLang="zh-CN" sz="2800" kern="100" dirty="0" smtClean="0">
                <a:latin typeface="楷体" panose="02010609060101010101" pitchFamily="49" charset="-122"/>
                <a:ea typeface="楷体" panose="02010609060101010101" pitchFamily="49" charset="-122"/>
                <a:cs typeface="Times New Roman" panose="02020603050405020304" pitchFamily="18" charset="0"/>
              </a:rPr>
              <a:t>45</a:t>
            </a: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页习题</a:t>
            </a:r>
            <a:r>
              <a:rPr lang="en-US" altLang="zh-CN" sz="2800" kern="100" dirty="0" smtClean="0">
                <a:latin typeface="楷体" panose="02010609060101010101" pitchFamily="49" charset="-122"/>
                <a:ea typeface="楷体" panose="02010609060101010101" pitchFamily="49" charset="-122"/>
                <a:cs typeface="Times New Roman" panose="02020603050405020304" pitchFamily="18" charset="0"/>
              </a:rPr>
              <a:t>4</a:t>
            </a: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a:t>
            </a:r>
            <a:r>
              <a:rPr lang="en-US" altLang="zh-CN" sz="2800" kern="100" dirty="0" smtClean="0">
                <a:latin typeface="楷体" panose="02010609060101010101" pitchFamily="49" charset="-122"/>
                <a:ea typeface="楷体" panose="02010609060101010101" pitchFamily="49" charset="-122"/>
                <a:cs typeface="Times New Roman" panose="02020603050405020304" pitchFamily="18" charset="0"/>
              </a:rPr>
              <a:t>6B</a:t>
            </a: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第</a:t>
            </a:r>
            <a:r>
              <a:rPr lang="en-US" altLang="zh-CN" sz="2800" kern="100" dirty="0" smtClean="0">
                <a:latin typeface="楷体" panose="02010609060101010101" pitchFamily="49" charset="-122"/>
                <a:ea typeface="楷体" panose="02010609060101010101" pitchFamily="49" charset="-122"/>
                <a:cs typeface="Times New Roman" panose="02020603050405020304" pitchFamily="18" charset="0"/>
              </a:rPr>
              <a:t>2</a:t>
            </a: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题；</a:t>
            </a:r>
            <a:endPar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r>
              <a:rPr lang="en-US" altLang="zh-CN" sz="2800" kern="100" dirty="0" smtClean="0">
                <a:latin typeface="楷体" panose="02010609060101010101" pitchFamily="49" charset="-122"/>
                <a:ea typeface="楷体" panose="02010609060101010101" pitchFamily="49" charset="-122"/>
                <a:cs typeface="Times New Roman" panose="02020603050405020304" pitchFamily="18" charset="0"/>
              </a:rPr>
              <a:t>3. </a:t>
            </a: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学有余力的同学尝试：</a:t>
            </a:r>
            <a:endParaRPr lang="en-US" altLang="zh-CN" sz="2800" kern="100" dirty="0" smtClean="0">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r>
              <a:rPr lang="en-US" altLang="zh-CN" sz="2800" kern="100" dirty="0" smtClean="0">
                <a:latin typeface="楷体" panose="02010609060101010101" pitchFamily="49" charset="-122"/>
                <a:ea typeface="楷体" panose="02010609060101010101" pitchFamily="49" charset="-122"/>
                <a:cs typeface="Times New Roman" panose="02020603050405020304" pitchFamily="18" charset="0"/>
              </a:rPr>
              <a:t>   </a:t>
            </a: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从生活中找一个素材编制一道函数应用题．</a:t>
            </a:r>
            <a:endParaRPr lang="zh-CN" altLang="zh-CN" sz="2800" kern="100" dirty="0">
              <a:latin typeface="楷体" panose="02010609060101010101" pitchFamily="49" charset="-122"/>
              <a:ea typeface="楷体" panose="02010609060101010101" pitchFamily="49" charset="-122"/>
              <a:cs typeface="Times New Roman" panose="02020603050405020304" pitchFamily="18"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9"/>
          <p:cNvSpPr/>
          <p:nvPr/>
        </p:nvSpPr>
        <p:spPr>
          <a:xfrm>
            <a:off x="3752850" y="1257300"/>
            <a:ext cx="2381250" cy="2381250"/>
          </a:xfrm>
          <a:prstGeom prst="ellipse">
            <a:avLst/>
          </a:prstGeom>
          <a:noFill/>
          <a:ln>
            <a:solidFill>
              <a:srgbClr val="595959"/>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5" name="Oval 10"/>
          <p:cNvSpPr/>
          <p:nvPr/>
        </p:nvSpPr>
        <p:spPr>
          <a:xfrm>
            <a:off x="2568575" y="1104900"/>
            <a:ext cx="2381250" cy="2382838"/>
          </a:xfrm>
          <a:prstGeom prst="ellipse">
            <a:avLst/>
          </a:prstGeom>
          <a:noFill/>
          <a:ln>
            <a:solidFill>
              <a:srgbClr val="595959"/>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grpSp>
        <p:nvGrpSpPr>
          <p:cNvPr id="9220" name="组合 79"/>
          <p:cNvGrpSpPr/>
          <p:nvPr/>
        </p:nvGrpSpPr>
        <p:grpSpPr>
          <a:xfrm>
            <a:off x="1589088" y="811213"/>
            <a:ext cx="2341562" cy="2344737"/>
            <a:chOff x="6379729" y="2488774"/>
            <a:chExt cx="2513016" cy="2513016"/>
          </a:xfrm>
        </p:grpSpPr>
        <p:sp>
          <p:nvSpPr>
            <p:cNvPr id="10"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cs typeface="+mn-cs"/>
              </a:endParaRPr>
            </a:p>
          </p:txBody>
        </p:sp>
        <p:sp>
          <p:nvSpPr>
            <p:cNvPr id="11"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endParaRPr>
            </a:p>
          </p:txBody>
        </p:sp>
      </p:grpSp>
      <p:sp>
        <p:nvSpPr>
          <p:cNvPr id="9" name="椭圆 80"/>
          <p:cNvSpPr/>
          <p:nvPr/>
        </p:nvSpPr>
        <p:spPr bwMode="auto">
          <a:xfrm>
            <a:off x="1932719" y="1141999"/>
            <a:ext cx="1691508" cy="1694936"/>
          </a:xfrm>
          <a:prstGeom prst="ellipse">
            <a:avLst/>
          </a:prstGeom>
          <a:solidFill>
            <a:schemeClr val="accent1"/>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0000" b="0" i="0" u="none" strike="noStrike" kern="0" cap="none" spc="0" normalizeH="0" baseline="0" noProof="0" dirty="0" smtClean="0">
                <a:ln>
                  <a:noFill/>
                </a:ln>
                <a:solidFill>
                  <a:srgbClr val="FFFFFF"/>
                </a:solidFill>
                <a:effectLst/>
                <a:uLnTx/>
                <a:uFillTx/>
                <a:latin typeface="黑体" panose="02010609060101010101" pitchFamily="49" charset="-122"/>
                <a:ea typeface="黑体" panose="02010609060101010101" pitchFamily="49" charset="-122"/>
                <a:cs typeface="+mn-cs"/>
              </a:rPr>
              <a:t>谢</a:t>
            </a:r>
            <a:endParaRPr kumimoji="0" lang="zh-CN" altLang="en-US" sz="10000" b="0" i="0" u="none" strike="noStrike" kern="0" cap="none" spc="0" normalizeH="0" baseline="0" noProof="0" dirty="0" smtClean="0">
              <a:ln>
                <a:noFill/>
              </a:ln>
              <a:solidFill>
                <a:srgbClr val="FFFFFF"/>
              </a:solidFill>
              <a:effectLst/>
              <a:uLnTx/>
              <a:uFillTx/>
              <a:latin typeface="黑体" panose="02010609060101010101" pitchFamily="49" charset="-122"/>
              <a:ea typeface="黑体" panose="02010609060101010101" pitchFamily="49" charset="-122"/>
              <a:cs typeface="+mn-cs"/>
            </a:endParaRPr>
          </a:p>
        </p:txBody>
      </p:sp>
      <p:grpSp>
        <p:nvGrpSpPr>
          <p:cNvPr id="9224" name="组合 79"/>
          <p:cNvGrpSpPr/>
          <p:nvPr/>
        </p:nvGrpSpPr>
        <p:grpSpPr>
          <a:xfrm>
            <a:off x="3630613" y="601663"/>
            <a:ext cx="2181225" cy="2184400"/>
            <a:chOff x="6379729" y="2488774"/>
            <a:chExt cx="2513016" cy="2513016"/>
          </a:xfrm>
        </p:grpSpPr>
        <p:sp>
          <p:nvSpPr>
            <p:cNvPr id="31" name="任意多边形 82"/>
            <p:cNvSpPr/>
            <p:nvPr/>
          </p:nvSpPr>
          <p:spPr>
            <a:xfrm rot="3738964">
              <a:off x="6379730" y="2488773"/>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cs typeface="+mn-cs"/>
              </a:endParaRPr>
            </a:p>
          </p:txBody>
        </p:sp>
        <p:sp>
          <p:nvSpPr>
            <p:cNvPr id="32"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endParaRPr>
            </a:p>
          </p:txBody>
        </p:sp>
      </p:grpSp>
      <p:sp>
        <p:nvSpPr>
          <p:cNvPr id="30" name="椭圆 80"/>
          <p:cNvSpPr/>
          <p:nvPr/>
        </p:nvSpPr>
        <p:spPr bwMode="auto">
          <a:xfrm>
            <a:off x="3950515" y="909500"/>
            <a:ext cx="1575476" cy="1578669"/>
          </a:xfrm>
          <a:prstGeom prst="ellipse">
            <a:avLst/>
          </a:prstGeom>
          <a:solidFill>
            <a:schemeClr val="accent2"/>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9500" b="0" i="0" u="none" strike="noStrike" kern="0" cap="none" spc="0" normalizeH="0" baseline="0" noProof="0" dirty="0" smtClean="0">
                <a:ln>
                  <a:noFill/>
                </a:ln>
                <a:solidFill>
                  <a:srgbClr val="FFFFFF"/>
                </a:solidFill>
                <a:effectLst/>
                <a:uLnTx/>
                <a:uFillTx/>
                <a:latin typeface="黑体" panose="02010609060101010101" pitchFamily="49" charset="-122"/>
                <a:ea typeface="黑体" panose="02010609060101010101" pitchFamily="49" charset="-122"/>
                <a:cs typeface="+mn-cs"/>
              </a:rPr>
              <a:t>谢</a:t>
            </a:r>
            <a:endParaRPr kumimoji="0" lang="zh-CN" altLang="en-US" sz="9500" b="0" i="0" u="none" strike="noStrike" kern="0" cap="none" spc="0" normalizeH="0" baseline="0" noProof="0" dirty="0">
              <a:ln>
                <a:noFill/>
              </a:ln>
              <a:solidFill>
                <a:srgbClr val="FFFFFF"/>
              </a:solidFill>
              <a:effectLst/>
              <a:uLnTx/>
              <a:uFillTx/>
              <a:latin typeface="黑体" panose="02010609060101010101" pitchFamily="49" charset="-122"/>
              <a:ea typeface="黑体" panose="02010609060101010101" pitchFamily="49" charset="-122"/>
              <a:cs typeface="+mn-cs"/>
            </a:endParaRPr>
          </a:p>
        </p:txBody>
      </p:sp>
      <p:grpSp>
        <p:nvGrpSpPr>
          <p:cNvPr id="9228" name="组合 79"/>
          <p:cNvGrpSpPr/>
          <p:nvPr/>
        </p:nvGrpSpPr>
        <p:grpSpPr>
          <a:xfrm>
            <a:off x="6508750" y="796925"/>
            <a:ext cx="2355850" cy="2359025"/>
            <a:chOff x="6379729" y="2488774"/>
            <a:chExt cx="2513016" cy="2513016"/>
          </a:xfrm>
        </p:grpSpPr>
        <p:sp>
          <p:nvSpPr>
            <p:cNvPr id="40"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cs typeface="+mn-cs"/>
              </a:endParaRPr>
            </a:p>
          </p:txBody>
        </p:sp>
        <p:sp>
          <p:nvSpPr>
            <p:cNvPr id="41"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endParaRPr>
            </a:p>
          </p:txBody>
        </p:sp>
      </p:grpSp>
      <p:sp>
        <p:nvSpPr>
          <p:cNvPr id="39" name="椭圆 80"/>
          <p:cNvSpPr/>
          <p:nvPr/>
        </p:nvSpPr>
        <p:spPr bwMode="auto">
          <a:xfrm>
            <a:off x="6854479" y="1129847"/>
            <a:ext cx="1701582" cy="1705030"/>
          </a:xfrm>
          <a:prstGeom prst="ellipse">
            <a:avLst/>
          </a:prstGeom>
          <a:solidFill>
            <a:schemeClr val="accent4"/>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9500" b="0" i="0" u="none" strike="noStrike" kern="0" cap="none" spc="0" normalizeH="0" baseline="0" noProof="0" dirty="0" smtClean="0">
                <a:ln>
                  <a:noFill/>
                </a:ln>
                <a:solidFill>
                  <a:srgbClr val="FFFFFF"/>
                </a:solidFill>
                <a:effectLst/>
                <a:uLnTx/>
                <a:uFillTx/>
                <a:latin typeface="黑体" panose="02010609060101010101" pitchFamily="49" charset="-122"/>
                <a:ea typeface="黑体" panose="02010609060101010101" pitchFamily="49" charset="-122"/>
                <a:cs typeface="+mn-cs"/>
              </a:rPr>
              <a:t>看</a:t>
            </a:r>
            <a:endParaRPr kumimoji="0" lang="zh-CN" altLang="en-US" sz="9500" b="0" i="0" u="none" strike="noStrike" kern="0" cap="none" spc="0" normalizeH="0" baseline="0" noProof="0" dirty="0">
              <a:ln>
                <a:noFill/>
              </a:ln>
              <a:solidFill>
                <a:srgbClr val="FFFFFF"/>
              </a:solidFill>
              <a:effectLst/>
              <a:uLnTx/>
              <a:uFillTx/>
              <a:latin typeface="黑体" panose="02010609060101010101" pitchFamily="49" charset="-122"/>
              <a:ea typeface="黑体" panose="02010609060101010101" pitchFamily="49" charset="-122"/>
              <a:cs typeface="+mn-cs"/>
            </a:endParaRPr>
          </a:p>
        </p:txBody>
      </p:sp>
      <p:grpSp>
        <p:nvGrpSpPr>
          <p:cNvPr id="9232" name="组合 79"/>
          <p:cNvGrpSpPr/>
          <p:nvPr/>
        </p:nvGrpSpPr>
        <p:grpSpPr>
          <a:xfrm>
            <a:off x="5019675" y="1946275"/>
            <a:ext cx="1920875" cy="1924050"/>
            <a:chOff x="6379729" y="2488774"/>
            <a:chExt cx="2513016" cy="2513016"/>
          </a:xfrm>
        </p:grpSpPr>
        <p:sp>
          <p:nvSpPr>
            <p:cNvPr id="49" name="任意多边形 82"/>
            <p:cNvSpPr/>
            <p:nvPr/>
          </p:nvSpPr>
          <p:spPr>
            <a:xfrm rot="3738964">
              <a:off x="6379730" y="2488773"/>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cs typeface="+mn-cs"/>
              </a:endParaRPr>
            </a:p>
          </p:txBody>
        </p:sp>
        <p:sp>
          <p:nvSpPr>
            <p:cNvPr id="50"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endParaRPr>
            </a:p>
          </p:txBody>
        </p:sp>
      </p:grpSp>
      <p:sp>
        <p:nvSpPr>
          <p:cNvPr id="48" name="椭圆 80"/>
          <p:cNvSpPr/>
          <p:nvPr/>
        </p:nvSpPr>
        <p:spPr bwMode="auto">
          <a:xfrm>
            <a:off x="5301429" y="2217371"/>
            <a:ext cx="1387841" cy="1390650"/>
          </a:xfrm>
          <a:prstGeom prst="ellipse">
            <a:avLst/>
          </a:prstGeom>
          <a:solidFill>
            <a:schemeClr val="accent3"/>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8000" b="0" i="0" u="none" strike="noStrike" kern="0" cap="none" spc="0" normalizeH="0" baseline="0" noProof="0" dirty="0" smtClean="0">
                <a:ln>
                  <a:noFill/>
                </a:ln>
                <a:solidFill>
                  <a:srgbClr val="FFFFFF"/>
                </a:solidFill>
                <a:effectLst/>
                <a:uLnTx/>
                <a:uFillTx/>
                <a:latin typeface="黑体" panose="02010609060101010101" pitchFamily="49" charset="-122"/>
                <a:ea typeface="黑体" panose="02010609060101010101" pitchFamily="49" charset="-122"/>
                <a:cs typeface="+mn-cs"/>
              </a:rPr>
              <a:t>观</a:t>
            </a:r>
            <a:endParaRPr kumimoji="0" lang="zh-CN" altLang="en-US" sz="8000" b="0" i="0" u="none" strike="noStrike" kern="0" cap="none" spc="0" normalizeH="0" baseline="0" noProof="0" dirty="0">
              <a:ln>
                <a:noFill/>
              </a:ln>
              <a:solidFill>
                <a:srgbClr val="FFFFFF"/>
              </a:solidFill>
              <a:effectLst/>
              <a:uLnTx/>
              <a:uFillTx/>
              <a:latin typeface="黑体" panose="02010609060101010101" pitchFamily="49" charset="-122"/>
              <a:ea typeface="黑体" panose="02010609060101010101" pitchFamily="49" charset="-122"/>
              <a:cs typeface="+mn-cs"/>
            </a:endParaRPr>
          </a:p>
        </p:txBody>
      </p:sp>
      <p:sp>
        <p:nvSpPr>
          <p:cNvPr id="20" name="Oval 9"/>
          <p:cNvSpPr/>
          <p:nvPr/>
        </p:nvSpPr>
        <p:spPr>
          <a:xfrm>
            <a:off x="3752850" y="1257300"/>
            <a:ext cx="2381250" cy="2381250"/>
          </a:xfrm>
          <a:prstGeom prst="ellipse">
            <a:avLst/>
          </a:prstGeom>
          <a:noFill/>
          <a:ln>
            <a:solidFill>
              <a:srgbClr val="595959"/>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1" name="Oval 10"/>
          <p:cNvSpPr/>
          <p:nvPr/>
        </p:nvSpPr>
        <p:spPr>
          <a:xfrm>
            <a:off x="2568575" y="1104900"/>
            <a:ext cx="2381250" cy="2382838"/>
          </a:xfrm>
          <a:prstGeom prst="ellipse">
            <a:avLst/>
          </a:prstGeom>
          <a:noFill/>
          <a:ln>
            <a:solidFill>
              <a:srgbClr val="595959"/>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nvGrpSpPr>
          <p:cNvPr id="22" name="组合 79"/>
          <p:cNvGrpSpPr/>
          <p:nvPr/>
        </p:nvGrpSpPr>
        <p:grpSpPr bwMode="auto">
          <a:xfrm>
            <a:off x="1589088" y="811213"/>
            <a:ext cx="2341562" cy="2344737"/>
            <a:chOff x="6379729" y="2488774"/>
            <a:chExt cx="2513016" cy="2513016"/>
          </a:xfrm>
        </p:grpSpPr>
        <p:sp>
          <p:nvSpPr>
            <p:cNvPr id="23"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panose="020B0604020202020204"/>
                <a:ea typeface="宋体" panose="02010600030101010101" pitchFamily="2" charset="-122"/>
              </a:endParaRPr>
            </a:p>
          </p:txBody>
        </p:sp>
        <p:sp>
          <p:nvSpPr>
            <p:cNvPr id="24"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smtClean="0">
                <a:solidFill>
                  <a:srgbClr val="FFFFFF"/>
                </a:solidFill>
              </a:endParaRPr>
            </a:p>
          </p:txBody>
        </p:sp>
      </p:grpSp>
      <p:sp>
        <p:nvSpPr>
          <p:cNvPr id="25" name="椭圆 80"/>
          <p:cNvSpPr/>
          <p:nvPr/>
        </p:nvSpPr>
        <p:spPr bwMode="auto">
          <a:xfrm>
            <a:off x="1932719" y="1141999"/>
            <a:ext cx="1691508" cy="1694936"/>
          </a:xfrm>
          <a:prstGeom prst="ellipse">
            <a:avLst/>
          </a:prstGeom>
          <a:solidFill>
            <a:schemeClr val="accent1"/>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sz="10000" kern="0" dirty="0" smtClean="0">
                <a:solidFill>
                  <a:srgbClr val="FFFFFF"/>
                </a:solidFill>
                <a:latin typeface="黑体" panose="02010609060101010101" pitchFamily="49" charset="-122"/>
                <a:ea typeface="黑体" panose="02010609060101010101" pitchFamily="49" charset="-122"/>
              </a:rPr>
              <a:t>谢</a:t>
            </a:r>
            <a:endParaRPr lang="zh-CN" altLang="en-US" sz="10000" kern="0" dirty="0" smtClean="0">
              <a:solidFill>
                <a:srgbClr val="FFFFFF"/>
              </a:solidFill>
              <a:latin typeface="黑体" panose="02010609060101010101" pitchFamily="49" charset="-122"/>
              <a:ea typeface="黑体" panose="02010609060101010101" pitchFamily="49" charset="-122"/>
            </a:endParaRPr>
          </a:p>
        </p:txBody>
      </p:sp>
      <p:grpSp>
        <p:nvGrpSpPr>
          <p:cNvPr id="26" name="组合 79"/>
          <p:cNvGrpSpPr/>
          <p:nvPr/>
        </p:nvGrpSpPr>
        <p:grpSpPr bwMode="auto">
          <a:xfrm>
            <a:off x="3630613" y="601663"/>
            <a:ext cx="2181225" cy="2184400"/>
            <a:chOff x="6379729" y="2488774"/>
            <a:chExt cx="2513016" cy="2513016"/>
          </a:xfrm>
        </p:grpSpPr>
        <p:sp>
          <p:nvSpPr>
            <p:cNvPr id="27" name="任意多边形 82"/>
            <p:cNvSpPr/>
            <p:nvPr/>
          </p:nvSpPr>
          <p:spPr>
            <a:xfrm rot="3738964">
              <a:off x="6379730" y="2488773"/>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panose="020B0604020202020204"/>
                <a:ea typeface="宋体" panose="02010600030101010101" pitchFamily="2" charset="-122"/>
              </a:endParaRPr>
            </a:p>
          </p:txBody>
        </p:sp>
        <p:sp>
          <p:nvSpPr>
            <p:cNvPr id="28"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smtClean="0">
                <a:solidFill>
                  <a:srgbClr val="FFFFFF"/>
                </a:solidFill>
              </a:endParaRPr>
            </a:p>
          </p:txBody>
        </p:sp>
      </p:grpSp>
      <p:sp>
        <p:nvSpPr>
          <p:cNvPr id="29" name="椭圆 80"/>
          <p:cNvSpPr/>
          <p:nvPr/>
        </p:nvSpPr>
        <p:spPr bwMode="auto">
          <a:xfrm>
            <a:off x="3950515" y="909500"/>
            <a:ext cx="1575477" cy="1578669"/>
          </a:xfrm>
          <a:prstGeom prst="ellipse">
            <a:avLst/>
          </a:prstGeom>
          <a:solidFill>
            <a:schemeClr val="accent2"/>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sz="9500" kern="0" dirty="0" smtClean="0">
                <a:solidFill>
                  <a:srgbClr val="FFFFFF"/>
                </a:solidFill>
                <a:latin typeface="黑体" panose="02010609060101010101" pitchFamily="49" charset="-122"/>
                <a:ea typeface="黑体" panose="02010609060101010101" pitchFamily="49" charset="-122"/>
              </a:rPr>
              <a:t>谢</a:t>
            </a:r>
            <a:endParaRPr lang="zh-CN" altLang="en-US" sz="9500" kern="0" dirty="0">
              <a:solidFill>
                <a:srgbClr val="FFFFFF"/>
              </a:solidFill>
              <a:latin typeface="黑体" panose="02010609060101010101" pitchFamily="49" charset="-122"/>
              <a:ea typeface="黑体" panose="02010609060101010101" pitchFamily="49" charset="-122"/>
            </a:endParaRPr>
          </a:p>
        </p:txBody>
      </p:sp>
      <p:grpSp>
        <p:nvGrpSpPr>
          <p:cNvPr id="33" name="组合 79"/>
          <p:cNvGrpSpPr/>
          <p:nvPr/>
        </p:nvGrpSpPr>
        <p:grpSpPr bwMode="auto">
          <a:xfrm>
            <a:off x="6508750" y="796925"/>
            <a:ext cx="2355850" cy="2359025"/>
            <a:chOff x="6379729" y="2488774"/>
            <a:chExt cx="2513016" cy="2513016"/>
          </a:xfrm>
        </p:grpSpPr>
        <p:sp>
          <p:nvSpPr>
            <p:cNvPr id="34"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panose="020B0604020202020204"/>
                <a:ea typeface="宋体" panose="02010600030101010101" pitchFamily="2" charset="-122"/>
              </a:endParaRPr>
            </a:p>
          </p:txBody>
        </p:sp>
        <p:sp>
          <p:nvSpPr>
            <p:cNvPr id="35"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smtClean="0">
                <a:solidFill>
                  <a:srgbClr val="FFFFFF"/>
                </a:solidFill>
              </a:endParaRPr>
            </a:p>
          </p:txBody>
        </p:sp>
      </p:grpSp>
      <p:sp>
        <p:nvSpPr>
          <p:cNvPr id="36" name="椭圆 80"/>
          <p:cNvSpPr/>
          <p:nvPr/>
        </p:nvSpPr>
        <p:spPr bwMode="auto">
          <a:xfrm>
            <a:off x="6854479" y="1129847"/>
            <a:ext cx="1701582" cy="1705030"/>
          </a:xfrm>
          <a:prstGeom prst="ellipse">
            <a:avLst/>
          </a:prstGeom>
          <a:solidFill>
            <a:schemeClr val="accent4"/>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sz="9500" kern="0" dirty="0" smtClean="0">
                <a:solidFill>
                  <a:srgbClr val="FFFFFF"/>
                </a:solidFill>
                <a:latin typeface="黑体" panose="02010609060101010101" pitchFamily="49" charset="-122"/>
                <a:ea typeface="黑体" panose="02010609060101010101" pitchFamily="49" charset="-122"/>
              </a:rPr>
              <a:t>看</a:t>
            </a:r>
            <a:endParaRPr lang="zh-CN" altLang="en-US" sz="9500" kern="0" dirty="0">
              <a:solidFill>
                <a:srgbClr val="FFFFFF"/>
              </a:solidFill>
              <a:latin typeface="黑体" panose="02010609060101010101" pitchFamily="49" charset="-122"/>
              <a:ea typeface="黑体" panose="02010609060101010101" pitchFamily="49" charset="-122"/>
            </a:endParaRPr>
          </a:p>
        </p:txBody>
      </p:sp>
      <p:grpSp>
        <p:nvGrpSpPr>
          <p:cNvPr id="37" name="组合 79"/>
          <p:cNvGrpSpPr/>
          <p:nvPr/>
        </p:nvGrpSpPr>
        <p:grpSpPr bwMode="auto">
          <a:xfrm>
            <a:off x="5019675" y="1946275"/>
            <a:ext cx="1920875" cy="1924050"/>
            <a:chOff x="6379729" y="2488774"/>
            <a:chExt cx="2513016" cy="2513016"/>
          </a:xfrm>
        </p:grpSpPr>
        <p:sp>
          <p:nvSpPr>
            <p:cNvPr id="38" name="任意多边形 82"/>
            <p:cNvSpPr/>
            <p:nvPr/>
          </p:nvSpPr>
          <p:spPr>
            <a:xfrm rot="3738964">
              <a:off x="6379730" y="2488773"/>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panose="020B0604020202020204"/>
                <a:ea typeface="宋体" panose="02010600030101010101" pitchFamily="2" charset="-122"/>
              </a:endParaRPr>
            </a:p>
          </p:txBody>
        </p:sp>
        <p:sp>
          <p:nvSpPr>
            <p:cNvPr id="42"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smtClean="0">
                <a:solidFill>
                  <a:srgbClr val="FFFFFF"/>
                </a:solidFill>
              </a:endParaRPr>
            </a:p>
          </p:txBody>
        </p:sp>
      </p:grpSp>
      <p:sp>
        <p:nvSpPr>
          <p:cNvPr id="43" name="椭圆 80"/>
          <p:cNvSpPr/>
          <p:nvPr/>
        </p:nvSpPr>
        <p:spPr bwMode="auto">
          <a:xfrm>
            <a:off x="5301430" y="2217371"/>
            <a:ext cx="1387840" cy="1390651"/>
          </a:xfrm>
          <a:prstGeom prst="ellipse">
            <a:avLst/>
          </a:prstGeom>
          <a:solidFill>
            <a:schemeClr val="accent3"/>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sz="8000" kern="0" dirty="0" smtClean="0">
                <a:solidFill>
                  <a:srgbClr val="FFFFFF"/>
                </a:solidFill>
                <a:latin typeface="黑体" panose="02010609060101010101" pitchFamily="49" charset="-122"/>
                <a:ea typeface="黑体" panose="02010609060101010101" pitchFamily="49" charset="-122"/>
              </a:rPr>
              <a:t>观</a:t>
            </a:r>
            <a:endParaRPr lang="zh-CN" altLang="en-US" sz="8000" kern="0" dirty="0">
              <a:solidFill>
                <a:srgbClr val="FFFFFF"/>
              </a:solidFill>
              <a:latin typeface="黑体" panose="02010609060101010101" pitchFamily="49" charset="-122"/>
              <a:ea typeface="黑体" panose="02010609060101010101" pitchFamily="49" charset="-122"/>
            </a:endParaRPr>
          </a:p>
        </p:txBody>
      </p:sp>
      <p:sp>
        <p:nvSpPr>
          <p:cNvPr id="44" name="Oval 9"/>
          <p:cNvSpPr/>
          <p:nvPr/>
        </p:nvSpPr>
        <p:spPr>
          <a:xfrm>
            <a:off x="3752850" y="1257300"/>
            <a:ext cx="2381250" cy="2381250"/>
          </a:xfrm>
          <a:prstGeom prst="ellipse">
            <a:avLst/>
          </a:prstGeom>
          <a:noFill/>
          <a:ln>
            <a:solidFill>
              <a:srgbClr val="595959"/>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45" name="Oval 10"/>
          <p:cNvSpPr/>
          <p:nvPr/>
        </p:nvSpPr>
        <p:spPr>
          <a:xfrm>
            <a:off x="2568575" y="1104900"/>
            <a:ext cx="2381250" cy="2382838"/>
          </a:xfrm>
          <a:prstGeom prst="ellipse">
            <a:avLst/>
          </a:prstGeom>
          <a:noFill/>
          <a:ln>
            <a:solidFill>
              <a:srgbClr val="595959"/>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nvGrpSpPr>
          <p:cNvPr id="46" name="组合 79"/>
          <p:cNvGrpSpPr/>
          <p:nvPr/>
        </p:nvGrpSpPr>
        <p:grpSpPr bwMode="auto">
          <a:xfrm>
            <a:off x="1589088" y="811213"/>
            <a:ext cx="2341562" cy="2344737"/>
            <a:chOff x="6379729" y="2488774"/>
            <a:chExt cx="2513016" cy="2513016"/>
          </a:xfrm>
        </p:grpSpPr>
        <p:sp>
          <p:nvSpPr>
            <p:cNvPr id="47"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panose="020B0604020202020204"/>
                <a:ea typeface="宋体" panose="02010600030101010101" pitchFamily="2" charset="-122"/>
              </a:endParaRPr>
            </a:p>
          </p:txBody>
        </p:sp>
        <p:sp>
          <p:nvSpPr>
            <p:cNvPr id="51"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smtClean="0">
                <a:solidFill>
                  <a:srgbClr val="FFFFFF"/>
                </a:solidFill>
              </a:endParaRPr>
            </a:p>
          </p:txBody>
        </p:sp>
      </p:grpSp>
      <p:sp>
        <p:nvSpPr>
          <p:cNvPr id="52" name="椭圆 80"/>
          <p:cNvSpPr/>
          <p:nvPr/>
        </p:nvSpPr>
        <p:spPr bwMode="auto">
          <a:xfrm>
            <a:off x="1932719" y="1141999"/>
            <a:ext cx="1691508" cy="1694936"/>
          </a:xfrm>
          <a:prstGeom prst="ellipse">
            <a:avLst/>
          </a:prstGeom>
          <a:solidFill>
            <a:schemeClr val="accent1"/>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sz="10000" kern="0" dirty="0" smtClean="0">
                <a:solidFill>
                  <a:srgbClr val="FFFFFF"/>
                </a:solidFill>
                <a:latin typeface="黑体" panose="02010609060101010101" pitchFamily="49" charset="-122"/>
                <a:ea typeface="黑体" panose="02010609060101010101" pitchFamily="49" charset="-122"/>
              </a:rPr>
              <a:t>谢</a:t>
            </a:r>
            <a:endParaRPr lang="zh-CN" altLang="en-US" sz="10000" kern="0" dirty="0" smtClean="0">
              <a:solidFill>
                <a:srgbClr val="FFFFFF"/>
              </a:solidFill>
              <a:latin typeface="黑体" panose="02010609060101010101" pitchFamily="49" charset="-122"/>
              <a:ea typeface="黑体" panose="02010609060101010101" pitchFamily="49" charset="-122"/>
            </a:endParaRPr>
          </a:p>
        </p:txBody>
      </p:sp>
      <p:grpSp>
        <p:nvGrpSpPr>
          <p:cNvPr id="53" name="组合 79"/>
          <p:cNvGrpSpPr/>
          <p:nvPr/>
        </p:nvGrpSpPr>
        <p:grpSpPr bwMode="auto">
          <a:xfrm>
            <a:off x="3630613" y="601663"/>
            <a:ext cx="2181225" cy="2184400"/>
            <a:chOff x="6379729" y="2488774"/>
            <a:chExt cx="2513016" cy="2513016"/>
          </a:xfrm>
        </p:grpSpPr>
        <p:sp>
          <p:nvSpPr>
            <p:cNvPr id="54" name="任意多边形 82"/>
            <p:cNvSpPr/>
            <p:nvPr/>
          </p:nvSpPr>
          <p:spPr>
            <a:xfrm rot="3738964">
              <a:off x="6379730" y="2488773"/>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panose="020B0604020202020204"/>
                <a:ea typeface="宋体" panose="02010600030101010101" pitchFamily="2" charset="-122"/>
              </a:endParaRPr>
            </a:p>
          </p:txBody>
        </p:sp>
        <p:sp>
          <p:nvSpPr>
            <p:cNvPr id="55"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smtClean="0">
                <a:solidFill>
                  <a:srgbClr val="FFFFFF"/>
                </a:solidFill>
              </a:endParaRPr>
            </a:p>
          </p:txBody>
        </p:sp>
      </p:grpSp>
      <p:sp>
        <p:nvSpPr>
          <p:cNvPr id="56" name="椭圆 80"/>
          <p:cNvSpPr/>
          <p:nvPr/>
        </p:nvSpPr>
        <p:spPr bwMode="auto">
          <a:xfrm>
            <a:off x="3950515" y="909500"/>
            <a:ext cx="1575477" cy="1578669"/>
          </a:xfrm>
          <a:prstGeom prst="ellipse">
            <a:avLst/>
          </a:prstGeom>
          <a:solidFill>
            <a:schemeClr val="accent2"/>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sz="9500" kern="0" dirty="0" smtClean="0">
                <a:solidFill>
                  <a:srgbClr val="FFFFFF"/>
                </a:solidFill>
                <a:latin typeface="黑体" panose="02010609060101010101" pitchFamily="49" charset="-122"/>
                <a:ea typeface="黑体" panose="02010609060101010101" pitchFamily="49" charset="-122"/>
              </a:rPr>
              <a:t>谢</a:t>
            </a:r>
            <a:endParaRPr lang="zh-CN" altLang="en-US" sz="9500" kern="0" dirty="0">
              <a:solidFill>
                <a:srgbClr val="FFFFFF"/>
              </a:solidFill>
              <a:latin typeface="黑体" panose="02010609060101010101" pitchFamily="49" charset="-122"/>
              <a:ea typeface="黑体" panose="02010609060101010101" pitchFamily="49" charset="-122"/>
            </a:endParaRPr>
          </a:p>
        </p:txBody>
      </p:sp>
      <p:grpSp>
        <p:nvGrpSpPr>
          <p:cNvPr id="57" name="组合 79"/>
          <p:cNvGrpSpPr/>
          <p:nvPr/>
        </p:nvGrpSpPr>
        <p:grpSpPr bwMode="auto">
          <a:xfrm>
            <a:off x="6508750" y="796925"/>
            <a:ext cx="2355850" cy="2359025"/>
            <a:chOff x="6379729" y="2488774"/>
            <a:chExt cx="2513016" cy="2513016"/>
          </a:xfrm>
        </p:grpSpPr>
        <p:sp>
          <p:nvSpPr>
            <p:cNvPr id="58"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panose="020B0604020202020204"/>
                <a:ea typeface="宋体" panose="02010600030101010101" pitchFamily="2" charset="-122"/>
              </a:endParaRPr>
            </a:p>
          </p:txBody>
        </p:sp>
        <p:sp>
          <p:nvSpPr>
            <p:cNvPr id="59"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smtClean="0">
                <a:solidFill>
                  <a:srgbClr val="FFFFFF"/>
                </a:solidFill>
              </a:endParaRPr>
            </a:p>
          </p:txBody>
        </p:sp>
      </p:grpSp>
      <p:sp>
        <p:nvSpPr>
          <p:cNvPr id="60" name="椭圆 80"/>
          <p:cNvSpPr/>
          <p:nvPr/>
        </p:nvSpPr>
        <p:spPr bwMode="auto">
          <a:xfrm>
            <a:off x="6854479" y="1129847"/>
            <a:ext cx="1701582" cy="1705030"/>
          </a:xfrm>
          <a:prstGeom prst="ellipse">
            <a:avLst/>
          </a:prstGeom>
          <a:solidFill>
            <a:schemeClr val="accent4"/>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sz="9500" kern="0" dirty="0">
                <a:solidFill>
                  <a:srgbClr val="FFFFFF"/>
                </a:solidFill>
                <a:latin typeface="黑体" panose="02010609060101010101" pitchFamily="49" charset="-122"/>
                <a:ea typeface="黑体" panose="02010609060101010101" pitchFamily="49" charset="-122"/>
              </a:rPr>
              <a:t>看</a:t>
            </a:r>
            <a:endParaRPr lang="zh-CN" altLang="en-US" sz="9500" kern="0" dirty="0">
              <a:solidFill>
                <a:srgbClr val="FFFFFF"/>
              </a:solidFill>
              <a:latin typeface="黑体" panose="02010609060101010101" pitchFamily="49" charset="-122"/>
              <a:ea typeface="黑体" panose="02010609060101010101" pitchFamily="49" charset="-122"/>
            </a:endParaRPr>
          </a:p>
        </p:txBody>
      </p:sp>
      <p:grpSp>
        <p:nvGrpSpPr>
          <p:cNvPr id="61" name="组合 79"/>
          <p:cNvGrpSpPr/>
          <p:nvPr/>
        </p:nvGrpSpPr>
        <p:grpSpPr bwMode="auto">
          <a:xfrm>
            <a:off x="5019675" y="1946275"/>
            <a:ext cx="1920875" cy="1924050"/>
            <a:chOff x="6379729" y="2488774"/>
            <a:chExt cx="2513016" cy="2513016"/>
          </a:xfrm>
        </p:grpSpPr>
        <p:sp>
          <p:nvSpPr>
            <p:cNvPr id="62" name="任意多边形 82"/>
            <p:cNvSpPr/>
            <p:nvPr/>
          </p:nvSpPr>
          <p:spPr>
            <a:xfrm rot="3738964">
              <a:off x="6379730" y="2488773"/>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panose="020B0604020202020204"/>
                <a:ea typeface="宋体" panose="02010600030101010101" pitchFamily="2" charset="-122"/>
              </a:endParaRPr>
            </a:p>
          </p:txBody>
        </p:sp>
        <p:sp>
          <p:nvSpPr>
            <p:cNvPr id="63"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smtClean="0">
                <a:solidFill>
                  <a:srgbClr val="FFFFFF"/>
                </a:solidFill>
              </a:endParaRPr>
            </a:p>
          </p:txBody>
        </p:sp>
      </p:grpSp>
      <p:sp>
        <p:nvSpPr>
          <p:cNvPr id="64" name="椭圆 80"/>
          <p:cNvSpPr/>
          <p:nvPr/>
        </p:nvSpPr>
        <p:spPr bwMode="auto">
          <a:xfrm>
            <a:off x="5301430" y="2217371"/>
            <a:ext cx="1387840" cy="1390651"/>
          </a:xfrm>
          <a:prstGeom prst="ellipse">
            <a:avLst/>
          </a:prstGeom>
          <a:solidFill>
            <a:schemeClr val="accent3"/>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sz="8000" kern="0" dirty="0">
                <a:solidFill>
                  <a:srgbClr val="FFFFFF"/>
                </a:solidFill>
                <a:latin typeface="黑体" panose="02010609060101010101" pitchFamily="49" charset="-122"/>
                <a:ea typeface="黑体" panose="02010609060101010101" pitchFamily="49" charset="-122"/>
              </a:rPr>
              <a:t>观</a:t>
            </a:r>
            <a:endParaRPr lang="zh-CN" altLang="en-US" sz="8000" kern="0" dirty="0">
              <a:solidFill>
                <a:srgbClr val="FFFFFF"/>
              </a:solidFill>
              <a:latin typeface="黑体" panose="02010609060101010101" pitchFamily="49" charset="-122"/>
              <a:ea typeface="黑体" panose="02010609060101010101" pitchFamily="49" charset="-122"/>
            </a:endParaRPr>
          </a:p>
        </p:txBody>
      </p:sp>
      <p:pic>
        <p:nvPicPr>
          <p:cNvPr id="65"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3295461" y="63374"/>
            <a:ext cx="5229225" cy="646331"/>
          </a:xfrm>
          <a:prstGeom prst="rect">
            <a:avLst/>
          </a:prstGeom>
          <a:noFill/>
          <a:ln w="9525">
            <a:noFill/>
          </a:ln>
        </p:spPr>
        <p:txBody>
          <a:bodyPr>
            <a:spAutoFit/>
          </a:bodyPr>
          <a:lstStyle/>
          <a:p>
            <a:pPr algn="ctr" eaLnBrk="1" hangingPunct="1"/>
            <a:r>
              <a:rPr lang="zh-CN" altLang="en-US" sz="3600" b="1" dirty="0" smtClean="0">
                <a:solidFill>
                  <a:schemeClr val="bg1"/>
                </a:solidFill>
              </a:rPr>
              <a:t>复利计息与“</a:t>
            </a:r>
            <a:r>
              <a:rPr lang="en-US" altLang="zh-CN" sz="3600" b="1" dirty="0" smtClean="0">
                <a:solidFill>
                  <a:schemeClr val="bg1"/>
                </a:solidFill>
              </a:rPr>
              <a:t>70</a:t>
            </a:r>
            <a:r>
              <a:rPr lang="zh-CN" altLang="en-US" sz="3600" b="1" dirty="0" smtClean="0">
                <a:solidFill>
                  <a:schemeClr val="bg1"/>
                </a:solidFill>
              </a:rPr>
              <a:t>原则”</a:t>
            </a:r>
            <a:endParaRPr lang="zh-CN" altLang="en-US" sz="3600" b="1" dirty="0">
              <a:solidFill>
                <a:schemeClr val="bg1"/>
              </a:solidFill>
              <a:latin typeface="Arial" panose="020B0604020202020204" pitchFamily="34" charset="0"/>
            </a:endParaRPr>
          </a:p>
        </p:txBody>
      </p:sp>
      <p:sp>
        <p:nvSpPr>
          <p:cNvPr id="3" name="矩形 2"/>
          <p:cNvSpPr/>
          <p:nvPr/>
        </p:nvSpPr>
        <p:spPr>
          <a:xfrm>
            <a:off x="283779" y="1349921"/>
            <a:ext cx="11475435" cy="3970318"/>
          </a:xfrm>
          <a:prstGeom prst="rect">
            <a:avLst/>
          </a:prstGeom>
        </p:spPr>
        <p:txBody>
          <a:bodyPr wrap="square">
            <a:spAutoFit/>
          </a:bodyPr>
          <a:lstStyle/>
          <a:p>
            <a:pPr marL="254000">
              <a:lnSpc>
                <a:spcPct val="150000"/>
              </a:lnSpc>
              <a:spcAft>
                <a:spcPts val="0"/>
              </a:spcAft>
              <a:defRPr/>
            </a:pP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    复利计息，俗称“利滚利”，是把前一期的本金和利息加在一起，作为下一期的本金进行计息的一种方式．所谓“</a:t>
            </a:r>
            <a:r>
              <a:rPr lang="en-US" altLang="zh-CN" sz="2800" kern="100" dirty="0" smtClean="0">
                <a:latin typeface="楷体" panose="02010609060101010101" pitchFamily="49" charset="-122"/>
                <a:ea typeface="楷体" panose="02010609060101010101" pitchFamily="49" charset="-122"/>
                <a:cs typeface="Times New Roman" panose="02020603050405020304" pitchFamily="18" charset="0"/>
              </a:rPr>
              <a:t>70</a:t>
            </a: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原则”</a:t>
            </a:r>
            <a:r>
              <a:rPr lang="en-US" altLang="zh-CN" sz="2800" kern="100" dirty="0" smtClean="0">
                <a:latin typeface="楷体" panose="02010609060101010101" pitchFamily="49" charset="-122"/>
                <a:ea typeface="楷体" panose="02010609060101010101" pitchFamily="49" charset="-122"/>
                <a:cs typeface="Times New Roman" panose="02020603050405020304" pitchFamily="18" charset="0"/>
              </a:rPr>
              <a:t>,</a:t>
            </a: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是指在复利计息的情况下，本息和翻倍的一种简算</a:t>
            </a: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方法</a:t>
            </a: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a:t>
            </a: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设</a:t>
            </a: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每期的利率为</a:t>
            </a:r>
            <a:r>
              <a:rPr lang="en-US" altLang="zh-CN" sz="2800" kern="100" dirty="0" smtClean="0">
                <a:latin typeface="楷体" panose="02010609060101010101" pitchFamily="49" charset="-122"/>
                <a:ea typeface="楷体" panose="02010609060101010101" pitchFamily="49" charset="-122"/>
                <a:cs typeface="Times New Roman" panose="02020603050405020304" pitchFamily="18" charset="0"/>
              </a:rPr>
              <a:t>r</a:t>
            </a: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，则大约经过     期本息和就会变为原来的</a:t>
            </a:r>
            <a:r>
              <a:rPr lang="en-US" altLang="zh-CN" sz="2800" kern="100" dirty="0" smtClean="0">
                <a:latin typeface="楷体" panose="02010609060101010101" pitchFamily="49" charset="-122"/>
                <a:ea typeface="楷体" panose="02010609060101010101" pitchFamily="49" charset="-122"/>
                <a:cs typeface="Times New Roman" panose="02020603050405020304" pitchFamily="18" charset="0"/>
              </a:rPr>
              <a:t>2</a:t>
            </a: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倍．</a:t>
            </a:r>
            <a:endParaRPr lang="en-US" altLang="zh-CN" sz="2800" kern="100" dirty="0" smtClean="0">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endPar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    你能说明其中的道理吗？</a:t>
            </a:r>
            <a:endPar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
        <p:nvSpPr>
          <p:cNvPr id="1638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graphicFrame>
        <p:nvGraphicFramePr>
          <p:cNvPr id="16385" name="Object 1"/>
          <p:cNvGraphicFramePr>
            <a:graphicFrameLocks noChangeAspect="1"/>
          </p:cNvGraphicFramePr>
          <p:nvPr/>
        </p:nvGraphicFramePr>
        <p:xfrm>
          <a:off x="1807784" y="3268720"/>
          <a:ext cx="704193" cy="784672"/>
        </p:xfrm>
        <a:graphic>
          <a:graphicData uri="http://schemas.openxmlformats.org/presentationml/2006/ole">
            <mc:AlternateContent xmlns:mc="http://schemas.openxmlformats.org/markup-compatibility/2006">
              <mc:Choice xmlns:v="urn:schemas-microsoft-com:vml" Requires="v">
                <p:oleObj spid="_x0000_s1025" name="Equation" r:id="rId2" imgW="7924800" imgH="8839200" progId="Equation.DSMT4">
                  <p:embed/>
                </p:oleObj>
              </mc:Choice>
              <mc:Fallback>
                <p:oleObj name="Equation" r:id="rId2" imgW="7924800" imgH="8839200" progId="Equation.DSMT4">
                  <p:embed/>
                  <p:pic>
                    <p:nvPicPr>
                      <p:cNvPr id="0" name="图片 1024"/>
                      <p:cNvPicPr>
                        <a:picLocks noChangeAspect="1"/>
                      </p:cNvPicPr>
                      <p:nvPr/>
                    </p:nvPicPr>
                    <p:blipFill>
                      <a:blip r:embed="rId3"/>
                      <a:stretch>
                        <a:fillRect/>
                      </a:stretch>
                    </p:blipFill>
                    <p:spPr>
                      <a:xfrm>
                        <a:off x="1807784" y="3268720"/>
                        <a:ext cx="704193" cy="784672"/>
                      </a:xfrm>
                      <a:prstGeom prst="rect">
                        <a:avLst/>
                      </a:prstGeom>
                      <a:noFill/>
                      <a:ln w="9525">
                        <a:noFill/>
                      </a:ln>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3295461" y="63374"/>
            <a:ext cx="5229225" cy="646331"/>
          </a:xfrm>
          <a:prstGeom prst="rect">
            <a:avLst/>
          </a:prstGeom>
          <a:noFill/>
          <a:ln w="9525">
            <a:noFill/>
          </a:ln>
        </p:spPr>
        <p:txBody>
          <a:bodyPr>
            <a:spAutoFit/>
          </a:bodyPr>
          <a:lstStyle/>
          <a:p>
            <a:pPr algn="ctr" eaLnBrk="1" hangingPunct="1"/>
            <a:r>
              <a:rPr lang="zh-CN" altLang="en-US" sz="3600" b="1" dirty="0" smtClean="0">
                <a:solidFill>
                  <a:schemeClr val="bg1"/>
                </a:solidFill>
              </a:rPr>
              <a:t>复利计息与“</a:t>
            </a:r>
            <a:r>
              <a:rPr lang="en-US" altLang="zh-CN" sz="3600" b="1" dirty="0" smtClean="0">
                <a:solidFill>
                  <a:schemeClr val="bg1"/>
                </a:solidFill>
              </a:rPr>
              <a:t>70</a:t>
            </a:r>
            <a:r>
              <a:rPr lang="zh-CN" altLang="en-US" sz="3600" b="1" dirty="0" smtClean="0">
                <a:solidFill>
                  <a:schemeClr val="bg1"/>
                </a:solidFill>
              </a:rPr>
              <a:t>原则”</a:t>
            </a:r>
            <a:endParaRPr lang="zh-CN" altLang="en-US" sz="3600" b="1" dirty="0">
              <a:solidFill>
                <a:schemeClr val="bg1"/>
              </a:solidFill>
              <a:latin typeface="Arial" panose="020B0604020202020204" pitchFamily="34" charset="0"/>
            </a:endParaRPr>
          </a:p>
        </p:txBody>
      </p:sp>
      <p:sp>
        <p:nvSpPr>
          <p:cNvPr id="3" name="矩形 2"/>
          <p:cNvSpPr/>
          <p:nvPr/>
        </p:nvSpPr>
        <p:spPr>
          <a:xfrm>
            <a:off x="704191" y="1213300"/>
            <a:ext cx="10846673" cy="4616648"/>
          </a:xfrm>
          <a:prstGeom prst="rect">
            <a:avLst/>
          </a:prstGeom>
        </p:spPr>
        <p:txBody>
          <a:bodyPr wrap="square">
            <a:spAutoFit/>
          </a:bodyPr>
          <a:lstStyle/>
          <a:p>
            <a:pPr marL="254000">
              <a:lnSpc>
                <a:spcPct val="150000"/>
              </a:lnSpc>
              <a:spcAft>
                <a:spcPts val="0"/>
              </a:spcAft>
              <a:defRPr/>
            </a:pP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思考与讨论：</a:t>
            </a:r>
            <a:endPar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①复利问题中涉及到哪些变量？这些变量之间有什么数量关系？</a:t>
            </a:r>
            <a:endPar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endPar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②“</a:t>
            </a:r>
            <a:r>
              <a:rPr lang="en-US" altLang="zh-CN" sz="2800" kern="100" dirty="0" smtClean="0">
                <a:latin typeface="楷体" panose="02010609060101010101" pitchFamily="49" charset="-122"/>
                <a:ea typeface="楷体" panose="02010609060101010101" pitchFamily="49" charset="-122"/>
                <a:cs typeface="Times New Roman" panose="02020603050405020304" pitchFamily="18" charset="0"/>
              </a:rPr>
              <a:t>70</a:t>
            </a: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原则”研究的问题中，所需满足的数量关系是什么？所需</a:t>
            </a:r>
            <a:endParaRPr lang="en-US" altLang="zh-CN" sz="2800" kern="100" dirty="0" smtClean="0">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r>
              <a:rPr lang="en-US" altLang="zh-CN" sz="2800" kern="100" dirty="0" smtClean="0">
                <a:latin typeface="楷体" panose="02010609060101010101" pitchFamily="49" charset="-122"/>
                <a:ea typeface="楷体" panose="02010609060101010101" pitchFamily="49" charset="-122"/>
                <a:cs typeface="Times New Roman" panose="02020603050405020304" pitchFamily="18" charset="0"/>
              </a:rPr>
              <a:t>  </a:t>
            </a: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求解的变量是什么？</a:t>
            </a:r>
            <a:endPar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endParaRPr lang="en-US" altLang="zh-CN" sz="2800" kern="100" dirty="0" smtClean="0">
              <a:latin typeface="楷体" panose="02010609060101010101" pitchFamily="49" charset="-122"/>
              <a:ea typeface="楷体" panose="02010609060101010101" pitchFamily="49" charset="-122"/>
              <a:cs typeface="Times New Roman" panose="02020603050405020304" pitchFamily="18" charset="0"/>
            </a:endParaRPr>
          </a:p>
          <a:p>
            <a:pPr marL="254000">
              <a:lnSpc>
                <a:spcPct val="150000"/>
              </a:lnSpc>
              <a:spcAft>
                <a:spcPts val="0"/>
              </a:spcAft>
              <a:defRPr/>
            </a:pP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③如何说明“</a:t>
            </a:r>
            <a:r>
              <a:rPr lang="en-US" altLang="zh-CN" sz="2800" kern="100" dirty="0" smtClean="0">
                <a:latin typeface="楷体" panose="02010609060101010101" pitchFamily="49" charset="-122"/>
                <a:ea typeface="楷体" panose="02010609060101010101" pitchFamily="49" charset="-122"/>
                <a:cs typeface="Times New Roman" panose="02020603050405020304" pitchFamily="18" charset="0"/>
              </a:rPr>
              <a:t>70</a:t>
            </a:r>
            <a:r>
              <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rPr>
              <a:t>原则”包含的数学道理？</a:t>
            </a:r>
            <a:endParaRPr lang="zh-CN" altLang="en-US" sz="2800" kern="100" dirty="0" smtClean="0">
              <a:latin typeface="楷体" panose="02010609060101010101" pitchFamily="49" charset="-122"/>
              <a:ea typeface="楷体" panose="02010609060101010101" pitchFamily="49" charset="-122"/>
              <a:cs typeface="Times New Roman" panose="02020603050405020304" pitchFamily="18"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3066627" y="63374"/>
            <a:ext cx="6058746" cy="646331"/>
          </a:xfrm>
          <a:prstGeom prst="rect">
            <a:avLst/>
          </a:prstGeom>
          <a:noFill/>
          <a:ln w="9525">
            <a:noFill/>
          </a:ln>
        </p:spPr>
        <p:txBody>
          <a:bodyPr wrap="square">
            <a:spAutoFit/>
          </a:bodyPr>
          <a:lstStyle/>
          <a:p>
            <a:pPr algn="ctr" eaLnBrk="1" hangingPunct="1"/>
            <a:r>
              <a:rPr lang="zh-CN" altLang="en-US" sz="3600" b="1" dirty="0" smtClean="0">
                <a:solidFill>
                  <a:schemeClr val="bg1"/>
                </a:solidFill>
              </a:rPr>
              <a:t>年均下降率与节能减排问题</a:t>
            </a:r>
            <a:endParaRPr lang="zh-CN" altLang="en-US" sz="3600" b="1" dirty="0">
              <a:solidFill>
                <a:schemeClr val="bg1"/>
              </a:solidFill>
              <a:latin typeface="Arial" panose="020B0604020202020204" pitchFamily="34" charset="0"/>
            </a:endParaRPr>
          </a:p>
        </p:txBody>
      </p:sp>
      <p:sp>
        <p:nvSpPr>
          <p:cNvPr id="3" name="矩形 2"/>
          <p:cNvSpPr/>
          <p:nvPr/>
        </p:nvSpPr>
        <p:spPr>
          <a:xfrm>
            <a:off x="515015" y="1612680"/>
            <a:ext cx="11246063" cy="2031325"/>
          </a:xfrm>
          <a:prstGeom prst="rect">
            <a:avLst/>
          </a:prstGeom>
        </p:spPr>
        <p:txBody>
          <a:bodyPr wrap="square">
            <a:spAutoFit/>
          </a:bodyPr>
          <a:lstStyle/>
          <a:p>
            <a:pPr marL="254000">
              <a:lnSpc>
                <a:spcPct val="150000"/>
              </a:lnSpc>
              <a:spcAft>
                <a:spcPts val="0"/>
              </a:spcAft>
              <a:defRPr/>
            </a:pP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    按照</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国务院关于印发“十三五”节能减排综合工作方案的通知</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（国发</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[2016]74</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号）的要求，到</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2020</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年，全国二氧化硫排放总量要控制在</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1580</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万吨以内，要比</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2015</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年下降</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15%</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a:t>
            </a:r>
            <a:endParaRPr lang="zh-CN" altLang="zh-CN" sz="2800" kern="100" dirty="0">
              <a:latin typeface="Times New Roman" panose="02020603050405020304" pitchFamily="18" charset="0"/>
              <a:ea typeface="楷体" panose="02010609060101010101" pitchFamily="49" charset="-122"/>
              <a:cs typeface="Times New Roman" panose="02020603050405020304" pitchFamily="18"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3066627" y="63374"/>
            <a:ext cx="6058746" cy="646331"/>
          </a:xfrm>
          <a:prstGeom prst="rect">
            <a:avLst/>
          </a:prstGeom>
          <a:noFill/>
          <a:ln w="9525">
            <a:noFill/>
          </a:ln>
        </p:spPr>
        <p:txBody>
          <a:bodyPr wrap="square">
            <a:spAutoFit/>
          </a:bodyPr>
          <a:lstStyle/>
          <a:p>
            <a:pPr algn="ctr" eaLnBrk="1" hangingPunct="1"/>
            <a:r>
              <a:rPr lang="zh-CN" altLang="en-US" sz="3600" b="1" dirty="0" smtClean="0">
                <a:solidFill>
                  <a:schemeClr val="bg1"/>
                </a:solidFill>
              </a:rPr>
              <a:t>年均下降率与节能减排问题</a:t>
            </a:r>
            <a:endParaRPr lang="zh-CN" altLang="en-US" sz="3600" b="1" dirty="0">
              <a:solidFill>
                <a:schemeClr val="bg1"/>
              </a:solidFill>
              <a:latin typeface="Arial" panose="020B0604020202020204" pitchFamily="34" charset="0"/>
            </a:endParaRPr>
          </a:p>
        </p:txBody>
      </p:sp>
      <p:sp>
        <p:nvSpPr>
          <p:cNvPr id="3" name="矩形 2"/>
          <p:cNvSpPr/>
          <p:nvPr/>
        </p:nvSpPr>
        <p:spPr>
          <a:xfrm>
            <a:off x="515015" y="1423500"/>
            <a:ext cx="11246063" cy="3970318"/>
          </a:xfrm>
          <a:prstGeom prst="rect">
            <a:avLst/>
          </a:prstGeom>
        </p:spPr>
        <p:txBody>
          <a:bodyPr wrap="square">
            <a:spAutoFit/>
          </a:bodyPr>
          <a:lstStyle/>
          <a:p>
            <a:pPr marL="254000">
              <a:lnSpc>
                <a:spcPct val="150000"/>
              </a:lnSpc>
              <a:spcAft>
                <a:spcPts val="0"/>
              </a:spcAft>
              <a:defRPr/>
            </a:pP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思考与讨论：</a:t>
            </a:r>
            <a:endPar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endParaRPr>
          </a:p>
          <a:p>
            <a:pPr marL="254000">
              <a:lnSpc>
                <a:spcPct val="150000"/>
              </a:lnSpc>
              <a:spcAft>
                <a:spcPts val="0"/>
              </a:spcAft>
              <a:defRPr/>
            </a:pP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①</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2015</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年二氧化硫排放总量的最大值是多少万吨？（精确到</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1</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万吨）</a:t>
            </a:r>
            <a:endPar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endParaRPr>
          </a:p>
          <a:p>
            <a:pPr marL="254000">
              <a:lnSpc>
                <a:spcPct val="150000"/>
              </a:lnSpc>
              <a:spcAft>
                <a:spcPts val="0"/>
              </a:spcAft>
              <a:defRPr/>
            </a:pPr>
            <a:endPar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endParaRPr>
          </a:p>
          <a:p>
            <a:pPr marL="254000">
              <a:lnSpc>
                <a:spcPct val="150000"/>
              </a:lnSpc>
              <a:spcAft>
                <a:spcPts val="0"/>
              </a:spcAft>
              <a:defRPr/>
            </a:pP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②年均下降率是指一定年限内，平均每年下降的速度．请问在“十三</a:t>
            </a:r>
            <a:endPar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endParaRPr>
          </a:p>
          <a:p>
            <a:pPr marL="254000">
              <a:lnSpc>
                <a:spcPct val="150000"/>
              </a:lnSpc>
              <a:spcAft>
                <a:spcPts val="0"/>
              </a:spcAft>
              <a:defRPr/>
            </a:pP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   </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 五”期间，全国每年二氧化硫排放的年均下降率是多少？</a:t>
            </a:r>
            <a:endPar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endParaRPr>
          </a:p>
          <a:p>
            <a:pPr marL="254000">
              <a:lnSpc>
                <a:spcPct val="150000"/>
              </a:lnSpc>
              <a:spcAft>
                <a:spcPts val="0"/>
              </a:spcAft>
              <a:defRPr/>
            </a:pP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  </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（精确到</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0.001</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a:t>
            </a:r>
            <a:endParaRPr lang="zh-CN" altLang="zh-CN" sz="2800" kern="100" dirty="0">
              <a:latin typeface="Times New Roman" panose="02020603050405020304" pitchFamily="18" charset="0"/>
              <a:ea typeface="楷体" panose="02010609060101010101" pitchFamily="49" charset="-122"/>
              <a:cs typeface="Times New Roman" panose="02020603050405020304" pitchFamily="18"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3066627" y="63374"/>
            <a:ext cx="6058746" cy="646331"/>
          </a:xfrm>
          <a:prstGeom prst="rect">
            <a:avLst/>
          </a:prstGeom>
          <a:noFill/>
          <a:ln w="9525">
            <a:noFill/>
          </a:ln>
        </p:spPr>
        <p:txBody>
          <a:bodyPr wrap="square">
            <a:spAutoFit/>
          </a:bodyPr>
          <a:lstStyle/>
          <a:p>
            <a:pPr algn="ctr" eaLnBrk="1" hangingPunct="1"/>
            <a:r>
              <a:rPr lang="zh-CN" altLang="en-US" sz="3600" b="1" dirty="0" smtClean="0">
                <a:solidFill>
                  <a:schemeClr val="bg1"/>
                </a:solidFill>
              </a:rPr>
              <a:t>年均下降率与节能减排问题</a:t>
            </a:r>
            <a:endParaRPr lang="zh-CN" altLang="en-US" sz="3600" b="1" dirty="0">
              <a:solidFill>
                <a:schemeClr val="bg1"/>
              </a:solidFill>
              <a:latin typeface="Arial" panose="020B0604020202020204" pitchFamily="34" charset="0"/>
            </a:endParaRPr>
          </a:p>
        </p:txBody>
      </p:sp>
      <p:sp>
        <p:nvSpPr>
          <p:cNvPr id="3" name="矩形 2"/>
          <p:cNvSpPr/>
          <p:nvPr/>
        </p:nvSpPr>
        <p:spPr>
          <a:xfrm>
            <a:off x="515015" y="1423500"/>
            <a:ext cx="11246063" cy="4616648"/>
          </a:xfrm>
          <a:prstGeom prst="rect">
            <a:avLst/>
          </a:prstGeom>
        </p:spPr>
        <p:txBody>
          <a:bodyPr wrap="square">
            <a:spAutoFit/>
          </a:bodyPr>
          <a:lstStyle/>
          <a:p>
            <a:pPr marL="254000">
              <a:lnSpc>
                <a:spcPct val="150000"/>
              </a:lnSpc>
              <a:spcAft>
                <a:spcPts val="0"/>
              </a:spcAft>
              <a:defRPr/>
            </a:pP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思考与讨论：</a:t>
            </a:r>
            <a:endPar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endParaRPr>
          </a:p>
          <a:p>
            <a:pPr marL="254000">
              <a:lnSpc>
                <a:spcPct val="150000"/>
              </a:lnSpc>
              <a:spcAft>
                <a:spcPts val="0"/>
              </a:spcAft>
              <a:defRPr/>
            </a:pP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③如果</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2016~2019</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这四年的年均下降率均为</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3%</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，那么</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2020</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年</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的</a:t>
            </a:r>
            <a:endPar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endParaRPr>
          </a:p>
          <a:p>
            <a:pPr marL="254000">
              <a:lnSpc>
                <a:spcPct val="150000"/>
              </a:lnSpc>
              <a:spcAft>
                <a:spcPts val="0"/>
              </a:spcAft>
              <a:defRPr/>
            </a:pP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年均</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下降率应为多少？（精确到</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0.001</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a:t>
            </a:r>
            <a:endPar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endParaRPr>
          </a:p>
          <a:p>
            <a:pPr marL="254000">
              <a:lnSpc>
                <a:spcPct val="150000"/>
              </a:lnSpc>
              <a:spcAft>
                <a:spcPts val="0"/>
              </a:spcAft>
              <a:defRPr/>
            </a:pPr>
            <a:endPar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endParaRPr>
          </a:p>
          <a:p>
            <a:pPr marL="254000">
              <a:lnSpc>
                <a:spcPct val="150000"/>
              </a:lnSpc>
              <a:spcAft>
                <a:spcPts val="0"/>
              </a:spcAft>
              <a:defRPr/>
            </a:pP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④</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2019</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年全国二氧化硫排放总量应控制在多少万吨以内？</a:t>
            </a:r>
            <a:endPar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endParaRPr>
          </a:p>
          <a:p>
            <a:pPr marL="254000">
              <a:lnSpc>
                <a:spcPct val="150000"/>
              </a:lnSpc>
              <a:spcAft>
                <a:spcPts val="0"/>
              </a:spcAft>
              <a:defRPr/>
            </a:pP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（精确到</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1</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万吨）</a:t>
            </a:r>
            <a:endPar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endParaRPr>
          </a:p>
          <a:p>
            <a:pPr marL="254000">
              <a:lnSpc>
                <a:spcPct val="150000"/>
              </a:lnSpc>
              <a:spcAft>
                <a:spcPts val="0"/>
              </a:spcAft>
              <a:defRPr/>
            </a:pPr>
            <a:endParaRPr lang="zh-CN" altLang="zh-CN" sz="2800" kern="100" dirty="0">
              <a:latin typeface="Times New Roman" panose="02020603050405020304" pitchFamily="18" charset="0"/>
              <a:ea typeface="楷体" panose="02010609060101010101" pitchFamily="49" charset="-122"/>
              <a:cs typeface="Times New Roman" panose="02020603050405020304" pitchFamily="18"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3066627" y="63374"/>
            <a:ext cx="6058746" cy="646331"/>
          </a:xfrm>
          <a:prstGeom prst="rect">
            <a:avLst/>
          </a:prstGeom>
          <a:noFill/>
          <a:ln w="9525">
            <a:noFill/>
          </a:ln>
        </p:spPr>
        <p:txBody>
          <a:bodyPr wrap="square">
            <a:spAutoFit/>
          </a:bodyPr>
          <a:lstStyle/>
          <a:p>
            <a:pPr algn="ctr" eaLnBrk="1" hangingPunct="1"/>
            <a:r>
              <a:rPr lang="zh-CN" altLang="en-US" sz="3600" b="1" dirty="0" smtClean="0">
                <a:solidFill>
                  <a:schemeClr val="bg1"/>
                </a:solidFill>
              </a:rPr>
              <a:t>年均下降率与节能减排问题</a:t>
            </a:r>
            <a:endParaRPr lang="zh-CN" altLang="en-US" sz="3600" b="1" dirty="0">
              <a:solidFill>
                <a:schemeClr val="bg1"/>
              </a:solidFill>
              <a:latin typeface="Arial" panose="020B0604020202020204" pitchFamily="34" charset="0"/>
            </a:endParaRPr>
          </a:p>
        </p:txBody>
      </p:sp>
      <p:sp>
        <p:nvSpPr>
          <p:cNvPr id="3" name="矩形 2"/>
          <p:cNvSpPr/>
          <p:nvPr/>
        </p:nvSpPr>
        <p:spPr>
          <a:xfrm>
            <a:off x="515015" y="1423500"/>
            <a:ext cx="11246063" cy="4293483"/>
          </a:xfrm>
          <a:prstGeom prst="rect">
            <a:avLst/>
          </a:prstGeom>
        </p:spPr>
        <p:txBody>
          <a:bodyPr wrap="square">
            <a:spAutoFit/>
          </a:bodyPr>
          <a:lstStyle/>
          <a:p>
            <a:pPr marL="254000">
              <a:lnSpc>
                <a:spcPct val="150000"/>
              </a:lnSpc>
              <a:spcAft>
                <a:spcPts val="0"/>
              </a:spcAft>
              <a:defRPr/>
            </a:pPr>
            <a:r>
              <a:rPr lang="zh-CN" altLang="en-US" sz="2600" kern="100" dirty="0" smtClean="0">
                <a:latin typeface="Times New Roman" panose="02020603050405020304" pitchFamily="18" charset="0"/>
                <a:ea typeface="楷体" panose="02010609060101010101" pitchFamily="49" charset="-122"/>
                <a:cs typeface="Times New Roman" panose="02020603050405020304" pitchFamily="18" charset="0"/>
              </a:rPr>
              <a:t>        二氧化硫（化学式</a:t>
            </a:r>
            <a:r>
              <a:rPr lang="en-US" altLang="zh-CN" sz="2600" kern="100" dirty="0" smtClean="0">
                <a:latin typeface="Times New Roman" panose="02020603050405020304" pitchFamily="18" charset="0"/>
                <a:ea typeface="楷体" panose="02010609060101010101" pitchFamily="49" charset="-122"/>
                <a:cs typeface="Times New Roman" panose="02020603050405020304" pitchFamily="18" charset="0"/>
              </a:rPr>
              <a:t>SO2</a:t>
            </a:r>
            <a:r>
              <a:rPr lang="zh-CN" altLang="en-US" sz="2600" kern="100" dirty="0" smtClean="0">
                <a:latin typeface="Times New Roman" panose="02020603050405020304" pitchFamily="18" charset="0"/>
                <a:ea typeface="楷体" panose="02010609060101010101" pitchFamily="49" charset="-122"/>
                <a:cs typeface="Times New Roman" panose="02020603050405020304" pitchFamily="18" charset="0"/>
              </a:rPr>
              <a:t>）是最常见、最简单、有刺激性的硫氧化物，大气主要污染物之一．由于煤和石油通常都含有硫元素，因此燃烧时会生成二氧化硫．当二氧化硫溶于水中，会形成亚硫酸．若把亚硫酸进一步在</a:t>
            </a:r>
            <a:r>
              <a:rPr lang="en-US" altLang="zh-CN" sz="2600" kern="100" dirty="0" smtClean="0">
                <a:latin typeface="Times New Roman" panose="02020603050405020304" pitchFamily="18" charset="0"/>
                <a:ea typeface="楷体" panose="02010609060101010101" pitchFamily="49" charset="-122"/>
                <a:cs typeface="Times New Roman" panose="02020603050405020304" pitchFamily="18" charset="0"/>
              </a:rPr>
              <a:t>PM2.5</a:t>
            </a:r>
            <a:r>
              <a:rPr lang="zh-CN" altLang="en-US" sz="2600" kern="100" dirty="0" smtClean="0">
                <a:latin typeface="Times New Roman" panose="02020603050405020304" pitchFamily="18" charset="0"/>
                <a:ea typeface="楷体" panose="02010609060101010101" pitchFamily="49" charset="-122"/>
                <a:cs typeface="Times New Roman" panose="02020603050405020304" pitchFamily="18" charset="0"/>
              </a:rPr>
              <a:t>存在的条件下氧化，便会迅速高效生成硫酸（酸雨的主要成分</a:t>
            </a:r>
            <a:r>
              <a:rPr lang="zh-CN" altLang="en-US" sz="2600" kern="100" dirty="0" smtClean="0">
                <a:latin typeface="Times New Roman" panose="02020603050405020304" pitchFamily="18" charset="0"/>
                <a:ea typeface="楷体" panose="02010609060101010101" pitchFamily="49" charset="-122"/>
                <a:cs typeface="Times New Roman" panose="02020603050405020304" pitchFamily="18" charset="0"/>
              </a:rPr>
              <a:t>）</a:t>
            </a:r>
            <a:r>
              <a:rPr lang="en-US" altLang="zh-CN" sz="2600" kern="100" dirty="0" smtClean="0">
                <a:latin typeface="Times New Roman" panose="02020603050405020304" pitchFamily="18" charset="0"/>
                <a:ea typeface="楷体" panose="02010609060101010101" pitchFamily="49" charset="-122"/>
                <a:cs typeface="Times New Roman" panose="02020603050405020304" pitchFamily="18" charset="0"/>
              </a:rPr>
              <a:t>.</a:t>
            </a:r>
            <a:r>
              <a:rPr lang="zh-CN" altLang="en-US" sz="2600" kern="100" dirty="0" smtClean="0">
                <a:latin typeface="Times New Roman" panose="02020603050405020304" pitchFamily="18" charset="0"/>
                <a:ea typeface="楷体" panose="02010609060101010101" pitchFamily="49" charset="-122"/>
                <a:cs typeface="Times New Roman" panose="02020603050405020304" pitchFamily="18" charset="0"/>
              </a:rPr>
              <a:t>这</a:t>
            </a:r>
            <a:r>
              <a:rPr lang="zh-CN" altLang="en-US" sz="2600" kern="100" dirty="0" smtClean="0">
                <a:latin typeface="Times New Roman" panose="02020603050405020304" pitchFamily="18" charset="0"/>
                <a:ea typeface="楷体" panose="02010609060101010101" pitchFamily="49" charset="-122"/>
                <a:cs typeface="Times New Roman" panose="02020603050405020304" pitchFamily="18" charset="0"/>
              </a:rPr>
              <a:t>就是对使用这些燃料作为能源的令人担忧的原因之一．</a:t>
            </a:r>
            <a:r>
              <a:rPr lang="en-US" altLang="zh-CN" sz="2600" kern="100" dirty="0" smtClean="0">
                <a:latin typeface="Times New Roman" panose="02020603050405020304" pitchFamily="18" charset="0"/>
                <a:ea typeface="楷体" panose="02010609060101010101" pitchFamily="49" charset="-122"/>
                <a:cs typeface="Times New Roman" panose="02020603050405020304" pitchFamily="18" charset="0"/>
              </a:rPr>
              <a:t>2017</a:t>
            </a:r>
            <a:r>
              <a:rPr lang="zh-CN" altLang="en-US" sz="2600" kern="100" dirty="0" smtClean="0">
                <a:latin typeface="Times New Roman" panose="02020603050405020304" pitchFamily="18" charset="0"/>
                <a:ea typeface="楷体" panose="02010609060101010101" pitchFamily="49" charset="-122"/>
                <a:cs typeface="Times New Roman" panose="02020603050405020304" pitchFamily="18" charset="0"/>
              </a:rPr>
              <a:t>年</a:t>
            </a:r>
            <a:r>
              <a:rPr lang="en-US" altLang="zh-CN" sz="2600" kern="100" dirty="0" smtClean="0">
                <a:latin typeface="Times New Roman" panose="02020603050405020304" pitchFamily="18" charset="0"/>
                <a:ea typeface="楷体" panose="02010609060101010101" pitchFamily="49" charset="-122"/>
                <a:cs typeface="Times New Roman" panose="02020603050405020304" pitchFamily="18" charset="0"/>
              </a:rPr>
              <a:t>10</a:t>
            </a:r>
            <a:r>
              <a:rPr lang="zh-CN" altLang="en-US" sz="2600" kern="100" dirty="0" smtClean="0">
                <a:latin typeface="Times New Roman" panose="02020603050405020304" pitchFamily="18" charset="0"/>
                <a:ea typeface="楷体" panose="02010609060101010101" pitchFamily="49" charset="-122"/>
                <a:cs typeface="Times New Roman" panose="02020603050405020304" pitchFamily="18" charset="0"/>
              </a:rPr>
              <a:t>月</a:t>
            </a:r>
            <a:r>
              <a:rPr lang="en-US" altLang="zh-CN" sz="2600" kern="100" dirty="0" smtClean="0">
                <a:latin typeface="Times New Roman" panose="02020603050405020304" pitchFamily="18" charset="0"/>
                <a:ea typeface="楷体" panose="02010609060101010101" pitchFamily="49" charset="-122"/>
                <a:cs typeface="Times New Roman" panose="02020603050405020304" pitchFamily="18" charset="0"/>
              </a:rPr>
              <a:t>27</a:t>
            </a:r>
            <a:r>
              <a:rPr lang="zh-CN" altLang="en-US" sz="2600" kern="100" dirty="0" smtClean="0">
                <a:latin typeface="Times New Roman" panose="02020603050405020304" pitchFamily="18" charset="0"/>
                <a:ea typeface="楷体" panose="02010609060101010101" pitchFamily="49" charset="-122"/>
                <a:cs typeface="Times New Roman" panose="02020603050405020304" pitchFamily="18" charset="0"/>
              </a:rPr>
              <a:t>日，世界卫生组织国际癌症研究机构公布的致癌物清单初步整理参考，二氧化硫在</a:t>
            </a:r>
            <a:r>
              <a:rPr lang="en-US" altLang="zh-CN" sz="2600" kern="100" dirty="0" smtClean="0">
                <a:latin typeface="Times New Roman" panose="02020603050405020304" pitchFamily="18" charset="0"/>
                <a:ea typeface="楷体" panose="02010609060101010101" pitchFamily="49" charset="-122"/>
                <a:cs typeface="Times New Roman" panose="02020603050405020304" pitchFamily="18" charset="0"/>
              </a:rPr>
              <a:t>3</a:t>
            </a:r>
            <a:r>
              <a:rPr lang="zh-CN" altLang="en-US" sz="2600" kern="100" dirty="0" smtClean="0">
                <a:latin typeface="Times New Roman" panose="02020603050405020304" pitchFamily="18" charset="0"/>
                <a:ea typeface="楷体" panose="02010609060101010101" pitchFamily="49" charset="-122"/>
                <a:cs typeface="Times New Roman" panose="02020603050405020304" pitchFamily="18" charset="0"/>
              </a:rPr>
              <a:t>类致癌物清单中．（选自</a:t>
            </a:r>
            <a:r>
              <a:rPr lang="en-US" altLang="zh-CN" sz="2600" kern="100" dirty="0" smtClean="0">
                <a:latin typeface="Times New Roman" panose="02020603050405020304" pitchFamily="18" charset="0"/>
                <a:ea typeface="楷体" panose="02010609060101010101" pitchFamily="49" charset="-122"/>
                <a:cs typeface="Times New Roman" panose="02020603050405020304" pitchFamily="18" charset="0"/>
              </a:rPr>
              <a:t>《</a:t>
            </a:r>
            <a:r>
              <a:rPr lang="zh-CN" altLang="en-US" sz="2600" kern="100" dirty="0" smtClean="0">
                <a:latin typeface="Times New Roman" panose="02020603050405020304" pitchFamily="18" charset="0"/>
                <a:ea typeface="楷体" panose="02010609060101010101" pitchFamily="49" charset="-122"/>
                <a:cs typeface="Times New Roman" panose="02020603050405020304" pitchFamily="18" charset="0"/>
              </a:rPr>
              <a:t>百度百科</a:t>
            </a:r>
            <a:r>
              <a:rPr lang="en-US" altLang="zh-CN" sz="2600" kern="100" dirty="0" smtClean="0">
                <a:latin typeface="Times New Roman" panose="02020603050405020304" pitchFamily="18" charset="0"/>
                <a:ea typeface="楷体" panose="02010609060101010101" pitchFamily="49" charset="-122"/>
                <a:cs typeface="Times New Roman" panose="02020603050405020304" pitchFamily="18" charset="0"/>
              </a:rPr>
              <a:t>》</a:t>
            </a:r>
            <a:r>
              <a:rPr lang="zh-CN" altLang="en-US" sz="2600" kern="100" dirty="0" smtClean="0">
                <a:latin typeface="Times New Roman" panose="02020603050405020304" pitchFamily="18" charset="0"/>
                <a:ea typeface="楷体" panose="02010609060101010101" pitchFamily="49" charset="-122"/>
                <a:cs typeface="Times New Roman" panose="02020603050405020304" pitchFamily="18" charset="0"/>
              </a:rPr>
              <a:t>）</a:t>
            </a:r>
            <a:endParaRPr lang="zh-CN" altLang="zh-CN" sz="2600" kern="100" dirty="0">
              <a:latin typeface="Times New Roman" panose="02020603050405020304" pitchFamily="18" charset="0"/>
              <a:ea typeface="楷体" panose="02010609060101010101" pitchFamily="49" charset="-122"/>
              <a:cs typeface="Times New Roman" panose="02020603050405020304" pitchFamily="18"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3295461" y="63374"/>
            <a:ext cx="5229225" cy="646331"/>
          </a:xfrm>
          <a:prstGeom prst="rect">
            <a:avLst/>
          </a:prstGeom>
          <a:noFill/>
          <a:ln w="9525">
            <a:noFill/>
          </a:ln>
        </p:spPr>
        <p:txBody>
          <a:bodyPr>
            <a:spAutoFit/>
          </a:bodyPr>
          <a:lstStyle/>
          <a:p>
            <a:pPr algn="ctr" eaLnBrk="1" hangingPunct="1"/>
            <a:r>
              <a:rPr lang="zh-CN" altLang="en-US" sz="3600" b="1" dirty="0" smtClean="0">
                <a:solidFill>
                  <a:schemeClr val="bg1"/>
                </a:solidFill>
              </a:rPr>
              <a:t>声强等级与噪声污染</a:t>
            </a:r>
            <a:endParaRPr lang="zh-CN" altLang="en-US" sz="3600" b="1" dirty="0">
              <a:solidFill>
                <a:schemeClr val="bg1"/>
              </a:solidFill>
              <a:latin typeface="Arial" panose="020B0604020202020204" pitchFamily="34" charset="0"/>
            </a:endParaRPr>
          </a:p>
        </p:txBody>
      </p:sp>
      <p:sp>
        <p:nvSpPr>
          <p:cNvPr id="3" name="矩形 2"/>
          <p:cNvSpPr/>
          <p:nvPr/>
        </p:nvSpPr>
        <p:spPr>
          <a:xfrm>
            <a:off x="546541" y="1286870"/>
            <a:ext cx="11118084" cy="2677656"/>
          </a:xfrm>
          <a:prstGeom prst="rect">
            <a:avLst/>
          </a:prstGeom>
        </p:spPr>
        <p:txBody>
          <a:bodyPr wrap="square">
            <a:spAutoFit/>
          </a:bodyPr>
          <a:lstStyle/>
          <a:p>
            <a:pPr marL="254000">
              <a:lnSpc>
                <a:spcPct val="150000"/>
              </a:lnSpc>
              <a:spcAft>
                <a:spcPts val="0"/>
              </a:spcAft>
              <a:defRPr/>
            </a:pP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    人们通常以分贝（符号是</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dB</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）为单位来表示声音强度的等级，其中</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0dB</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是人能听到的等级最低的声音．一般地，声强级 </a:t>
            </a:r>
            <a:r>
              <a:rPr lang="en-US" altLang="zh-CN" sz="2800" i="1" kern="100" dirty="0" smtClean="0">
                <a:latin typeface="Times New Roman" panose="02020603050405020304" pitchFamily="18" charset="0"/>
                <a:ea typeface="楷体" panose="02010609060101010101" pitchFamily="49" charset="-122"/>
                <a:cs typeface="Times New Roman" panose="02020603050405020304" pitchFamily="18" charset="0"/>
              </a:rPr>
              <a:t>f</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a:t>
            </a:r>
            <a:r>
              <a:rPr lang="en-US" altLang="zh-CN" sz="2800" i="1" kern="100" dirty="0" smtClean="0">
                <a:latin typeface="Times New Roman" panose="02020603050405020304" pitchFamily="18" charset="0"/>
                <a:ea typeface="楷体" panose="02010609060101010101" pitchFamily="49" charset="-122"/>
                <a:cs typeface="Times New Roman" panose="02020603050405020304" pitchFamily="18" charset="0"/>
              </a:rPr>
              <a:t>x</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是指该处的声强</a:t>
            </a:r>
            <a:r>
              <a:rPr lang="en-US" altLang="zh-CN" sz="2800" i="1" kern="100" dirty="0" smtClean="0">
                <a:latin typeface="Times New Roman" panose="02020603050405020304" pitchFamily="18" charset="0"/>
                <a:ea typeface="楷体" panose="02010609060101010101" pitchFamily="49" charset="-122"/>
                <a:cs typeface="Times New Roman" panose="02020603050405020304" pitchFamily="18" charset="0"/>
              </a:rPr>
              <a:t>x</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（单位</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瓦</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米</a:t>
            </a:r>
            <a:r>
              <a:rPr lang="en-US" altLang="zh-CN" sz="2800" kern="100" baseline="30000" dirty="0" smtClean="0">
                <a:latin typeface="Times New Roman" panose="02020603050405020304" pitchFamily="18" charset="0"/>
                <a:ea typeface="楷体" panose="02010609060101010101" pitchFamily="49" charset="-122"/>
                <a:cs typeface="Times New Roman" panose="02020603050405020304" pitchFamily="18" charset="0"/>
              </a:rPr>
              <a:t>2</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 ）与参考声强的</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比值的常用对数再</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乘以</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10</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，参考声强是 瓦</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米</a:t>
            </a:r>
            <a:r>
              <a:rPr lang="en-US" altLang="zh-CN" sz="2800" kern="100" baseline="30000" dirty="0" smtClean="0">
                <a:latin typeface="Times New Roman" panose="02020603050405020304" pitchFamily="18" charset="0"/>
                <a:ea typeface="楷体" panose="02010609060101010101" pitchFamily="49" charset="-122"/>
                <a:cs typeface="Times New Roman" panose="02020603050405020304" pitchFamily="18" charset="0"/>
              </a:rPr>
              <a:t>2</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 ，即：</a:t>
            </a:r>
            <a:endPar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
        <p:nvSpPr>
          <p:cNvPr id="1126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graphicFrame>
        <p:nvGraphicFramePr>
          <p:cNvPr id="11265" name="Object 1"/>
          <p:cNvGraphicFramePr>
            <a:graphicFrameLocks noChangeAspect="1"/>
          </p:cNvGraphicFramePr>
          <p:nvPr/>
        </p:nvGraphicFramePr>
        <p:xfrm>
          <a:off x="4288221" y="3983430"/>
          <a:ext cx="2732690" cy="866463"/>
        </p:xfrm>
        <a:graphic>
          <a:graphicData uri="http://schemas.openxmlformats.org/presentationml/2006/ole">
            <mc:AlternateContent xmlns:mc="http://schemas.openxmlformats.org/markup-compatibility/2006">
              <mc:Choice xmlns:v="urn:schemas-microsoft-com:vml" Requires="v">
                <p:oleObj spid="_x0000_s2049" name="Equation" r:id="rId2" imgW="28041600" imgH="8839200" progId="Equation.DSMT4">
                  <p:embed/>
                </p:oleObj>
              </mc:Choice>
              <mc:Fallback>
                <p:oleObj name="Equation" r:id="rId2" imgW="28041600" imgH="8839200" progId="Equation.DSMT4">
                  <p:embed/>
                  <p:pic>
                    <p:nvPicPr>
                      <p:cNvPr id="0" name="图片 2048"/>
                      <p:cNvPicPr>
                        <a:picLocks noChangeAspect="1"/>
                      </p:cNvPicPr>
                      <p:nvPr/>
                    </p:nvPicPr>
                    <p:blipFill>
                      <a:blip r:embed="rId3"/>
                      <a:stretch>
                        <a:fillRect/>
                      </a:stretch>
                    </p:blipFill>
                    <p:spPr>
                      <a:xfrm>
                        <a:off x="4288221" y="3983430"/>
                        <a:ext cx="2732690" cy="866463"/>
                      </a:xfrm>
                      <a:prstGeom prst="rect">
                        <a:avLst/>
                      </a:prstGeom>
                      <a:noFill/>
                      <a:ln w="9525">
                        <a:noFill/>
                      </a:ln>
                    </p:spPr>
                  </p:pic>
                </p:oleObj>
              </mc:Fallback>
            </mc:AlternateContent>
          </a:graphicData>
        </a:graphic>
      </p:graphicFrame>
      <p:sp>
        <p:nvSpPr>
          <p:cNvPr id="7" name="矩形 6"/>
          <p:cNvSpPr/>
          <p:nvPr/>
        </p:nvSpPr>
        <p:spPr>
          <a:xfrm>
            <a:off x="914401" y="4901232"/>
            <a:ext cx="9785131" cy="1384995"/>
          </a:xfrm>
          <a:prstGeom prst="rect">
            <a:avLst/>
          </a:prstGeom>
        </p:spPr>
        <p:txBody>
          <a:bodyPr wrap="square">
            <a:spAutoFit/>
          </a:bodyPr>
          <a:lstStyle/>
          <a:p>
            <a:pPr marL="254000" lvl="0">
              <a:lnSpc>
                <a:spcPct val="150000"/>
              </a:lnSpc>
              <a:spcAft>
                <a:spcPts val="0"/>
              </a:spcAft>
              <a:defRPr/>
            </a:pPr>
            <a:r>
              <a:rPr lang="zh-CN" altLang="en-US" sz="2800" kern="100" dirty="0" smtClean="0">
                <a:solidFill>
                  <a:prstClr val="black"/>
                </a:solidFill>
                <a:latin typeface="Times New Roman" panose="02020603050405020304" pitchFamily="18" charset="0"/>
                <a:ea typeface="楷体" panose="02010609060101010101" pitchFamily="49" charset="-122"/>
                <a:cs typeface="Times New Roman" panose="02020603050405020304" pitchFamily="18" charset="0"/>
              </a:rPr>
              <a:t>思考与讨论：</a:t>
            </a:r>
            <a:endParaRPr lang="zh-CN" altLang="en-US" sz="2800" kern="100" dirty="0" smtClean="0">
              <a:solidFill>
                <a:prstClr val="black"/>
              </a:solidFill>
              <a:latin typeface="Times New Roman" panose="02020603050405020304" pitchFamily="18" charset="0"/>
              <a:ea typeface="楷体" panose="02010609060101010101" pitchFamily="49" charset="-122"/>
              <a:cs typeface="Times New Roman" panose="02020603050405020304" pitchFamily="18" charset="0"/>
            </a:endParaRPr>
          </a:p>
          <a:p>
            <a:pPr marL="254000" lvl="0">
              <a:lnSpc>
                <a:spcPct val="150000"/>
              </a:lnSpc>
              <a:spcAft>
                <a:spcPts val="0"/>
              </a:spcAft>
              <a:defRPr/>
            </a:pPr>
            <a:r>
              <a:rPr lang="zh-CN" altLang="en-US" sz="2800" kern="100" dirty="0" smtClean="0">
                <a:solidFill>
                  <a:prstClr val="black"/>
                </a:solidFill>
                <a:latin typeface="Times New Roman" panose="02020603050405020304" pitchFamily="18" charset="0"/>
                <a:ea typeface="楷体" panose="02010609060101010101" pitchFamily="49" charset="-122"/>
                <a:cs typeface="Times New Roman" panose="02020603050405020304" pitchFamily="18" charset="0"/>
              </a:rPr>
              <a:t>①人能听到的等级最低的声音的强度是多少？</a:t>
            </a:r>
            <a:endParaRPr lang="zh-CN" altLang="en-US" sz="2800" kern="100" dirty="0" smtClean="0">
              <a:solidFill>
                <a:prstClr val="black"/>
              </a:solidFill>
              <a:latin typeface="Times New Roman" panose="02020603050405020304" pitchFamily="18" charset="0"/>
              <a:ea typeface="楷体" panose="02010609060101010101" pitchFamily="49"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2"/>
          <p:cNvSpPr txBox="1"/>
          <p:nvPr/>
        </p:nvSpPr>
        <p:spPr>
          <a:xfrm>
            <a:off x="3295461" y="63374"/>
            <a:ext cx="5229225" cy="646331"/>
          </a:xfrm>
          <a:prstGeom prst="rect">
            <a:avLst/>
          </a:prstGeom>
          <a:noFill/>
          <a:ln w="9525">
            <a:noFill/>
          </a:ln>
        </p:spPr>
        <p:txBody>
          <a:bodyPr>
            <a:spAutoFit/>
          </a:bodyPr>
          <a:lstStyle/>
          <a:p>
            <a:pPr algn="ctr" eaLnBrk="1" hangingPunct="1"/>
            <a:r>
              <a:rPr lang="zh-CN" altLang="en-US" sz="3600" b="1" dirty="0" smtClean="0">
                <a:solidFill>
                  <a:schemeClr val="bg1"/>
                </a:solidFill>
              </a:rPr>
              <a:t>声强等级与噪声污染</a:t>
            </a:r>
            <a:endParaRPr lang="zh-CN" altLang="en-US" sz="3600" b="1" dirty="0">
              <a:solidFill>
                <a:schemeClr val="bg1"/>
              </a:solidFill>
              <a:latin typeface="Arial" panose="020B0604020202020204" pitchFamily="34" charset="0"/>
            </a:endParaRPr>
          </a:p>
        </p:txBody>
      </p:sp>
      <p:sp>
        <p:nvSpPr>
          <p:cNvPr id="3" name="矩形 2"/>
          <p:cNvSpPr/>
          <p:nvPr/>
        </p:nvSpPr>
        <p:spPr>
          <a:xfrm>
            <a:off x="546541" y="1223810"/>
            <a:ext cx="11118084" cy="4616648"/>
          </a:xfrm>
          <a:prstGeom prst="rect">
            <a:avLst/>
          </a:prstGeom>
        </p:spPr>
        <p:txBody>
          <a:bodyPr wrap="square">
            <a:spAutoFit/>
          </a:bodyPr>
          <a:lstStyle/>
          <a:p>
            <a:pPr marL="254000">
              <a:lnSpc>
                <a:spcPct val="150000"/>
              </a:lnSpc>
              <a:spcAft>
                <a:spcPts val="0"/>
              </a:spcAft>
              <a:defRPr/>
            </a:pP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思考与讨论：</a:t>
            </a:r>
            <a:endPar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endParaRPr>
          </a:p>
          <a:p>
            <a:pPr marL="254000">
              <a:lnSpc>
                <a:spcPct val="150000"/>
              </a:lnSpc>
              <a:spcAft>
                <a:spcPts val="0"/>
              </a:spcAft>
              <a:defRPr/>
            </a:pP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②为了防止噪音，我国著名声学家马大猷教授曾总结和研究了国内外现有各类噪音的危害和标准，提出了三条建议：</a:t>
            </a:r>
            <a:endPar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endParaRPr>
          </a:p>
          <a:p>
            <a:pPr marL="254000">
              <a:lnSpc>
                <a:spcPct val="150000"/>
              </a:lnSpc>
              <a:spcAft>
                <a:spcPts val="0"/>
              </a:spcAft>
              <a:defRPr/>
            </a:pP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1</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）为了保护人们的听力和身体健康，噪音的允许值在 </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75~90 dB</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a:t>
            </a:r>
            <a:endPar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endParaRPr>
          </a:p>
          <a:p>
            <a:pPr marL="254000">
              <a:lnSpc>
                <a:spcPct val="150000"/>
              </a:lnSpc>
              <a:spcAft>
                <a:spcPts val="0"/>
              </a:spcAft>
              <a:defRPr/>
            </a:pP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2</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）保障交谈和通讯联络，环境噪音的允许值在 </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45~60 dB</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a:t>
            </a:r>
            <a:endPar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endParaRPr>
          </a:p>
          <a:p>
            <a:pPr marL="254000">
              <a:lnSpc>
                <a:spcPct val="150000"/>
              </a:lnSpc>
              <a:spcAft>
                <a:spcPts val="0"/>
              </a:spcAft>
              <a:defRPr/>
            </a:pP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3</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）对于睡眠时间建议在 </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35~50 dB</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a:t>
            </a:r>
            <a:endPar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endParaRPr>
          </a:p>
          <a:p>
            <a:pPr marL="254000">
              <a:lnSpc>
                <a:spcPct val="150000"/>
              </a:lnSpc>
              <a:spcAft>
                <a:spcPts val="0"/>
              </a:spcAft>
              <a:defRPr/>
            </a:pP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   请你计算，</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90dB</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60dB</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a:t>
            </a:r>
            <a:r>
              <a:rPr lang="en-US" altLang="zh-CN" sz="2800" kern="100" dirty="0" smtClean="0">
                <a:latin typeface="Times New Roman" panose="02020603050405020304" pitchFamily="18" charset="0"/>
                <a:ea typeface="楷体" panose="02010609060101010101" pitchFamily="49" charset="-122"/>
                <a:cs typeface="Times New Roman" panose="02020603050405020304" pitchFamily="18" charset="0"/>
              </a:rPr>
              <a:t>50dB</a:t>
            </a:r>
            <a:r>
              <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rPr>
              <a:t>的声音强度之比．</a:t>
            </a:r>
            <a:endParaRPr lang="zh-CN" altLang="en-US" sz="2800" kern="100" dirty="0" smtClean="0">
              <a:latin typeface="Times New Roman" panose="02020603050405020304" pitchFamily="18" charset="0"/>
              <a:ea typeface="楷体" panose="02010609060101010101" pitchFamily="49" charset="-122"/>
              <a:cs typeface="Times New Roman" panose="02020603050405020304" pitchFamily="18" charset="0"/>
            </a:endParaRPr>
          </a:p>
        </p:txBody>
      </p:sp>
      <p:pic>
        <p:nvPicPr>
          <p:cNvPr id="4" name="Picture 3" descr="D:\人教网\logo透明s.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154910" y="5834743"/>
            <a:ext cx="839556" cy="847952"/>
          </a:xfrm>
          <a:prstGeom prst="rect">
            <a:avLst/>
          </a:prstGeom>
          <a:noFill/>
          <a:extLst>
            <a:ext uri="{909E8E84-426E-40DD-AFC4-6F175D3DCCD1}">
              <a14:hiddenFill xmlns:a14="http://schemas.microsoft.com/office/drawing/2010/main">
                <a:solidFill>
                  <a:srgbClr val="FFFFFF"/>
                </a:solidFill>
              </a14:hiddenFill>
            </a:ext>
          </a:extLst>
        </p:spPr>
      </p:pic>
      <p:sp>
        <p:nvSpPr>
          <p:cNvPr id="1126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自定义 1">
      <a:dk1>
        <a:sysClr val="windowText" lastClr="000000"/>
      </a:dk1>
      <a:lt1>
        <a:sysClr val="window" lastClr="FFFFFF"/>
      </a:lt1>
      <a:dk2>
        <a:srgbClr val="444D26"/>
      </a:dk2>
      <a:lt2>
        <a:srgbClr val="FEFAC9"/>
      </a:lt2>
      <a:accent1>
        <a:srgbClr val="25B7C0"/>
      </a:accent1>
      <a:accent2>
        <a:srgbClr val="F6A500"/>
      </a:accent2>
      <a:accent3>
        <a:srgbClr val="585858"/>
      </a:accent3>
      <a:accent4>
        <a:srgbClr val="FD7104"/>
      </a:accent4>
      <a:accent5>
        <a:srgbClr val="9C85C0"/>
      </a:accent5>
      <a:accent6>
        <a:srgbClr val="809EC2"/>
      </a:accent6>
      <a:hlink>
        <a:srgbClr val="8E58B6"/>
      </a:hlink>
      <a:folHlink>
        <a:srgbClr val="7F6F6F"/>
      </a:folHlink>
    </a:clrScheme>
    <a:fontScheme name="自定义 1">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a:spPr>
      <a:bodyPr anchor="ctr"/>
      <a:lstStyle>
        <a:defPPr marL="0" marR="0" indent="0" algn="ctr" defTabSz="914400" eaLnBrk="1" fontAlgn="base" latinLnBrk="0" hangingPunct="1">
          <a:lnSpc>
            <a:spcPct val="100000"/>
          </a:lnSpc>
          <a:spcBef>
            <a:spcPct val="0"/>
          </a:spcBef>
          <a:spcAft>
            <a:spcPct val="0"/>
          </a:spcAft>
          <a:buClrTx/>
          <a:buSzTx/>
          <a:buFontTx/>
          <a:buNone/>
          <a:defRPr kumimoji="0" sz="1800" b="0" i="0" u="none" strike="noStrike" kern="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defRPr>
        </a:defPPr>
      </a:lstStyle>
    </a:sp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1395</Words>
  <Application>WPS 演示</Application>
  <PresentationFormat>自定义</PresentationFormat>
  <Paragraphs>104</Paragraphs>
  <Slides>12</Slides>
  <Notes>1</Notes>
  <HiddenSlides>0</HiddenSlides>
  <MMClips>0</MMClips>
  <ScaleCrop>false</ScaleCrop>
  <HeadingPairs>
    <vt:vector size="8" baseType="variant">
      <vt:variant>
        <vt:lpstr>已用的字体</vt:lpstr>
      </vt:variant>
      <vt:variant>
        <vt:i4>11</vt:i4>
      </vt:variant>
      <vt:variant>
        <vt:lpstr>主题</vt:lpstr>
      </vt:variant>
      <vt:variant>
        <vt:i4>1</vt:i4>
      </vt:variant>
      <vt:variant>
        <vt:lpstr>嵌入 OLE 服务器</vt:lpstr>
      </vt:variant>
      <vt:variant>
        <vt:i4>2</vt:i4>
      </vt:variant>
      <vt:variant>
        <vt:lpstr>幻灯片标题</vt:lpstr>
      </vt:variant>
      <vt:variant>
        <vt:i4>12</vt:i4>
      </vt:variant>
    </vt:vector>
  </HeadingPairs>
  <TitlesOfParts>
    <vt:vector size="26" baseType="lpstr">
      <vt:lpstr>Arial</vt:lpstr>
      <vt:lpstr>宋体</vt:lpstr>
      <vt:lpstr>Wingdings</vt:lpstr>
      <vt:lpstr>微软雅黑</vt:lpstr>
      <vt:lpstr>Arial Black</vt:lpstr>
      <vt:lpstr>Arial</vt:lpstr>
      <vt:lpstr>黑体</vt:lpstr>
      <vt:lpstr>楷体</vt:lpstr>
      <vt:lpstr>Times New Roman</vt:lpstr>
      <vt:lpstr>Calibri</vt:lpstr>
      <vt:lpstr>Arial Unicode MS</vt:lpstr>
      <vt:lpstr>Office 主题</vt:lpstr>
      <vt:lpstr>Equation.DSMT4</vt:lpstr>
      <vt:lpstr>Equation.DSMT4</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MOMODASUCAI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MOMODA</dc:creator>
  <cp:lastModifiedBy>DX.Q</cp:lastModifiedBy>
  <cp:revision>189</cp:revision>
  <dcterms:created xsi:type="dcterms:W3CDTF">2014-11-06T06:08:00Z</dcterms:created>
  <dcterms:modified xsi:type="dcterms:W3CDTF">2020-12-14T07:04:33Z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2052-11.1.0.10132</vt:lpwstr>
  </property>
</Properties>
</file>