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91" r:id="rId3"/>
    <p:sldId id="290" r:id="rId4"/>
    <p:sldId id="295" r:id="rId5"/>
    <p:sldId id="292" r:id="rId6"/>
    <p:sldId id="296" r:id="rId7"/>
    <p:sldId id="297" r:id="rId8"/>
    <p:sldId id="298" r:id="rId9"/>
    <p:sldId id="293" r:id="rId10"/>
    <p:sldId id="299" r:id="rId11"/>
    <p:sldId id="294" r:id="rId12"/>
    <p:sldId id="302" r:id="rId13"/>
    <p:sldId id="303" r:id="rId14"/>
    <p:sldId id="300" r:id="rId15"/>
    <p:sldId id="301" r:id="rId16"/>
    <p:sldId id="279" r:id="rId17"/>
  </p:sldIdLst>
  <p:sldSz cx="12192000" cy="6858000"/>
  <p:notesSz cx="6858000" cy="9144000"/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644A"/>
    <a:srgbClr val="897A5D"/>
    <a:srgbClr val="25B7C0"/>
    <a:srgbClr val="FDFDFD"/>
    <a:srgbClr val="595859"/>
    <a:srgbClr val="595959"/>
    <a:srgbClr val="F6A500"/>
    <a:srgbClr val="FD71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/>
    <p:restoredTop sz="94630"/>
  </p:normalViewPr>
  <p:slideViewPr>
    <p:cSldViewPr snapToGrid="0" showGuides="1">
      <p:cViewPr varScale="1">
        <p:scale>
          <a:sx n="91" d="100"/>
          <a:sy n="91" d="100"/>
        </p:scale>
        <p:origin x="-102" y="-2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 showFormatting="0"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notesMaster" Target="notesMasters/notesMaster1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5" Type="http://schemas.openxmlformats.org/officeDocument/2006/relationships/image" Target="../media/image18.wmf"/><Relationship Id="rId4" Type="http://schemas.openxmlformats.org/officeDocument/2006/relationships/image" Target="../media/image17.wmf"/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7" Type="http://schemas.openxmlformats.org/officeDocument/2006/relationships/image" Target="../media/image29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606A740-BBB9-4963-8797-18622D141CA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1410881-65A3-43F7-9548-CFED2647BFBE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0243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10244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/>
            <a:fld id="{9A0DB2DC-4C9A-4742-B13C-FB6460FD3503}" type="slidenum">
              <a:rPr lang="zh-CN" altLang="en-US" sz="1200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emf"/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5" Type="http://schemas.openxmlformats.org/officeDocument/2006/relationships/image" Target="../media/image3.emf"/><Relationship Id="rId4" Type="http://schemas.openxmlformats.org/officeDocument/2006/relationships/image" Target="../media/image2.png"/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幻灯片封面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29000">
                <a:srgbClr val="FFFFFF"/>
              </a:gs>
              <a:gs pos="98000">
                <a:srgbClr val="FFFFFF">
                  <a:lumMod val="75000"/>
                </a:srgbClr>
              </a:gs>
            </a:gsLst>
            <a:lin ang="2700000" scaled="1"/>
            <a:tileRect/>
          </a:gradFill>
          <a:ln w="25400" cap="flat" cmpd="sng" algn="ctr">
            <a:noFill/>
            <a:prstDash val="solid"/>
          </a:ln>
          <a:effectLst>
            <a:softEdge rad="0"/>
          </a:effec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矩形 5"/>
          <p:cNvSpPr/>
          <p:nvPr userDrawn="1"/>
        </p:nvSpPr>
        <p:spPr>
          <a:xfrm>
            <a:off x="0" y="1603648"/>
            <a:ext cx="12192000" cy="80297"/>
          </a:xfrm>
          <a:prstGeom prst="rect">
            <a:avLst/>
          </a:prstGeom>
          <a:solidFill>
            <a:srgbClr val="72644A"/>
          </a:solidFill>
          <a:ln w="25400" cap="flat" cmpd="sng" algn="ctr">
            <a:noFill/>
            <a:prstDash val="solid"/>
          </a:ln>
          <a:effectLst>
            <a:softEdge rad="0"/>
          </a:effec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0" y="4408085"/>
            <a:ext cx="12192000" cy="80297"/>
          </a:xfrm>
          <a:prstGeom prst="rect">
            <a:avLst/>
          </a:prstGeom>
          <a:solidFill>
            <a:srgbClr val="72644A"/>
          </a:solidFill>
          <a:ln w="25400" cap="flat" cmpd="sng" algn="ctr">
            <a:noFill/>
            <a:prstDash val="solid"/>
          </a:ln>
          <a:effectLst>
            <a:softEdge rad="0"/>
          </a:effec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17265"/>
            <a:ext cx="12192000" cy="2857500"/>
          </a:xfrm>
          <a:prstGeom prst="rect">
            <a:avLst/>
          </a:prstGeom>
        </p:spPr>
      </p:pic>
      <p:pic>
        <p:nvPicPr>
          <p:cNvPr id="8" name="Picture 3" descr="D:\人教网\logo透明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4910" y="5834743"/>
            <a:ext cx="839556" cy="84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图片 1" descr="人教社logo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94850" y="276225"/>
            <a:ext cx="2296795" cy="373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内容页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D:\人教网\logo透明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4910" y="5834743"/>
            <a:ext cx="839556" cy="84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结束页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37859"/>
            <a:ext cx="12192000" cy="1552575"/>
          </a:xfrm>
          <a:prstGeom prst="rect">
            <a:avLst/>
          </a:prstGeom>
        </p:spPr>
      </p:pic>
      <p:sp>
        <p:nvSpPr>
          <p:cNvPr id="6" name="Oval 9"/>
          <p:cNvSpPr/>
          <p:nvPr/>
        </p:nvSpPr>
        <p:spPr>
          <a:xfrm>
            <a:off x="3752850" y="1257300"/>
            <a:ext cx="2381250" cy="2381250"/>
          </a:xfrm>
          <a:prstGeom prst="ellipse">
            <a:avLst/>
          </a:prstGeom>
          <a:noFill/>
          <a:ln>
            <a:solidFill>
              <a:srgbClr val="59595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Oval 10"/>
          <p:cNvSpPr/>
          <p:nvPr/>
        </p:nvSpPr>
        <p:spPr>
          <a:xfrm>
            <a:off x="2568575" y="1104900"/>
            <a:ext cx="2381250" cy="2382838"/>
          </a:xfrm>
          <a:prstGeom prst="ellipse">
            <a:avLst/>
          </a:prstGeom>
          <a:noFill/>
          <a:ln>
            <a:solidFill>
              <a:srgbClr val="59595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4106" name="组合 79"/>
          <p:cNvGrpSpPr/>
          <p:nvPr userDrawn="1"/>
        </p:nvGrpSpPr>
        <p:grpSpPr>
          <a:xfrm>
            <a:off x="1589088" y="811213"/>
            <a:ext cx="2341562" cy="2344737"/>
            <a:chOff x="6379729" y="2488774"/>
            <a:chExt cx="2513016" cy="2513016"/>
          </a:xfrm>
        </p:grpSpPr>
        <p:sp>
          <p:nvSpPr>
            <p:cNvPr id="9" name="任意多边形 82"/>
            <p:cNvSpPr/>
            <p:nvPr/>
          </p:nvSpPr>
          <p:spPr>
            <a:xfrm rot="3738964">
              <a:off x="6379728" y="2488775"/>
              <a:ext cx="2513016" cy="2513016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outerShdw blurRad="127000" dist="63500" dir="7380000" sx="102000" sy="102000" algn="tr" rotWithShape="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0" name="任意多边形 83"/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1" name="椭圆 80"/>
          <p:cNvSpPr/>
          <p:nvPr/>
        </p:nvSpPr>
        <p:spPr bwMode="auto">
          <a:xfrm>
            <a:off x="1932719" y="1141999"/>
            <a:ext cx="1691508" cy="1694936"/>
          </a:xfrm>
          <a:prstGeom prst="ellips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谢</a:t>
            </a:r>
            <a:endParaRPr kumimoji="0" lang="zh-CN" altLang="en-US" sz="100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grpSp>
        <p:nvGrpSpPr>
          <p:cNvPr id="4110" name="组合 79"/>
          <p:cNvGrpSpPr/>
          <p:nvPr userDrawn="1"/>
        </p:nvGrpSpPr>
        <p:grpSpPr>
          <a:xfrm>
            <a:off x="3630613" y="601663"/>
            <a:ext cx="2181225" cy="2184400"/>
            <a:chOff x="6379729" y="2488774"/>
            <a:chExt cx="2513016" cy="2513016"/>
          </a:xfrm>
        </p:grpSpPr>
        <p:sp>
          <p:nvSpPr>
            <p:cNvPr id="13" name="任意多边形 82"/>
            <p:cNvSpPr/>
            <p:nvPr/>
          </p:nvSpPr>
          <p:spPr>
            <a:xfrm rot="3738964">
              <a:off x="6379730" y="2488773"/>
              <a:ext cx="2513016" cy="2513016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outerShdw blurRad="127000" dist="63500" dir="7380000" sx="102000" sy="102000" algn="tr" rotWithShape="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4" name="任意多边形 83"/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5" name="椭圆 80"/>
          <p:cNvSpPr/>
          <p:nvPr/>
        </p:nvSpPr>
        <p:spPr bwMode="auto">
          <a:xfrm>
            <a:off x="3950515" y="893734"/>
            <a:ext cx="1575476" cy="1578669"/>
          </a:xfrm>
          <a:prstGeom prst="ellipse">
            <a:avLst/>
          </a:prstGeom>
          <a:solidFill>
            <a:schemeClr val="accent2"/>
          </a:solidFill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5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谢</a:t>
            </a:r>
            <a:endParaRPr kumimoji="0" lang="zh-CN" altLang="en-US" sz="95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grpSp>
        <p:nvGrpSpPr>
          <p:cNvPr id="4114" name="组合 79"/>
          <p:cNvGrpSpPr/>
          <p:nvPr userDrawn="1"/>
        </p:nvGrpSpPr>
        <p:grpSpPr>
          <a:xfrm>
            <a:off x="6508750" y="796925"/>
            <a:ext cx="2355850" cy="2359025"/>
            <a:chOff x="6379729" y="2488774"/>
            <a:chExt cx="2513016" cy="2513016"/>
          </a:xfrm>
        </p:grpSpPr>
        <p:sp>
          <p:nvSpPr>
            <p:cNvPr id="17" name="任意多边形 82"/>
            <p:cNvSpPr/>
            <p:nvPr/>
          </p:nvSpPr>
          <p:spPr>
            <a:xfrm rot="3738964">
              <a:off x="6379728" y="2488775"/>
              <a:ext cx="2513016" cy="2513016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outerShdw blurRad="127000" dist="63500" dir="7380000" sx="102000" sy="102000" algn="tr" rotWithShape="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8" name="任意多边形 83"/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9" name="椭圆 80"/>
          <p:cNvSpPr/>
          <p:nvPr/>
        </p:nvSpPr>
        <p:spPr bwMode="auto">
          <a:xfrm>
            <a:off x="6854479" y="1129847"/>
            <a:ext cx="1701582" cy="1705030"/>
          </a:xfrm>
          <a:prstGeom prst="ellipse">
            <a:avLst/>
          </a:prstGeom>
          <a:solidFill>
            <a:schemeClr val="accent4"/>
          </a:solidFill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5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看</a:t>
            </a:r>
            <a:endParaRPr kumimoji="0" lang="zh-CN" altLang="en-US" sz="95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grpSp>
        <p:nvGrpSpPr>
          <p:cNvPr id="4118" name="组合 79"/>
          <p:cNvGrpSpPr/>
          <p:nvPr userDrawn="1"/>
        </p:nvGrpSpPr>
        <p:grpSpPr>
          <a:xfrm>
            <a:off x="5019675" y="1946275"/>
            <a:ext cx="1920875" cy="1924050"/>
            <a:chOff x="6379729" y="2488774"/>
            <a:chExt cx="2513016" cy="2513016"/>
          </a:xfrm>
        </p:grpSpPr>
        <p:sp>
          <p:nvSpPr>
            <p:cNvPr id="21" name="任意多边形 82"/>
            <p:cNvSpPr/>
            <p:nvPr/>
          </p:nvSpPr>
          <p:spPr>
            <a:xfrm rot="3738964">
              <a:off x="6379730" y="2488773"/>
              <a:ext cx="2513016" cy="2513016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outerShdw blurRad="127000" dist="63500" dir="7380000" sx="102000" sy="102000" algn="tr" rotWithShape="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2" name="任意多边形 83"/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23" name="椭圆 80"/>
          <p:cNvSpPr/>
          <p:nvPr/>
        </p:nvSpPr>
        <p:spPr bwMode="auto">
          <a:xfrm>
            <a:off x="5301429" y="2217371"/>
            <a:ext cx="1387841" cy="1390650"/>
          </a:xfrm>
          <a:prstGeom prst="ellipse">
            <a:avLst/>
          </a:prstGeom>
          <a:solidFill>
            <a:schemeClr val="accent3"/>
          </a:solidFill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8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观</a:t>
            </a:r>
            <a:endParaRPr kumimoji="0" lang="zh-CN" altLang="en-US" sz="8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pic>
        <p:nvPicPr>
          <p:cNvPr id="24" name="Picture 3" descr="D:\人教网\logo透明s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4910" y="5834743"/>
            <a:ext cx="839556" cy="84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图片 1" descr="人教社logo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379585" y="382270"/>
            <a:ext cx="2296795" cy="373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3.emf"/><Relationship Id="rId4" Type="http://schemas.openxmlformats.org/officeDocument/2006/relationships/image" Target="../media/image6.jpeg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90575"/>
          </a:xfrm>
          <a:prstGeom prst="rect">
            <a:avLst/>
          </a:prstGeom>
        </p:spPr>
      </p:pic>
      <p:pic>
        <p:nvPicPr>
          <p:cNvPr id="3" name="图片 2" descr="人教社logo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512685" y="208280"/>
            <a:ext cx="2296795" cy="3733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wmf"/><Relationship Id="rId8" Type="http://schemas.openxmlformats.org/officeDocument/2006/relationships/oleObject" Target="../embeddings/oleObject6.bin"/><Relationship Id="rId7" Type="http://schemas.openxmlformats.org/officeDocument/2006/relationships/image" Target="../media/image11.wmf"/><Relationship Id="rId6" Type="http://schemas.openxmlformats.org/officeDocument/2006/relationships/oleObject" Target="../embeddings/oleObject5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4.bin"/><Relationship Id="rId3" Type="http://schemas.openxmlformats.org/officeDocument/2006/relationships/image" Target="../media/image9.wmf"/><Relationship Id="rId2" Type="http://schemas.openxmlformats.org/officeDocument/2006/relationships/oleObject" Target="../embeddings/oleObject3.bin"/><Relationship Id="rId12" Type="http://schemas.openxmlformats.org/officeDocument/2006/relationships/vmlDrawing" Target="../drawings/vmlDrawing2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13.emf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oleObject" Target="../embeddings/oleObject10.bin"/><Relationship Id="rId7" Type="http://schemas.openxmlformats.org/officeDocument/2006/relationships/image" Target="../media/image16.wmf"/><Relationship Id="rId6" Type="http://schemas.openxmlformats.org/officeDocument/2006/relationships/oleObject" Target="../embeddings/oleObject9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8.bin"/><Relationship Id="rId3" Type="http://schemas.openxmlformats.org/officeDocument/2006/relationships/image" Target="../media/image14.wmf"/><Relationship Id="rId2" Type="http://schemas.openxmlformats.org/officeDocument/2006/relationships/oleObject" Target="../embeddings/oleObject7.bin"/><Relationship Id="rId13" Type="http://schemas.openxmlformats.org/officeDocument/2006/relationships/vmlDrawing" Target="../drawings/vmlDrawing3.vml"/><Relationship Id="rId12" Type="http://schemas.openxmlformats.org/officeDocument/2006/relationships/slideLayout" Target="../slideLayouts/slideLayout2.xml"/><Relationship Id="rId11" Type="http://schemas.openxmlformats.org/officeDocument/2006/relationships/image" Target="../media/image18.wmf"/><Relationship Id="rId10" Type="http://schemas.openxmlformats.org/officeDocument/2006/relationships/oleObject" Target="../embeddings/oleObject11.bin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22.emf"/><Relationship Id="rId7" Type="http://schemas.openxmlformats.org/officeDocument/2006/relationships/image" Target="../media/image21.wmf"/><Relationship Id="rId6" Type="http://schemas.openxmlformats.org/officeDocument/2006/relationships/oleObject" Target="../embeddings/oleObject14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3.bin"/><Relationship Id="rId3" Type="http://schemas.openxmlformats.org/officeDocument/2006/relationships/image" Target="../media/image19.wmf"/><Relationship Id="rId2" Type="http://schemas.openxmlformats.org/officeDocument/2006/relationships/oleObject" Target="../embeddings/oleObject12.bin"/><Relationship Id="rId10" Type="http://schemas.openxmlformats.org/officeDocument/2006/relationships/vmlDrawing" Target="../drawings/vmlDrawing4.v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26.wmf"/><Relationship Id="rId8" Type="http://schemas.openxmlformats.org/officeDocument/2006/relationships/oleObject" Target="../embeddings/oleObject18.bin"/><Relationship Id="rId7" Type="http://schemas.openxmlformats.org/officeDocument/2006/relationships/image" Target="../media/image25.wmf"/><Relationship Id="rId6" Type="http://schemas.openxmlformats.org/officeDocument/2006/relationships/oleObject" Target="../embeddings/oleObject17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6.bin"/><Relationship Id="rId3" Type="http://schemas.openxmlformats.org/officeDocument/2006/relationships/image" Target="../media/image23.wmf"/><Relationship Id="rId2" Type="http://schemas.openxmlformats.org/officeDocument/2006/relationships/oleObject" Target="../embeddings/oleObject15.bin"/><Relationship Id="rId19" Type="http://schemas.openxmlformats.org/officeDocument/2006/relationships/vmlDrawing" Target="../drawings/vmlDrawing5.vml"/><Relationship Id="rId18" Type="http://schemas.openxmlformats.org/officeDocument/2006/relationships/slideLayout" Target="../slideLayouts/slideLayout2.xml"/><Relationship Id="rId17" Type="http://schemas.openxmlformats.org/officeDocument/2006/relationships/image" Target="../media/image30.wmf"/><Relationship Id="rId16" Type="http://schemas.openxmlformats.org/officeDocument/2006/relationships/oleObject" Target="../embeddings/oleObject22.bin"/><Relationship Id="rId15" Type="http://schemas.openxmlformats.org/officeDocument/2006/relationships/image" Target="../media/image29.wmf"/><Relationship Id="rId14" Type="http://schemas.openxmlformats.org/officeDocument/2006/relationships/oleObject" Target="../embeddings/oleObject21.bin"/><Relationship Id="rId13" Type="http://schemas.openxmlformats.org/officeDocument/2006/relationships/image" Target="../media/image28.wmf"/><Relationship Id="rId12" Type="http://schemas.openxmlformats.org/officeDocument/2006/relationships/oleObject" Target="../embeddings/oleObject20.bin"/><Relationship Id="rId11" Type="http://schemas.openxmlformats.org/officeDocument/2006/relationships/image" Target="../media/image27.wmf"/><Relationship Id="rId10" Type="http://schemas.openxmlformats.org/officeDocument/2006/relationships/oleObject" Target="../embeddings/oleObject19.bin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6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33.wmf"/><Relationship Id="rId6" Type="http://schemas.openxmlformats.org/officeDocument/2006/relationships/oleObject" Target="../embeddings/oleObject25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24.bin"/><Relationship Id="rId3" Type="http://schemas.openxmlformats.org/officeDocument/2006/relationships/image" Target="../media/image31.wmf"/><Relationship Id="rId2" Type="http://schemas.openxmlformats.org/officeDocument/2006/relationships/oleObject" Target="../embeddings/oleObject23.bin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2"/>
          <p:cNvSpPr txBox="1"/>
          <p:nvPr/>
        </p:nvSpPr>
        <p:spPr>
          <a:xfrm>
            <a:off x="0" y="2298700"/>
            <a:ext cx="12192000" cy="131266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6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《</a:t>
            </a:r>
            <a:r>
              <a:rPr lang="zh-CN" altLang="en-US" sz="6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增长速度的比较</a:t>
            </a:r>
            <a:r>
              <a:rPr lang="en-US" altLang="zh-CN" sz="6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》</a:t>
            </a:r>
            <a:endParaRPr lang="zh-CN" altLang="zh-CN" sz="6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172" name="TextBox 13"/>
          <p:cNvSpPr txBox="1"/>
          <p:nvPr/>
        </p:nvSpPr>
        <p:spPr>
          <a:xfrm>
            <a:off x="3044841" y="4879157"/>
            <a:ext cx="7540333" cy="120032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zh-CN" altLang="en-US" sz="2400" b="1" dirty="0">
                <a:sym typeface="+mn-ea"/>
              </a:rPr>
              <a:t>主 讲   人</a:t>
            </a:r>
            <a:r>
              <a:rPr lang="zh-CN" altLang="en-US" sz="2400" b="1" dirty="0" smtClean="0">
                <a:sym typeface="+mn-ea"/>
              </a:rPr>
              <a:t>：吴中才</a:t>
            </a:r>
            <a:r>
              <a:rPr lang="zh-CN" altLang="en-US" sz="2400" b="1" dirty="0">
                <a:sym typeface="+mn-ea"/>
              </a:rPr>
              <a:t>　</a:t>
            </a:r>
            <a:r>
              <a:rPr lang="zh-CN" altLang="en-US" sz="2400" b="1" dirty="0" smtClean="0">
                <a:sym typeface="+mn-ea"/>
              </a:rPr>
              <a:t>中国人民大学附属中学</a:t>
            </a:r>
            <a:endParaRPr lang="zh-CN" sz="2400" b="1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algn="l" eaLnBrk="1" hangingPunct="1">
              <a:lnSpc>
                <a:spcPct val="150000"/>
              </a:lnSpc>
            </a:pPr>
            <a:r>
              <a:rPr lang="zh-CN" sz="2400" b="1" dirty="0">
                <a:sym typeface="+mn-ea"/>
              </a:rPr>
              <a:t>审核指导：</a:t>
            </a:r>
            <a:r>
              <a:rPr lang="en-US" altLang="zh-CN" sz="2400" b="1" dirty="0">
                <a:sym typeface="+mn-ea"/>
              </a:rPr>
              <a:t> </a:t>
            </a:r>
            <a:r>
              <a:rPr lang="zh-CN" altLang="en-US" sz="2400" b="1" dirty="0" smtClean="0">
                <a:sym typeface="+mn-ea"/>
              </a:rPr>
              <a:t>张   鹤    北京市</a:t>
            </a:r>
            <a:r>
              <a:rPr lang="zh-CN" altLang="en-US" sz="2400" b="1" dirty="0">
                <a:sym typeface="+mn-ea"/>
              </a:rPr>
              <a:t>海淀</a:t>
            </a:r>
            <a:r>
              <a:rPr lang="zh-CN" altLang="en-US" sz="2400" b="1" dirty="0" smtClean="0">
                <a:sym typeface="+mn-ea"/>
              </a:rPr>
              <a:t>区教师进修学校</a:t>
            </a:r>
            <a:endParaRPr lang="en-US" altLang="zh-CN" sz="2400" b="1" dirty="0">
              <a:latin typeface="Arial" panose="020B0604020202020204" pitchFamily="34" charset="0"/>
            </a:endParaRPr>
          </a:p>
        </p:txBody>
      </p:sp>
      <p:sp>
        <p:nvSpPr>
          <p:cNvPr id="5" name="TextBox 12"/>
          <p:cNvSpPr txBox="1">
            <a:spLocks noChangeArrowheads="1"/>
          </p:cNvSpPr>
          <p:nvPr/>
        </p:nvSpPr>
        <p:spPr bwMode="auto">
          <a:xfrm>
            <a:off x="278034" y="548551"/>
            <a:ext cx="76322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人教版高中数学</a:t>
            </a: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B</a:t>
            </a: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版必修第二册  第四章</a:t>
            </a:r>
            <a:endParaRPr kumimoji="0" lang="zh-CN" altLang="zh-CN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6" name="Picture 3" descr="D:\人教网\logo透明s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4910" y="5834743"/>
            <a:ext cx="839556" cy="84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2"/>
          <p:cNvSpPr txBox="1"/>
          <p:nvPr/>
        </p:nvSpPr>
        <p:spPr>
          <a:xfrm>
            <a:off x="3295461" y="63374"/>
            <a:ext cx="522922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lang="zh-CN" altLang="en-US" sz="3600" b="1" dirty="0" smtClean="0">
                <a:solidFill>
                  <a:schemeClr val="bg1"/>
                </a:solidFill>
              </a:rPr>
              <a:t>课堂练习</a:t>
            </a:r>
            <a:endParaRPr lang="zh-CN" altLang="en-US" sz="3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103485" y="1612680"/>
            <a:ext cx="10414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54000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1.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（课本第</a:t>
            </a: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41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页习题</a:t>
            </a: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－</a:t>
            </a: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5A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题）</a:t>
            </a:r>
            <a:endParaRPr lang="zh-CN" altLang="en-US" sz="2800" kern="100" dirty="0" smtClean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254000">
              <a:lnSpc>
                <a:spcPct val="150000"/>
              </a:lnSpc>
              <a:spcAft>
                <a:spcPts val="0"/>
              </a:spcAft>
              <a:defRPr/>
            </a:pP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 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  求</a:t>
            </a:r>
            <a:r>
              <a:rPr lang="en-US" altLang="zh-CN" sz="28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)=5</a:t>
            </a:r>
            <a:r>
              <a:rPr lang="en-US" altLang="zh-CN" sz="28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+1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在任意区间上的平均变化率，并说明自变量每增加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个单位时函数值的</a:t>
            </a:r>
            <a:r>
              <a:rPr lang="zh-CN" altLang="en-US" sz="2800" kern="10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变化情况</a:t>
            </a:r>
            <a:r>
              <a:rPr lang="zh-CN" altLang="en-US" sz="2800" kern="10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 </a:t>
            </a:r>
            <a:endParaRPr lang="zh-CN" altLang="en-US" sz="2800" kern="1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4" name="Picture 3" descr="D:\人教网\logo透明s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4910" y="5834743"/>
            <a:ext cx="839556" cy="84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2"/>
          <p:cNvSpPr txBox="1"/>
          <p:nvPr/>
        </p:nvSpPr>
        <p:spPr>
          <a:xfrm>
            <a:off x="3295461" y="63374"/>
            <a:ext cx="522922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lang="zh-CN" altLang="en-US" sz="3600" b="1" dirty="0" smtClean="0">
                <a:solidFill>
                  <a:schemeClr val="bg1"/>
                </a:solidFill>
              </a:rPr>
              <a:t>课堂练习</a:t>
            </a:r>
            <a:endParaRPr lang="zh-CN" altLang="en-US" sz="3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103485" y="1612680"/>
            <a:ext cx="10414000" cy="33239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54000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（课本第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41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页习题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－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5B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题）</a:t>
            </a:r>
            <a:endParaRPr lang="en-US" altLang="zh-CN" sz="2800" kern="1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254000">
              <a:lnSpc>
                <a:spcPct val="150000"/>
              </a:lnSpc>
              <a:spcAft>
                <a:spcPts val="0"/>
              </a:spcAft>
              <a:defRPr/>
            </a:pP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已知函数</a:t>
            </a:r>
            <a:r>
              <a:rPr lang="en-US" altLang="zh-CN" sz="28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的定义域为</a:t>
            </a:r>
            <a:r>
              <a:rPr lang="en-US" altLang="zh-CN" sz="2800" b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R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，分别判断下列条件下</a:t>
            </a:r>
            <a:r>
              <a:rPr lang="en-US" altLang="zh-CN" sz="28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的单调性：</a:t>
            </a:r>
            <a:endParaRPr lang="zh-CN" altLang="en-US" sz="2800" kern="1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254000">
              <a:lnSpc>
                <a:spcPct val="150000"/>
              </a:lnSpc>
              <a:spcAft>
                <a:spcPts val="0"/>
              </a:spcAft>
              <a:defRPr/>
            </a:pP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en-US" altLang="zh-CN" sz="28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在任意区间内的平均变化率均为正数；</a:t>
            </a:r>
            <a:endParaRPr lang="zh-CN" altLang="en-US" sz="2800" kern="1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254000">
              <a:lnSpc>
                <a:spcPct val="150000"/>
              </a:lnSpc>
              <a:spcAft>
                <a:spcPts val="0"/>
              </a:spcAft>
              <a:defRPr/>
            </a:pP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en-US" altLang="zh-CN" sz="28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在任意区间内的平均变化率均比</a:t>
            </a:r>
            <a:r>
              <a:rPr lang="en-US" altLang="zh-CN" sz="28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在同一区间内的平均变化率小．</a:t>
            </a:r>
            <a:endParaRPr lang="en-US" altLang="zh-CN" sz="2800" kern="1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4" name="Picture 3" descr="D:\人教网\logo透明s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4910" y="5834743"/>
            <a:ext cx="839556" cy="84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2"/>
          <p:cNvSpPr txBox="1"/>
          <p:nvPr/>
        </p:nvSpPr>
        <p:spPr>
          <a:xfrm>
            <a:off x="3295461" y="63374"/>
            <a:ext cx="522922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lang="zh-CN" altLang="en-US" sz="3600" b="1" dirty="0" smtClean="0">
                <a:solidFill>
                  <a:schemeClr val="bg1"/>
                </a:solidFill>
              </a:rPr>
              <a:t>课堂练习</a:t>
            </a:r>
            <a:endParaRPr lang="zh-CN" altLang="en-US" sz="3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103485" y="1612680"/>
            <a:ext cx="10414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54000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（课本第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41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页习题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－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5B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题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zh-CN" sz="2800" kern="1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254000">
              <a:lnSpc>
                <a:spcPct val="150000"/>
              </a:lnSpc>
              <a:spcAft>
                <a:spcPts val="0"/>
              </a:spcAft>
              <a:defRPr/>
            </a:pP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已知函数</a:t>
            </a:r>
            <a:r>
              <a:rPr lang="en-US" altLang="zh-CN" sz="28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在任意区间内的平均变化率均为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，说明当自变量减小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个单位时，函数值的变化情况．</a:t>
            </a:r>
            <a:endParaRPr lang="zh-CN" altLang="en-US" sz="2800" kern="1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4" name="Picture 3" descr="D:\人教网\logo透明s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4910" y="5834743"/>
            <a:ext cx="839556" cy="84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2"/>
          <p:cNvSpPr txBox="1"/>
          <p:nvPr/>
        </p:nvSpPr>
        <p:spPr>
          <a:xfrm>
            <a:off x="3295461" y="63374"/>
            <a:ext cx="522922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lang="zh-CN" altLang="en-US" sz="36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课堂小结</a:t>
            </a:r>
            <a:endParaRPr lang="zh-CN" altLang="en-US" sz="3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355725" y="1612680"/>
            <a:ext cx="10414000" cy="19303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54000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1. 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函数的平均变化率刻画函数的增长速度的快慢；</a:t>
            </a:r>
            <a:endParaRPr lang="zh-CN" altLang="en-US" sz="2800" kern="100" dirty="0" smtClean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254000">
              <a:lnSpc>
                <a:spcPct val="150000"/>
              </a:lnSpc>
              <a:spcAft>
                <a:spcPts val="0"/>
              </a:spcAft>
              <a:defRPr/>
            </a:pPr>
            <a:endParaRPr lang="en-US" altLang="zh-CN" sz="2800" kern="100" dirty="0" smtClean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254000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简单比较指数增长、线性增长、对数增长的增长速度．</a:t>
            </a:r>
            <a:endParaRPr lang="zh-CN" altLang="zh-CN" sz="2800" kern="1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4" name="Picture 3" descr="D:\人教网\logo透明s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4910" y="5834743"/>
            <a:ext cx="839556" cy="84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2"/>
          <p:cNvSpPr txBox="1"/>
          <p:nvPr/>
        </p:nvSpPr>
        <p:spPr>
          <a:xfrm>
            <a:off x="3295461" y="63374"/>
            <a:ext cx="522922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lang="zh-CN" altLang="en-US" sz="36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布置作业</a:t>
            </a:r>
            <a:endParaRPr lang="zh-CN" altLang="en-US" sz="3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355725" y="1612680"/>
            <a:ext cx="10414000" cy="2576667"/>
          </a:xfrm>
          <a:prstGeom prst="rect">
            <a:avLst/>
          </a:prstGeom>
        </p:spPr>
        <p:txBody>
          <a:bodyPr>
            <a:spAutoFit/>
          </a:bodyPr>
          <a:lstStyle/>
          <a:p>
            <a:pPr marL="768350" indent="-514350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阅读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课本第</a:t>
            </a: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40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页拓展阅读“指数运算与生活哲学”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endParaRPr lang="en-US" altLang="zh-CN" sz="2800" kern="100" dirty="0" smtClean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768350" indent="-514350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并举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出一个生活中的指数增长的例子；</a:t>
            </a:r>
            <a:endParaRPr lang="zh-CN" altLang="en-US" sz="2800" kern="100" dirty="0" smtClean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254000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2. 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课本第</a:t>
            </a: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41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页习题</a:t>
            </a: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－</a:t>
            </a: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5A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题；</a:t>
            </a: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题</a:t>
            </a:r>
            <a:endParaRPr lang="zh-CN" altLang="en-US" sz="2800" kern="100" dirty="0" smtClean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254000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3. 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学有余力的同学思考：课本第</a:t>
            </a: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41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页习题</a:t>
            </a: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－</a:t>
            </a: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5C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题</a:t>
            </a:r>
            <a:endParaRPr lang="zh-CN" altLang="en-US" sz="2800" kern="100" dirty="0" smtClean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4" name="Picture 3" descr="D:\人教网\logo透明s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4910" y="5834743"/>
            <a:ext cx="839556" cy="84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9"/>
          <p:cNvSpPr/>
          <p:nvPr/>
        </p:nvSpPr>
        <p:spPr>
          <a:xfrm>
            <a:off x="3752850" y="1257300"/>
            <a:ext cx="2381250" cy="2381250"/>
          </a:xfrm>
          <a:prstGeom prst="ellipse">
            <a:avLst/>
          </a:prstGeom>
          <a:noFill/>
          <a:ln>
            <a:solidFill>
              <a:srgbClr val="59595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Oval 10"/>
          <p:cNvSpPr/>
          <p:nvPr/>
        </p:nvSpPr>
        <p:spPr>
          <a:xfrm>
            <a:off x="2568575" y="1104900"/>
            <a:ext cx="2381250" cy="2382838"/>
          </a:xfrm>
          <a:prstGeom prst="ellipse">
            <a:avLst/>
          </a:prstGeom>
          <a:noFill/>
          <a:ln>
            <a:solidFill>
              <a:srgbClr val="59595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9220" name="组合 79"/>
          <p:cNvGrpSpPr/>
          <p:nvPr/>
        </p:nvGrpSpPr>
        <p:grpSpPr>
          <a:xfrm>
            <a:off x="1589088" y="811213"/>
            <a:ext cx="2341562" cy="2344737"/>
            <a:chOff x="6379729" y="2488774"/>
            <a:chExt cx="2513016" cy="2513016"/>
          </a:xfrm>
        </p:grpSpPr>
        <p:sp>
          <p:nvSpPr>
            <p:cNvPr id="10" name="任意多边形 82"/>
            <p:cNvSpPr/>
            <p:nvPr/>
          </p:nvSpPr>
          <p:spPr>
            <a:xfrm rot="3738964">
              <a:off x="6379728" y="2488775"/>
              <a:ext cx="2513016" cy="2513016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outerShdw blurRad="127000" dist="63500" dir="7380000" sx="102000" sy="102000" algn="tr" rotWithShape="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1" name="任意多边形 83"/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9" name="椭圆 80"/>
          <p:cNvSpPr/>
          <p:nvPr/>
        </p:nvSpPr>
        <p:spPr bwMode="auto">
          <a:xfrm>
            <a:off x="1932719" y="1141999"/>
            <a:ext cx="1691508" cy="1694936"/>
          </a:xfrm>
          <a:prstGeom prst="ellips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谢</a:t>
            </a:r>
            <a:endParaRPr kumimoji="0" lang="zh-CN" altLang="en-US" sz="100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grpSp>
        <p:nvGrpSpPr>
          <p:cNvPr id="9224" name="组合 79"/>
          <p:cNvGrpSpPr/>
          <p:nvPr/>
        </p:nvGrpSpPr>
        <p:grpSpPr>
          <a:xfrm>
            <a:off x="3630613" y="601663"/>
            <a:ext cx="2181225" cy="2184400"/>
            <a:chOff x="6379729" y="2488774"/>
            <a:chExt cx="2513016" cy="2513016"/>
          </a:xfrm>
        </p:grpSpPr>
        <p:sp>
          <p:nvSpPr>
            <p:cNvPr id="31" name="任意多边形 82"/>
            <p:cNvSpPr/>
            <p:nvPr/>
          </p:nvSpPr>
          <p:spPr>
            <a:xfrm rot="3738964">
              <a:off x="6379730" y="2488773"/>
              <a:ext cx="2513016" cy="2513016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outerShdw blurRad="127000" dist="63500" dir="7380000" sx="102000" sy="102000" algn="tr" rotWithShape="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32" name="任意多边形 83"/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30" name="椭圆 80"/>
          <p:cNvSpPr/>
          <p:nvPr/>
        </p:nvSpPr>
        <p:spPr bwMode="auto">
          <a:xfrm>
            <a:off x="3950515" y="909500"/>
            <a:ext cx="1575476" cy="1578669"/>
          </a:xfrm>
          <a:prstGeom prst="ellipse">
            <a:avLst/>
          </a:prstGeom>
          <a:solidFill>
            <a:schemeClr val="accent2"/>
          </a:solidFill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5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谢</a:t>
            </a:r>
            <a:endParaRPr kumimoji="0" lang="zh-CN" altLang="en-US" sz="95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grpSp>
        <p:nvGrpSpPr>
          <p:cNvPr id="9228" name="组合 79"/>
          <p:cNvGrpSpPr/>
          <p:nvPr/>
        </p:nvGrpSpPr>
        <p:grpSpPr>
          <a:xfrm>
            <a:off x="6508750" y="796925"/>
            <a:ext cx="2355850" cy="2359025"/>
            <a:chOff x="6379729" y="2488774"/>
            <a:chExt cx="2513016" cy="2513016"/>
          </a:xfrm>
        </p:grpSpPr>
        <p:sp>
          <p:nvSpPr>
            <p:cNvPr id="40" name="任意多边形 82"/>
            <p:cNvSpPr/>
            <p:nvPr/>
          </p:nvSpPr>
          <p:spPr>
            <a:xfrm rot="3738964">
              <a:off x="6379728" y="2488775"/>
              <a:ext cx="2513016" cy="2513016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outerShdw blurRad="127000" dist="63500" dir="7380000" sx="102000" sy="102000" algn="tr" rotWithShape="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1" name="任意多边形 83"/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39" name="椭圆 80"/>
          <p:cNvSpPr/>
          <p:nvPr/>
        </p:nvSpPr>
        <p:spPr bwMode="auto">
          <a:xfrm>
            <a:off x="6854479" y="1129847"/>
            <a:ext cx="1701582" cy="1705030"/>
          </a:xfrm>
          <a:prstGeom prst="ellipse">
            <a:avLst/>
          </a:prstGeom>
          <a:solidFill>
            <a:schemeClr val="accent4"/>
          </a:solidFill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5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看</a:t>
            </a:r>
            <a:endParaRPr kumimoji="0" lang="zh-CN" altLang="en-US" sz="95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grpSp>
        <p:nvGrpSpPr>
          <p:cNvPr id="9232" name="组合 79"/>
          <p:cNvGrpSpPr/>
          <p:nvPr/>
        </p:nvGrpSpPr>
        <p:grpSpPr>
          <a:xfrm>
            <a:off x="5019675" y="1946275"/>
            <a:ext cx="1920875" cy="1924050"/>
            <a:chOff x="6379729" y="2488774"/>
            <a:chExt cx="2513016" cy="2513016"/>
          </a:xfrm>
        </p:grpSpPr>
        <p:sp>
          <p:nvSpPr>
            <p:cNvPr id="49" name="任意多边形 82"/>
            <p:cNvSpPr/>
            <p:nvPr/>
          </p:nvSpPr>
          <p:spPr>
            <a:xfrm rot="3738964">
              <a:off x="6379730" y="2488773"/>
              <a:ext cx="2513016" cy="2513016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outerShdw blurRad="127000" dist="63500" dir="7380000" sx="102000" sy="102000" algn="tr" rotWithShape="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0" name="任意多边形 83"/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48" name="椭圆 80"/>
          <p:cNvSpPr/>
          <p:nvPr/>
        </p:nvSpPr>
        <p:spPr bwMode="auto">
          <a:xfrm>
            <a:off x="5301429" y="2217371"/>
            <a:ext cx="1387841" cy="1390650"/>
          </a:xfrm>
          <a:prstGeom prst="ellipse">
            <a:avLst/>
          </a:prstGeom>
          <a:solidFill>
            <a:schemeClr val="accent3"/>
          </a:solidFill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8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观</a:t>
            </a:r>
            <a:endParaRPr kumimoji="0" lang="zh-CN" altLang="en-US" sz="8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0" name="Oval 9"/>
          <p:cNvSpPr/>
          <p:nvPr/>
        </p:nvSpPr>
        <p:spPr>
          <a:xfrm>
            <a:off x="3752850" y="1257300"/>
            <a:ext cx="2381250" cy="2381250"/>
          </a:xfrm>
          <a:prstGeom prst="ellipse">
            <a:avLst/>
          </a:prstGeom>
          <a:noFill/>
          <a:ln>
            <a:solidFill>
              <a:srgbClr val="59595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10"/>
          <p:cNvSpPr/>
          <p:nvPr/>
        </p:nvSpPr>
        <p:spPr>
          <a:xfrm>
            <a:off x="2568575" y="1104900"/>
            <a:ext cx="2381250" cy="2382838"/>
          </a:xfrm>
          <a:prstGeom prst="ellipse">
            <a:avLst/>
          </a:prstGeom>
          <a:noFill/>
          <a:ln>
            <a:solidFill>
              <a:srgbClr val="59595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22" name="组合 79"/>
          <p:cNvGrpSpPr/>
          <p:nvPr/>
        </p:nvGrpSpPr>
        <p:grpSpPr bwMode="auto">
          <a:xfrm>
            <a:off x="1589088" y="811213"/>
            <a:ext cx="2341562" cy="2344737"/>
            <a:chOff x="6379729" y="2488774"/>
            <a:chExt cx="2513016" cy="2513016"/>
          </a:xfrm>
        </p:grpSpPr>
        <p:sp>
          <p:nvSpPr>
            <p:cNvPr id="23" name="任意多边形 82"/>
            <p:cNvSpPr/>
            <p:nvPr/>
          </p:nvSpPr>
          <p:spPr>
            <a:xfrm rot="3738964">
              <a:off x="6379728" y="2488775"/>
              <a:ext cx="2513016" cy="2513016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outerShdw blurRad="127000" dist="63500" dir="7380000" sx="102000" sy="102000" algn="tr" rotWithShape="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endParaRPr lang="zh-CN" altLang="en-US" kern="0">
                <a:solidFill>
                  <a:srgbClr val="FFFFFF"/>
                </a:solidFill>
                <a:latin typeface="Arial" panose="020B0604020202020204"/>
                <a:ea typeface="宋体" panose="02010600030101010101" pitchFamily="2" charset="-122"/>
              </a:endParaRPr>
            </a:p>
          </p:txBody>
        </p:sp>
        <p:sp>
          <p:nvSpPr>
            <p:cNvPr id="24" name="任意多边形 83"/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defRPr/>
              </a:pPr>
              <a:endParaRPr lang="zh-CN" altLang="en-US" kern="0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25" name="椭圆 80"/>
          <p:cNvSpPr/>
          <p:nvPr/>
        </p:nvSpPr>
        <p:spPr bwMode="auto">
          <a:xfrm>
            <a:off x="1932719" y="1141999"/>
            <a:ext cx="1691508" cy="1694936"/>
          </a:xfrm>
          <a:prstGeom prst="ellips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defRPr/>
            </a:pPr>
            <a:r>
              <a:rPr lang="zh-CN" altLang="en-US" sz="10000" kern="0" dirty="0" smtClean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谢</a:t>
            </a:r>
            <a:endParaRPr lang="zh-CN" altLang="en-US" sz="10000" kern="0" dirty="0" smtClean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26" name="组合 79"/>
          <p:cNvGrpSpPr/>
          <p:nvPr/>
        </p:nvGrpSpPr>
        <p:grpSpPr bwMode="auto">
          <a:xfrm>
            <a:off x="3630613" y="601663"/>
            <a:ext cx="2181225" cy="2184400"/>
            <a:chOff x="6379729" y="2488774"/>
            <a:chExt cx="2513016" cy="2513016"/>
          </a:xfrm>
        </p:grpSpPr>
        <p:sp>
          <p:nvSpPr>
            <p:cNvPr id="27" name="任意多边形 82"/>
            <p:cNvSpPr/>
            <p:nvPr/>
          </p:nvSpPr>
          <p:spPr>
            <a:xfrm rot="3738964">
              <a:off x="6379730" y="2488773"/>
              <a:ext cx="2513016" cy="2513016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outerShdw blurRad="127000" dist="63500" dir="7380000" sx="102000" sy="102000" algn="tr" rotWithShape="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endParaRPr lang="zh-CN" altLang="en-US" kern="0">
                <a:solidFill>
                  <a:srgbClr val="FFFFFF"/>
                </a:solidFill>
                <a:latin typeface="Arial" panose="020B0604020202020204"/>
                <a:ea typeface="宋体" panose="02010600030101010101" pitchFamily="2" charset="-122"/>
              </a:endParaRPr>
            </a:p>
          </p:txBody>
        </p:sp>
        <p:sp>
          <p:nvSpPr>
            <p:cNvPr id="28" name="任意多边形 83"/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defRPr/>
              </a:pPr>
              <a:endParaRPr lang="zh-CN" altLang="en-US" kern="0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29" name="椭圆 80"/>
          <p:cNvSpPr/>
          <p:nvPr/>
        </p:nvSpPr>
        <p:spPr bwMode="auto">
          <a:xfrm>
            <a:off x="3950515" y="909500"/>
            <a:ext cx="1575477" cy="1578669"/>
          </a:xfrm>
          <a:prstGeom prst="ellipse">
            <a:avLst/>
          </a:prstGeom>
          <a:solidFill>
            <a:schemeClr val="accent2"/>
          </a:solidFill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defRPr/>
            </a:pPr>
            <a:r>
              <a:rPr lang="zh-CN" altLang="en-US" sz="9500" kern="0" dirty="0" smtClean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谢</a:t>
            </a:r>
            <a:endParaRPr lang="zh-CN" altLang="en-US" sz="9500" kern="0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33" name="组合 79"/>
          <p:cNvGrpSpPr/>
          <p:nvPr/>
        </p:nvGrpSpPr>
        <p:grpSpPr bwMode="auto">
          <a:xfrm>
            <a:off x="6508750" y="796925"/>
            <a:ext cx="2355850" cy="2359025"/>
            <a:chOff x="6379729" y="2488774"/>
            <a:chExt cx="2513016" cy="2513016"/>
          </a:xfrm>
        </p:grpSpPr>
        <p:sp>
          <p:nvSpPr>
            <p:cNvPr id="34" name="任意多边形 82"/>
            <p:cNvSpPr/>
            <p:nvPr/>
          </p:nvSpPr>
          <p:spPr>
            <a:xfrm rot="3738964">
              <a:off x="6379728" y="2488775"/>
              <a:ext cx="2513016" cy="2513016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outerShdw blurRad="127000" dist="63500" dir="7380000" sx="102000" sy="102000" algn="tr" rotWithShape="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endParaRPr lang="zh-CN" altLang="en-US" kern="0">
                <a:solidFill>
                  <a:srgbClr val="FFFFFF"/>
                </a:solidFill>
                <a:latin typeface="Arial" panose="020B0604020202020204"/>
                <a:ea typeface="宋体" panose="02010600030101010101" pitchFamily="2" charset="-122"/>
              </a:endParaRPr>
            </a:p>
          </p:txBody>
        </p:sp>
        <p:sp>
          <p:nvSpPr>
            <p:cNvPr id="35" name="任意多边形 83"/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defRPr/>
              </a:pPr>
              <a:endParaRPr lang="zh-CN" altLang="en-US" kern="0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36" name="椭圆 80"/>
          <p:cNvSpPr/>
          <p:nvPr/>
        </p:nvSpPr>
        <p:spPr bwMode="auto">
          <a:xfrm>
            <a:off x="6854479" y="1129847"/>
            <a:ext cx="1701582" cy="1705030"/>
          </a:xfrm>
          <a:prstGeom prst="ellipse">
            <a:avLst/>
          </a:prstGeom>
          <a:solidFill>
            <a:schemeClr val="accent4"/>
          </a:solidFill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defRPr/>
            </a:pPr>
            <a:r>
              <a:rPr lang="zh-CN" altLang="en-US" sz="9500" kern="0" dirty="0" smtClean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看</a:t>
            </a:r>
            <a:endParaRPr lang="zh-CN" altLang="en-US" sz="9500" kern="0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37" name="组合 79"/>
          <p:cNvGrpSpPr/>
          <p:nvPr/>
        </p:nvGrpSpPr>
        <p:grpSpPr bwMode="auto">
          <a:xfrm>
            <a:off x="5019675" y="1946275"/>
            <a:ext cx="1920875" cy="1924050"/>
            <a:chOff x="6379729" y="2488774"/>
            <a:chExt cx="2513016" cy="2513016"/>
          </a:xfrm>
        </p:grpSpPr>
        <p:sp>
          <p:nvSpPr>
            <p:cNvPr id="38" name="任意多边形 82"/>
            <p:cNvSpPr/>
            <p:nvPr/>
          </p:nvSpPr>
          <p:spPr>
            <a:xfrm rot="3738964">
              <a:off x="6379730" y="2488773"/>
              <a:ext cx="2513016" cy="2513016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outerShdw blurRad="127000" dist="63500" dir="7380000" sx="102000" sy="102000" algn="tr" rotWithShape="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endParaRPr lang="zh-CN" altLang="en-US" kern="0">
                <a:solidFill>
                  <a:srgbClr val="FFFFFF"/>
                </a:solidFill>
                <a:latin typeface="Arial" panose="020B0604020202020204"/>
                <a:ea typeface="宋体" panose="02010600030101010101" pitchFamily="2" charset="-122"/>
              </a:endParaRPr>
            </a:p>
          </p:txBody>
        </p:sp>
        <p:sp>
          <p:nvSpPr>
            <p:cNvPr id="42" name="任意多边形 83"/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defRPr/>
              </a:pPr>
              <a:endParaRPr lang="zh-CN" altLang="en-US" kern="0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43" name="椭圆 80"/>
          <p:cNvSpPr/>
          <p:nvPr/>
        </p:nvSpPr>
        <p:spPr bwMode="auto">
          <a:xfrm>
            <a:off x="5301430" y="2217371"/>
            <a:ext cx="1387840" cy="1390651"/>
          </a:xfrm>
          <a:prstGeom prst="ellipse">
            <a:avLst/>
          </a:prstGeom>
          <a:solidFill>
            <a:schemeClr val="accent3"/>
          </a:solidFill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defRPr/>
            </a:pPr>
            <a:r>
              <a:rPr lang="zh-CN" altLang="en-US" sz="8000" kern="0" dirty="0" smtClean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观</a:t>
            </a:r>
            <a:endParaRPr lang="zh-CN" altLang="en-US" sz="8000" kern="0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4" name="Oval 9"/>
          <p:cNvSpPr/>
          <p:nvPr/>
        </p:nvSpPr>
        <p:spPr>
          <a:xfrm>
            <a:off x="3752850" y="1257300"/>
            <a:ext cx="2381250" cy="2381250"/>
          </a:xfrm>
          <a:prstGeom prst="ellipse">
            <a:avLst/>
          </a:prstGeom>
          <a:noFill/>
          <a:ln>
            <a:solidFill>
              <a:srgbClr val="59595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5" name="Oval 10"/>
          <p:cNvSpPr/>
          <p:nvPr/>
        </p:nvSpPr>
        <p:spPr>
          <a:xfrm>
            <a:off x="2568575" y="1104900"/>
            <a:ext cx="2381250" cy="2382838"/>
          </a:xfrm>
          <a:prstGeom prst="ellipse">
            <a:avLst/>
          </a:prstGeom>
          <a:noFill/>
          <a:ln>
            <a:solidFill>
              <a:srgbClr val="59595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46" name="组合 79"/>
          <p:cNvGrpSpPr/>
          <p:nvPr/>
        </p:nvGrpSpPr>
        <p:grpSpPr bwMode="auto">
          <a:xfrm>
            <a:off x="1589088" y="811213"/>
            <a:ext cx="2341562" cy="2344737"/>
            <a:chOff x="6379729" y="2488774"/>
            <a:chExt cx="2513016" cy="2513016"/>
          </a:xfrm>
        </p:grpSpPr>
        <p:sp>
          <p:nvSpPr>
            <p:cNvPr id="47" name="任意多边形 82"/>
            <p:cNvSpPr/>
            <p:nvPr/>
          </p:nvSpPr>
          <p:spPr>
            <a:xfrm rot="3738964">
              <a:off x="6379728" y="2488775"/>
              <a:ext cx="2513016" cy="2513016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outerShdw blurRad="127000" dist="63500" dir="7380000" sx="102000" sy="102000" algn="tr" rotWithShape="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endParaRPr lang="zh-CN" altLang="en-US" kern="0">
                <a:solidFill>
                  <a:srgbClr val="FFFFFF"/>
                </a:solidFill>
                <a:latin typeface="Arial" panose="020B0604020202020204"/>
                <a:ea typeface="宋体" panose="02010600030101010101" pitchFamily="2" charset="-122"/>
              </a:endParaRPr>
            </a:p>
          </p:txBody>
        </p:sp>
        <p:sp>
          <p:nvSpPr>
            <p:cNvPr id="51" name="任意多边形 83"/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defRPr/>
              </a:pPr>
              <a:endParaRPr lang="zh-CN" altLang="en-US" kern="0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52" name="椭圆 80"/>
          <p:cNvSpPr/>
          <p:nvPr/>
        </p:nvSpPr>
        <p:spPr bwMode="auto">
          <a:xfrm>
            <a:off x="1932719" y="1141999"/>
            <a:ext cx="1691508" cy="1694936"/>
          </a:xfrm>
          <a:prstGeom prst="ellips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defRPr/>
            </a:pPr>
            <a:r>
              <a:rPr lang="zh-CN" altLang="en-US" sz="10000" kern="0" dirty="0" smtClean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谢</a:t>
            </a:r>
            <a:endParaRPr lang="zh-CN" altLang="en-US" sz="10000" kern="0" dirty="0" smtClean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53" name="组合 79"/>
          <p:cNvGrpSpPr/>
          <p:nvPr/>
        </p:nvGrpSpPr>
        <p:grpSpPr bwMode="auto">
          <a:xfrm>
            <a:off x="3630613" y="601663"/>
            <a:ext cx="2181225" cy="2184400"/>
            <a:chOff x="6379729" y="2488774"/>
            <a:chExt cx="2513016" cy="2513016"/>
          </a:xfrm>
        </p:grpSpPr>
        <p:sp>
          <p:nvSpPr>
            <p:cNvPr id="54" name="任意多边形 82"/>
            <p:cNvSpPr/>
            <p:nvPr/>
          </p:nvSpPr>
          <p:spPr>
            <a:xfrm rot="3738964">
              <a:off x="6379730" y="2488773"/>
              <a:ext cx="2513016" cy="2513016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outerShdw blurRad="127000" dist="63500" dir="7380000" sx="102000" sy="102000" algn="tr" rotWithShape="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endParaRPr lang="zh-CN" altLang="en-US" kern="0">
                <a:solidFill>
                  <a:srgbClr val="FFFFFF"/>
                </a:solidFill>
                <a:latin typeface="Arial" panose="020B0604020202020204"/>
                <a:ea typeface="宋体" panose="02010600030101010101" pitchFamily="2" charset="-122"/>
              </a:endParaRPr>
            </a:p>
          </p:txBody>
        </p:sp>
        <p:sp>
          <p:nvSpPr>
            <p:cNvPr id="55" name="任意多边形 83"/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defRPr/>
              </a:pPr>
              <a:endParaRPr lang="zh-CN" altLang="en-US" kern="0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56" name="椭圆 80"/>
          <p:cNvSpPr/>
          <p:nvPr/>
        </p:nvSpPr>
        <p:spPr bwMode="auto">
          <a:xfrm>
            <a:off x="3950515" y="909500"/>
            <a:ext cx="1575477" cy="1578669"/>
          </a:xfrm>
          <a:prstGeom prst="ellipse">
            <a:avLst/>
          </a:prstGeom>
          <a:solidFill>
            <a:schemeClr val="accent2"/>
          </a:solidFill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defRPr/>
            </a:pPr>
            <a:r>
              <a:rPr lang="zh-CN" altLang="en-US" sz="9500" kern="0" dirty="0" smtClean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谢</a:t>
            </a:r>
            <a:endParaRPr lang="zh-CN" altLang="en-US" sz="9500" kern="0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57" name="组合 79"/>
          <p:cNvGrpSpPr/>
          <p:nvPr/>
        </p:nvGrpSpPr>
        <p:grpSpPr bwMode="auto">
          <a:xfrm>
            <a:off x="6508750" y="796925"/>
            <a:ext cx="2355850" cy="2359025"/>
            <a:chOff x="6379729" y="2488774"/>
            <a:chExt cx="2513016" cy="2513016"/>
          </a:xfrm>
        </p:grpSpPr>
        <p:sp>
          <p:nvSpPr>
            <p:cNvPr id="58" name="任意多边形 82"/>
            <p:cNvSpPr/>
            <p:nvPr/>
          </p:nvSpPr>
          <p:spPr>
            <a:xfrm rot="3738964">
              <a:off x="6379728" y="2488775"/>
              <a:ext cx="2513016" cy="2513016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outerShdw blurRad="127000" dist="63500" dir="7380000" sx="102000" sy="102000" algn="tr" rotWithShape="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endParaRPr lang="zh-CN" altLang="en-US" kern="0">
                <a:solidFill>
                  <a:srgbClr val="FFFFFF"/>
                </a:solidFill>
                <a:latin typeface="Arial" panose="020B0604020202020204"/>
                <a:ea typeface="宋体" panose="02010600030101010101" pitchFamily="2" charset="-122"/>
              </a:endParaRPr>
            </a:p>
          </p:txBody>
        </p:sp>
        <p:sp>
          <p:nvSpPr>
            <p:cNvPr id="59" name="任意多边形 83"/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defRPr/>
              </a:pPr>
              <a:endParaRPr lang="zh-CN" altLang="en-US" kern="0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60" name="椭圆 80"/>
          <p:cNvSpPr/>
          <p:nvPr/>
        </p:nvSpPr>
        <p:spPr bwMode="auto">
          <a:xfrm>
            <a:off x="6854479" y="1129847"/>
            <a:ext cx="1701582" cy="1705030"/>
          </a:xfrm>
          <a:prstGeom prst="ellipse">
            <a:avLst/>
          </a:prstGeom>
          <a:solidFill>
            <a:schemeClr val="accent4"/>
          </a:solidFill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defRPr/>
            </a:pPr>
            <a:r>
              <a:rPr lang="zh-CN" altLang="en-US" sz="9500" kern="0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看</a:t>
            </a:r>
            <a:endParaRPr lang="zh-CN" altLang="en-US" sz="9500" kern="0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61" name="组合 79"/>
          <p:cNvGrpSpPr/>
          <p:nvPr/>
        </p:nvGrpSpPr>
        <p:grpSpPr bwMode="auto">
          <a:xfrm>
            <a:off x="5019675" y="1946275"/>
            <a:ext cx="1920875" cy="1924050"/>
            <a:chOff x="6379729" y="2488774"/>
            <a:chExt cx="2513016" cy="2513016"/>
          </a:xfrm>
        </p:grpSpPr>
        <p:sp>
          <p:nvSpPr>
            <p:cNvPr id="62" name="任意多边形 82"/>
            <p:cNvSpPr/>
            <p:nvPr/>
          </p:nvSpPr>
          <p:spPr>
            <a:xfrm rot="3738964">
              <a:off x="6379730" y="2488773"/>
              <a:ext cx="2513016" cy="2513016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outerShdw blurRad="127000" dist="63500" dir="7380000" sx="102000" sy="102000" algn="tr" rotWithShape="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endParaRPr lang="zh-CN" altLang="en-US" kern="0">
                <a:solidFill>
                  <a:srgbClr val="FFFFFF"/>
                </a:solidFill>
                <a:latin typeface="Arial" panose="020B0604020202020204"/>
                <a:ea typeface="宋体" panose="02010600030101010101" pitchFamily="2" charset="-122"/>
              </a:endParaRPr>
            </a:p>
          </p:txBody>
        </p:sp>
        <p:sp>
          <p:nvSpPr>
            <p:cNvPr id="63" name="任意多边形 83"/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avLst/>
              <a:gdLst>
                <a:gd name="connsiteX0" fmla="*/ 0 w 1800200"/>
                <a:gd name="connsiteY0" fmla="*/ 900100 h 1800200"/>
                <a:gd name="connsiteX1" fmla="*/ 263634 w 1800200"/>
                <a:gd name="connsiteY1" fmla="*/ 263633 h 1800200"/>
                <a:gd name="connsiteX2" fmla="*/ 900101 w 1800200"/>
                <a:gd name="connsiteY2" fmla="*/ 1 h 1800200"/>
                <a:gd name="connsiteX3" fmla="*/ 1536568 w 1800200"/>
                <a:gd name="connsiteY3" fmla="*/ 263635 h 1800200"/>
                <a:gd name="connsiteX4" fmla="*/ 1800200 w 1800200"/>
                <a:gd name="connsiteY4" fmla="*/ 900102 h 1800200"/>
                <a:gd name="connsiteX5" fmla="*/ 1536567 w 1800200"/>
                <a:gd name="connsiteY5" fmla="*/ 1536569 h 1800200"/>
                <a:gd name="connsiteX6" fmla="*/ 900100 w 1800200"/>
                <a:gd name="connsiteY6" fmla="*/ 1800202 h 1800200"/>
                <a:gd name="connsiteX7" fmla="*/ 263633 w 1800200"/>
                <a:gd name="connsiteY7" fmla="*/ 1536568 h 1800200"/>
                <a:gd name="connsiteX8" fmla="*/ 0 w 1800200"/>
                <a:gd name="connsiteY8" fmla="*/ 900101 h 1800200"/>
                <a:gd name="connsiteX9" fmla="*/ 0 w 1800200"/>
                <a:gd name="connsiteY9" fmla="*/ 900100 h 18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00" h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defRPr/>
              </a:pPr>
              <a:endParaRPr lang="zh-CN" altLang="en-US" kern="0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64" name="椭圆 80"/>
          <p:cNvSpPr/>
          <p:nvPr/>
        </p:nvSpPr>
        <p:spPr bwMode="auto">
          <a:xfrm>
            <a:off x="5301430" y="2217371"/>
            <a:ext cx="1387840" cy="1390651"/>
          </a:xfrm>
          <a:prstGeom prst="ellipse">
            <a:avLst/>
          </a:prstGeom>
          <a:solidFill>
            <a:schemeClr val="accent3"/>
          </a:solidFill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defRPr/>
            </a:pPr>
            <a:r>
              <a:rPr lang="zh-CN" altLang="en-US" sz="8000" kern="0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观</a:t>
            </a:r>
            <a:endParaRPr lang="zh-CN" altLang="en-US" sz="8000" kern="0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65" name="Picture 3" descr="D:\人教网\logo透明s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4910" y="5834743"/>
            <a:ext cx="839556" cy="84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2"/>
          <p:cNvSpPr txBox="1"/>
          <p:nvPr/>
        </p:nvSpPr>
        <p:spPr>
          <a:xfrm>
            <a:off x="3295461" y="63374"/>
            <a:ext cx="5229225" cy="64633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lang="zh-CN" altLang="en-US" sz="3600" b="1" dirty="0" smtClean="0">
                <a:solidFill>
                  <a:schemeClr val="bg1"/>
                </a:solidFill>
              </a:rPr>
              <a:t>情境与问题</a:t>
            </a:r>
            <a:endParaRPr lang="zh-CN" altLang="en-US" sz="3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88889" y="1602170"/>
            <a:ext cx="113616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4000">
              <a:lnSpc>
                <a:spcPct val="150000"/>
              </a:lnSpc>
              <a:spcAft>
                <a:spcPts val="0"/>
              </a:spcAft>
              <a:defRPr/>
            </a:pP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有一套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房子，价格为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200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万元，假设房价每年上涨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10%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，某人每年固定能攒下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40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万元，如果他想买这套房子，在不贷款、收入不增加的前提下，这个人需要多少年才能攒够钱买这套房子？</a:t>
            </a:r>
            <a:endParaRPr lang="zh-CN" altLang="en-US" sz="2800" kern="1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254000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A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年	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7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年	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8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年	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9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年	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．永远也买不起</a:t>
            </a:r>
            <a:endParaRPr lang="zh-CN" altLang="zh-CN" sz="2800" kern="1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4" name="Picture 3" descr="D:\人教网\logo透明s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4910" y="5834743"/>
            <a:ext cx="839556" cy="84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2"/>
          <p:cNvSpPr txBox="1"/>
          <p:nvPr/>
        </p:nvSpPr>
        <p:spPr>
          <a:xfrm>
            <a:off x="3295461" y="63374"/>
            <a:ext cx="5229225" cy="64633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lang="zh-CN" altLang="en-US" sz="3600" b="1" dirty="0" smtClean="0">
                <a:solidFill>
                  <a:schemeClr val="bg1"/>
                </a:solidFill>
              </a:rPr>
              <a:t>情境与问题</a:t>
            </a:r>
            <a:endParaRPr lang="zh-CN" altLang="en-US" sz="3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41129" y="1339420"/>
            <a:ext cx="10804629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4000">
              <a:lnSpc>
                <a:spcPct val="150000"/>
              </a:lnSpc>
              <a:spcAft>
                <a:spcPts val="0"/>
              </a:spcAft>
              <a:defRPr/>
            </a:pP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问题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：凭直觉，你认为上述问题的答案是什么？为什么？</a:t>
            </a:r>
            <a:endParaRPr lang="zh-CN" altLang="en-US" sz="2800" kern="1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254000">
              <a:lnSpc>
                <a:spcPct val="150000"/>
              </a:lnSpc>
              <a:spcAft>
                <a:spcPts val="0"/>
              </a:spcAft>
              <a:defRPr/>
            </a:pPr>
            <a:endParaRPr lang="zh-CN" altLang="en-US" sz="2800" kern="1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254000">
              <a:lnSpc>
                <a:spcPct val="150000"/>
              </a:lnSpc>
              <a:spcAft>
                <a:spcPts val="0"/>
              </a:spcAft>
              <a:defRPr/>
            </a:pP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问题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：房价的增长速度一直都比攒钱的增长速度快吗？怎么刻画它们的增长速度呢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？</a:t>
            </a:r>
            <a:endParaRPr lang="en-US" altLang="zh-CN" sz="2800" kern="1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254000">
              <a:lnSpc>
                <a:spcPct val="150000"/>
              </a:lnSpc>
              <a:spcAft>
                <a:spcPts val="0"/>
              </a:spcAft>
              <a:defRPr/>
            </a:pPr>
            <a:endParaRPr lang="en-US" altLang="zh-CN" sz="2800" kern="1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254000">
              <a:lnSpc>
                <a:spcPct val="150000"/>
              </a:lnSpc>
              <a:spcAft>
                <a:spcPts val="0"/>
              </a:spcAft>
              <a:defRPr/>
            </a:pP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问题</a:t>
            </a: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：一般地，函数</a:t>
            </a:r>
            <a:r>
              <a:rPr lang="en-US" altLang="zh-CN" sz="28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在区间             上的平均变化率怎么表示？</a:t>
            </a: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为了简便计算，我们常常令      ．</a:t>
            </a:r>
            <a:r>
              <a: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endParaRPr lang="en-US" altLang="zh-CN" sz="2800" kern="100" dirty="0" smtClean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4" name="Picture 3" descr="D:\人教网\logo透明s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4910" y="5834743"/>
            <a:ext cx="839556" cy="84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6011642" y="4676613"/>
          <a:ext cx="2141537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2" imgW="21336000" imgH="4876800" progId="Equation.DSMT4">
                  <p:embed/>
                </p:oleObj>
              </mc:Choice>
              <mc:Fallback>
                <p:oleObj name="Equation" r:id="rId2" imgW="21336000" imgH="4876800" progId="Equation.DSMT4">
                  <p:embed/>
                  <p:pic>
                    <p:nvPicPr>
                      <p:cNvPr id="0" name="图片 1025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11642" y="4676613"/>
                        <a:ext cx="2141537" cy="4841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7021302" y="5413213"/>
          <a:ext cx="865187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9144000" imgH="3962400" progId="Equation.DSMT4">
                  <p:embed/>
                </p:oleObj>
              </mc:Choice>
              <mc:Fallback>
                <p:oleObj name="Equation" r:id="rId4" imgW="9144000" imgH="3962400" progId="Equation.DSMT4">
                  <p:embed/>
                  <p:pic>
                    <p:nvPicPr>
                      <p:cNvPr id="0" name="图片 102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021302" y="5413213"/>
                        <a:ext cx="865187" cy="3667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2"/>
          <p:cNvSpPr txBox="1"/>
          <p:nvPr/>
        </p:nvSpPr>
        <p:spPr>
          <a:xfrm>
            <a:off x="3295461" y="63374"/>
            <a:ext cx="5229225" cy="64633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lang="zh-CN" altLang="en-US" sz="3600" b="1" dirty="0" smtClean="0">
                <a:solidFill>
                  <a:schemeClr val="bg1"/>
                </a:solidFill>
              </a:rPr>
              <a:t>基本初等函数的增长速度</a:t>
            </a:r>
            <a:endParaRPr lang="zh-CN" altLang="en-US" sz="3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 descr="D:\人教网\logo透明s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4910" y="5834743"/>
            <a:ext cx="839556" cy="84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pSp>
        <p:nvGrpSpPr>
          <p:cNvPr id="27" name="组合 26"/>
          <p:cNvGrpSpPr/>
          <p:nvPr/>
        </p:nvGrpSpPr>
        <p:grpSpPr>
          <a:xfrm>
            <a:off x="893273" y="1349928"/>
            <a:ext cx="10414000" cy="1384995"/>
            <a:chOff x="893273" y="1539108"/>
            <a:chExt cx="10414000" cy="1384995"/>
          </a:xfrm>
        </p:grpSpPr>
        <p:sp>
          <p:nvSpPr>
            <p:cNvPr id="3" name="矩形 2"/>
            <p:cNvSpPr/>
            <p:nvPr/>
          </p:nvSpPr>
          <p:spPr>
            <a:xfrm>
              <a:off x="893273" y="1539108"/>
              <a:ext cx="10414000" cy="138499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254000">
                <a:lnSpc>
                  <a:spcPct val="150000"/>
                </a:lnSpc>
                <a:spcAft>
                  <a:spcPts val="0"/>
                </a:spcAft>
                <a:defRPr/>
              </a:pPr>
              <a:r>
                <a:rPr lang="zh-CN" altLang="en-US" sz="2800" b="1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例</a:t>
              </a:r>
              <a:r>
                <a:rPr lang="en-US" altLang="zh-CN" sz="2800" b="1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1.</a:t>
              </a:r>
              <a:r>
                <a:rPr lang="en-US" altLang="zh-CN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 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已知函数 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      ，         ，       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，分别计算这三个函数在区间 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            上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的平均变化率．</a:t>
              </a:r>
              <a:endParaRPr lang="zh-CN" altLang="zh-CN" sz="2800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110" name="Object 14"/>
            <p:cNvGraphicFramePr>
              <a:graphicFrameLocks noChangeAspect="1"/>
            </p:cNvGraphicFramePr>
            <p:nvPr/>
          </p:nvGraphicFramePr>
          <p:xfrm>
            <a:off x="3563007" y="1724735"/>
            <a:ext cx="1256128" cy="4627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49" name="Equation" r:id="rId2" imgW="13106400" imgH="4876800" progId="Equation.DSMT4">
                    <p:embed/>
                  </p:oleObj>
                </mc:Choice>
                <mc:Fallback>
                  <p:oleObj name="Equation" r:id="rId2" imgW="13106400" imgH="4876800" progId="Equation.DSMT4">
                    <p:embed/>
                    <p:pic>
                      <p:nvPicPr>
                        <p:cNvPr id="0" name="图片 2048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3563007" y="1724735"/>
                          <a:ext cx="1256128" cy="46278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12" name="Object 16"/>
            <p:cNvGraphicFramePr>
              <a:graphicFrameLocks noChangeAspect="1"/>
            </p:cNvGraphicFramePr>
            <p:nvPr/>
          </p:nvGraphicFramePr>
          <p:xfrm>
            <a:off x="5002905" y="1756265"/>
            <a:ext cx="1725016" cy="431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0" name="Equation" r:id="rId4" imgW="19202400" imgH="4876800" progId="Equation.DSMT4">
                    <p:embed/>
                  </p:oleObj>
                </mc:Choice>
                <mc:Fallback>
                  <p:oleObj name="Equation" r:id="rId4" imgW="19202400" imgH="4876800" progId="Equation.DSMT4">
                    <p:embed/>
                    <p:pic>
                      <p:nvPicPr>
                        <p:cNvPr id="0" name="图片 2049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002905" y="1756265"/>
                          <a:ext cx="1725016" cy="43125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14" name="Object 18"/>
            <p:cNvGraphicFramePr>
              <a:graphicFrameLocks noChangeAspect="1"/>
            </p:cNvGraphicFramePr>
            <p:nvPr/>
          </p:nvGraphicFramePr>
          <p:xfrm>
            <a:off x="6936784" y="1724735"/>
            <a:ext cx="1387367" cy="4922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1" name="Equation" r:id="rId6" imgW="14325600" imgH="5181600" progId="Equation.DSMT4">
                    <p:embed/>
                  </p:oleObj>
                </mc:Choice>
                <mc:Fallback>
                  <p:oleObj name="Equation" r:id="rId6" imgW="14325600" imgH="5181600" progId="Equation.DSMT4">
                    <p:embed/>
                    <p:pic>
                      <p:nvPicPr>
                        <p:cNvPr id="0" name="图片 2050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6936784" y="1724735"/>
                          <a:ext cx="1387367" cy="49229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16" name="Object 20"/>
            <p:cNvGraphicFramePr>
              <a:graphicFrameLocks noChangeAspect="1"/>
            </p:cNvGraphicFramePr>
            <p:nvPr/>
          </p:nvGraphicFramePr>
          <p:xfrm>
            <a:off x="3069019" y="2364828"/>
            <a:ext cx="2127293" cy="462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2" name="Equation" r:id="rId8" imgW="21031200" imgH="4572000" progId="Equation.DSMT4">
                    <p:embed/>
                  </p:oleObj>
                </mc:Choice>
                <mc:Fallback>
                  <p:oleObj name="Equation" r:id="rId8" imgW="21031200" imgH="4572000" progId="Equation.DSMT4">
                    <p:embed/>
                    <p:pic>
                      <p:nvPicPr>
                        <p:cNvPr id="0" name="图片 2051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3069019" y="2364828"/>
                          <a:ext cx="2127293" cy="46245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6" name="图片 25"/>
          <p:cNvPicPr/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141237" y="2924378"/>
            <a:ext cx="2974266" cy="3108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2"/>
          <p:cNvSpPr txBox="1"/>
          <p:nvPr/>
        </p:nvSpPr>
        <p:spPr>
          <a:xfrm>
            <a:off x="3295461" y="63374"/>
            <a:ext cx="5229225" cy="64633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lang="zh-CN" altLang="en-US" sz="3600" b="1" dirty="0" smtClean="0">
                <a:solidFill>
                  <a:schemeClr val="bg1"/>
                </a:solidFill>
              </a:rPr>
              <a:t>基本初等函数的增长速度</a:t>
            </a:r>
            <a:endParaRPr lang="zh-CN" altLang="en-US" sz="3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 descr="D:\人教网\logo透明s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4910" y="5834743"/>
            <a:ext cx="839556" cy="84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pSp>
        <p:nvGrpSpPr>
          <p:cNvPr id="27" name="组合 26"/>
          <p:cNvGrpSpPr/>
          <p:nvPr/>
        </p:nvGrpSpPr>
        <p:grpSpPr>
          <a:xfrm>
            <a:off x="893273" y="1160748"/>
            <a:ext cx="10972906" cy="4616648"/>
            <a:chOff x="893273" y="1160748"/>
            <a:chExt cx="10972906" cy="4616648"/>
          </a:xfrm>
        </p:grpSpPr>
        <p:sp>
          <p:nvSpPr>
            <p:cNvPr id="3" name="矩形 2"/>
            <p:cNvSpPr/>
            <p:nvPr/>
          </p:nvSpPr>
          <p:spPr>
            <a:xfrm>
              <a:off x="893273" y="1160748"/>
              <a:ext cx="10972906" cy="46166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54000">
                <a:lnSpc>
                  <a:spcPct val="150000"/>
                </a:lnSpc>
                <a:spcAft>
                  <a:spcPts val="0"/>
                </a:spcAft>
                <a:defRPr/>
              </a:pP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思考：</a:t>
              </a:r>
              <a:endPara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  <a:p>
              <a:pPr marL="254000">
                <a:lnSpc>
                  <a:spcPct val="150000"/>
                </a:lnSpc>
                <a:spcAft>
                  <a:spcPts val="0"/>
                </a:spcAft>
                <a:defRPr/>
              </a:pP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①上述三个平均变化率的几何意义是什么？你能否用自己的语言描述这三个函数在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区间      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上的增长趋势？</a:t>
              </a:r>
              <a:endPara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  <a:p>
              <a:pPr marL="254000">
                <a:lnSpc>
                  <a:spcPct val="150000"/>
                </a:lnSpc>
                <a:spcAft>
                  <a:spcPts val="0"/>
                </a:spcAft>
                <a:defRPr/>
              </a:pPr>
              <a:endPara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  <a:p>
              <a:pPr marL="254000">
                <a:lnSpc>
                  <a:spcPct val="150000"/>
                </a:lnSpc>
                <a:spcAft>
                  <a:spcPts val="0"/>
                </a:spcAft>
                <a:defRPr/>
              </a:pP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②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结合函数图像，说明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“        ”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的实际意义．</a:t>
              </a:r>
              <a:endPara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  <a:p>
              <a:pPr marL="254000">
                <a:lnSpc>
                  <a:spcPct val="150000"/>
                </a:lnSpc>
                <a:spcAft>
                  <a:spcPts val="0"/>
                </a:spcAft>
                <a:defRPr/>
              </a:pPr>
              <a:endPara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  <a:p>
              <a:pPr marL="254000">
                <a:lnSpc>
                  <a:spcPct val="150000"/>
                </a:lnSpc>
                <a:spcAft>
                  <a:spcPts val="0"/>
                </a:spcAft>
                <a:defRPr/>
              </a:pP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③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试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比较   与   、  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的大小关系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．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若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自变量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的区间长度不是</a:t>
              </a:r>
              <a:r>
                <a:rPr lang="en-US" altLang="zh-CN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1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呢？</a:t>
              </a:r>
              <a:endParaRPr lang="zh-CN" altLang="zh-CN" sz="2800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5366" name="Object 6"/>
            <p:cNvGraphicFramePr>
              <a:graphicFrameLocks noChangeAspect="1"/>
            </p:cNvGraphicFramePr>
            <p:nvPr/>
          </p:nvGraphicFramePr>
          <p:xfrm>
            <a:off x="4508949" y="2659122"/>
            <a:ext cx="966952" cy="4114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3" name="Equation" r:id="rId2" imgW="10668000" imgH="4572000" progId="Equation.DSMT4">
                    <p:embed/>
                  </p:oleObj>
                </mc:Choice>
                <mc:Fallback>
                  <p:oleObj name="Equation" r:id="rId2" imgW="10668000" imgH="4572000" progId="Equation.DSMT4">
                    <p:embed/>
                    <p:pic>
                      <p:nvPicPr>
                        <p:cNvPr id="0" name="图片 3072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4508949" y="2659122"/>
                          <a:ext cx="966952" cy="411469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368" name="Object 8"/>
            <p:cNvGraphicFramePr>
              <a:graphicFrameLocks noChangeAspect="1"/>
            </p:cNvGraphicFramePr>
            <p:nvPr/>
          </p:nvGraphicFramePr>
          <p:xfrm>
            <a:off x="5192110" y="3699641"/>
            <a:ext cx="1319993" cy="830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4" name="Equation" r:id="rId4" imgW="14325600" imgH="8839200" progId="Equation.DSMT4">
                    <p:embed/>
                  </p:oleObj>
                </mc:Choice>
                <mc:Fallback>
                  <p:oleObj name="Equation" r:id="rId4" imgW="14325600" imgH="8839200" progId="Equation.DSMT4">
                    <p:embed/>
                    <p:pic>
                      <p:nvPicPr>
                        <p:cNvPr id="0" name="图片 3073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192110" y="3699641"/>
                          <a:ext cx="1319993" cy="83031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370" name="Object 10"/>
            <p:cNvGraphicFramePr>
              <a:graphicFrameLocks noChangeAspect="1"/>
            </p:cNvGraphicFramePr>
            <p:nvPr/>
          </p:nvGraphicFramePr>
          <p:xfrm>
            <a:off x="2680136" y="5023939"/>
            <a:ext cx="514350" cy="742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" name="Equation" r:id="rId6" imgW="6096000" imgH="8839200" progId="Equation.DSMT4">
                    <p:embed/>
                  </p:oleObj>
                </mc:Choice>
                <mc:Fallback>
                  <p:oleObj name="Equation" r:id="rId6" imgW="6096000" imgH="8839200" progId="Equation.DSMT4">
                    <p:embed/>
                    <p:pic>
                      <p:nvPicPr>
                        <p:cNvPr id="0" name="图片 307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680136" y="5023939"/>
                          <a:ext cx="514350" cy="74295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372" name="Object 12"/>
            <p:cNvGraphicFramePr>
              <a:graphicFrameLocks noChangeAspect="1"/>
            </p:cNvGraphicFramePr>
            <p:nvPr/>
          </p:nvGraphicFramePr>
          <p:xfrm>
            <a:off x="3562994" y="5023939"/>
            <a:ext cx="476245" cy="742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Equation" r:id="rId8" imgW="5791200" imgH="8839200" progId="Equation.DSMT4">
                    <p:embed/>
                  </p:oleObj>
                </mc:Choice>
                <mc:Fallback>
                  <p:oleObj name="Equation" r:id="rId8" imgW="5791200" imgH="8839200" progId="Equation.DSMT4">
                    <p:embed/>
                    <p:pic>
                      <p:nvPicPr>
                        <p:cNvPr id="0" name="图片 3075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3562994" y="5023939"/>
                          <a:ext cx="476245" cy="74295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374" name="Object 14"/>
            <p:cNvGraphicFramePr>
              <a:graphicFrameLocks noChangeAspect="1"/>
            </p:cNvGraphicFramePr>
            <p:nvPr/>
          </p:nvGraphicFramePr>
          <p:xfrm>
            <a:off x="4214636" y="5023939"/>
            <a:ext cx="514350" cy="742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Equation" r:id="rId10" imgW="6096000" imgH="8839200" progId="Equation.DSMT4">
                    <p:embed/>
                  </p:oleObj>
                </mc:Choice>
                <mc:Fallback>
                  <p:oleObj name="Equation" r:id="rId10" imgW="6096000" imgH="8839200" progId="Equation.DSMT4">
                    <p:embed/>
                    <p:pic>
                      <p:nvPicPr>
                        <p:cNvPr id="0" name="图片 307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4214636" y="5023939"/>
                          <a:ext cx="514350" cy="74295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2"/>
          <p:cNvSpPr txBox="1"/>
          <p:nvPr/>
        </p:nvSpPr>
        <p:spPr>
          <a:xfrm>
            <a:off x="3295461" y="63374"/>
            <a:ext cx="5229225" cy="64633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lang="zh-CN" altLang="en-US" sz="3600" b="1" dirty="0" smtClean="0">
                <a:solidFill>
                  <a:schemeClr val="bg1"/>
                </a:solidFill>
              </a:rPr>
              <a:t>基本初等函数的增长速度</a:t>
            </a:r>
            <a:endParaRPr lang="zh-CN" altLang="en-US" sz="3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 descr="D:\人教网\logo透明s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4910" y="5834743"/>
            <a:ext cx="839556" cy="84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pSp>
        <p:nvGrpSpPr>
          <p:cNvPr id="28" name="组合 27"/>
          <p:cNvGrpSpPr/>
          <p:nvPr/>
        </p:nvGrpSpPr>
        <p:grpSpPr>
          <a:xfrm>
            <a:off x="893273" y="1160748"/>
            <a:ext cx="10972906" cy="1284006"/>
            <a:chOff x="893273" y="1160748"/>
            <a:chExt cx="10972906" cy="1284006"/>
          </a:xfrm>
        </p:grpSpPr>
        <p:sp>
          <p:nvSpPr>
            <p:cNvPr id="3" name="矩形 2"/>
            <p:cNvSpPr/>
            <p:nvPr/>
          </p:nvSpPr>
          <p:spPr>
            <a:xfrm>
              <a:off x="893273" y="1160748"/>
              <a:ext cx="10972906" cy="128400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54000">
                <a:lnSpc>
                  <a:spcPct val="150000"/>
                </a:lnSpc>
                <a:spcAft>
                  <a:spcPts val="0"/>
                </a:spcAft>
                <a:defRPr/>
              </a:pPr>
              <a:r>
                <a:rPr lang="zh-CN" altLang="en-US" sz="2800" b="1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例</a:t>
              </a:r>
              <a:r>
                <a:rPr lang="en-US" altLang="zh-CN" sz="2800" b="1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. 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已知函数 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      ，        ，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分别计算这两个函数在区间 </a:t>
              </a:r>
              <a:endParaRPr lang="en-US" altLang="zh-CN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  <a:p>
              <a:pPr marL="254000">
                <a:lnSpc>
                  <a:spcPct val="150000"/>
                </a:lnSpc>
                <a:spcAft>
                  <a:spcPts val="0"/>
                </a:spcAft>
                <a:defRPr/>
              </a:pPr>
              <a:r>
                <a:rPr lang="en-US" altLang="zh-CN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          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上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的平均变化率，并比较它们的大小．</a:t>
              </a:r>
              <a:endParaRPr lang="zh-CN" altLang="en-US" sz="28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6391" name="Object 7"/>
            <p:cNvGraphicFramePr>
              <a:graphicFrameLocks noChangeAspect="1"/>
            </p:cNvGraphicFramePr>
            <p:nvPr/>
          </p:nvGraphicFramePr>
          <p:xfrm>
            <a:off x="3584027" y="1345324"/>
            <a:ext cx="1123950" cy="419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7" name="Equation" r:id="rId2" imgW="13411200" imgH="5181600" progId="Equation.DSMT4">
                    <p:embed/>
                  </p:oleObj>
                </mc:Choice>
                <mc:Fallback>
                  <p:oleObj name="Equation" r:id="rId2" imgW="13411200" imgH="5181600" progId="Equation.DSMT4">
                    <p:embed/>
                    <p:pic>
                      <p:nvPicPr>
                        <p:cNvPr id="0" name="图片 409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3584027" y="1345324"/>
                          <a:ext cx="1123950" cy="41910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393" name="Object 9"/>
            <p:cNvGraphicFramePr>
              <a:graphicFrameLocks noChangeAspect="1"/>
            </p:cNvGraphicFramePr>
            <p:nvPr/>
          </p:nvGraphicFramePr>
          <p:xfrm>
            <a:off x="5034455" y="1387363"/>
            <a:ext cx="1504950" cy="400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9" name="Equation" r:id="rId4" imgW="17983200" imgH="4876800" progId="Equation.DSMT4">
                    <p:embed/>
                  </p:oleObj>
                </mc:Choice>
                <mc:Fallback>
                  <p:oleObj name="Equation" r:id="rId4" imgW="17983200" imgH="4876800" progId="Equation.DSMT4">
                    <p:embed/>
                    <p:pic>
                      <p:nvPicPr>
                        <p:cNvPr id="0" name="图片 4098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034455" y="1387363"/>
                          <a:ext cx="1504950" cy="40005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395" name="Object 11"/>
            <p:cNvGraphicFramePr>
              <a:graphicFrameLocks noChangeAspect="1"/>
            </p:cNvGraphicFramePr>
            <p:nvPr/>
          </p:nvGraphicFramePr>
          <p:xfrm>
            <a:off x="1387366" y="2007474"/>
            <a:ext cx="1714500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1" name="Equation" r:id="rId6" imgW="20421600" imgH="4572000" progId="Equation.DSMT4">
                    <p:embed/>
                  </p:oleObj>
                </mc:Choice>
                <mc:Fallback>
                  <p:oleObj name="Equation" r:id="rId6" imgW="20421600" imgH="4572000" progId="Equation.DSMT4">
                    <p:embed/>
                    <p:pic>
                      <p:nvPicPr>
                        <p:cNvPr id="0" name="图片 4100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387366" y="2007474"/>
                          <a:ext cx="1714500" cy="38100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9" name="矩形 28"/>
          <p:cNvSpPr/>
          <p:nvPr/>
        </p:nvSpPr>
        <p:spPr>
          <a:xfrm>
            <a:off x="1320994" y="2645254"/>
            <a:ext cx="91614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从图像的直观，也可以看出它们的平均变化率大小关系：</a:t>
            </a:r>
            <a:endParaRPr lang="zh-CN" altLang="en-US" sz="28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37" name="组合 36"/>
          <p:cNvGrpSpPr/>
          <p:nvPr/>
        </p:nvGrpSpPr>
        <p:grpSpPr>
          <a:xfrm>
            <a:off x="3895869" y="3206402"/>
            <a:ext cx="3356269" cy="3302857"/>
            <a:chOff x="3895869" y="3206402"/>
            <a:chExt cx="3356269" cy="3302857"/>
          </a:xfrm>
        </p:grpSpPr>
        <p:pic>
          <p:nvPicPr>
            <p:cNvPr id="30" name="图片 29"/>
            <p:cNvPicPr/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3895869" y="3206402"/>
              <a:ext cx="3356269" cy="33028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32" name="直接连接符 31"/>
            <p:cNvCxnSpPr/>
            <p:nvPr/>
          </p:nvCxnSpPr>
          <p:spPr>
            <a:xfrm rot="5400000">
              <a:off x="5420814" y="4732164"/>
              <a:ext cx="972000" cy="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/>
          </p:nvCxnSpPr>
          <p:spPr>
            <a:xfrm rot="5400000">
              <a:off x="5388864" y="4375254"/>
              <a:ext cx="1656000" cy="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/>
          </p:nvCxnSpPr>
          <p:spPr>
            <a:xfrm>
              <a:off x="5922584" y="4251424"/>
              <a:ext cx="288000" cy="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/>
            <p:cNvCxnSpPr/>
            <p:nvPr/>
          </p:nvCxnSpPr>
          <p:spPr>
            <a:xfrm>
              <a:off x="5917334" y="5044934"/>
              <a:ext cx="288000" cy="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2"/>
          <p:cNvSpPr txBox="1"/>
          <p:nvPr/>
        </p:nvSpPr>
        <p:spPr>
          <a:xfrm>
            <a:off x="3295461" y="63374"/>
            <a:ext cx="5229225" cy="64633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lang="zh-CN" altLang="en-US" sz="3600" b="1" dirty="0" smtClean="0">
                <a:solidFill>
                  <a:schemeClr val="bg1"/>
                </a:solidFill>
              </a:rPr>
              <a:t>基本初等函数的增长速度</a:t>
            </a:r>
            <a:endParaRPr lang="zh-CN" altLang="en-US" sz="3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 descr="D:\人教网\logo透明s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4910" y="5834743"/>
            <a:ext cx="839556" cy="84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29" name="矩形 28"/>
          <p:cNvSpPr/>
          <p:nvPr/>
        </p:nvSpPr>
        <p:spPr>
          <a:xfrm>
            <a:off x="945931" y="1173817"/>
            <a:ext cx="10636469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思考：</a:t>
            </a:r>
            <a:endParaRPr lang="zh-CN" altLang="en-US" sz="28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①</a:t>
            </a:r>
            <a:r>
              <a:rPr lang="zh-CN" altLang="en-US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当</a:t>
            </a:r>
            <a:r>
              <a:rPr lang="en-US" altLang="zh-CN" sz="28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0&lt;</a:t>
            </a:r>
            <a:r>
              <a:rPr lang="en-US" altLang="zh-CN" sz="28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8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&lt;1</a:t>
            </a:r>
            <a:r>
              <a:rPr lang="zh-CN" altLang="en-US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时，</a:t>
            </a:r>
            <a:r>
              <a:rPr lang="en-US" altLang="zh-CN" sz="28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</a:t>
            </a:r>
            <a:r>
              <a:rPr lang="en-US" altLang="zh-CN" sz="28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的</a:t>
            </a:r>
            <a:r>
              <a:rPr lang="zh-CN" altLang="en-US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平均变化率还一定</a:t>
            </a:r>
            <a:r>
              <a:rPr lang="zh-CN" altLang="en-US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比</a:t>
            </a:r>
            <a:r>
              <a:rPr lang="en-US" altLang="zh-CN" sz="28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</a:t>
            </a:r>
            <a:r>
              <a:rPr lang="en-US" altLang="zh-CN" sz="28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大</a:t>
            </a:r>
            <a:r>
              <a:rPr lang="zh-CN" altLang="en-US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吗</a:t>
            </a:r>
            <a:r>
              <a:rPr lang="zh-CN" altLang="en-US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？</a:t>
            </a:r>
            <a:endParaRPr lang="en-US" altLang="zh-CN" sz="28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endParaRPr lang="zh-CN" altLang="en-US" sz="28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②</a:t>
            </a:r>
            <a:r>
              <a:rPr lang="zh-CN" altLang="en-US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比较</a:t>
            </a:r>
            <a:r>
              <a:rPr lang="en-US" altLang="zh-CN" sz="28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</a:t>
            </a:r>
            <a:r>
              <a:rPr lang="en-US" altLang="zh-CN" sz="28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和</a:t>
            </a:r>
            <a:r>
              <a:rPr lang="en-US" altLang="zh-CN" sz="28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</a:t>
            </a:r>
            <a:r>
              <a:rPr lang="en-US" altLang="zh-CN" sz="28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与</a:t>
            </a:r>
            <a:r>
              <a:rPr lang="zh-CN" altLang="en-US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例</a:t>
            </a:r>
            <a:r>
              <a:rPr lang="en-US" altLang="zh-CN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中三个函数的平均变化率的变化趋势，你能得到什么结论？</a:t>
            </a:r>
            <a:endParaRPr lang="zh-CN" altLang="en-US" sz="28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endParaRPr lang="en-US" altLang="zh-CN" sz="28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③</a:t>
            </a:r>
            <a:r>
              <a:rPr lang="zh-CN" altLang="en-US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能否举一些生活中指数增长、线性增长、对数增长的例子？</a:t>
            </a:r>
            <a:endParaRPr lang="zh-CN" altLang="en-US" sz="28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2"/>
          <p:cNvSpPr txBox="1"/>
          <p:nvPr/>
        </p:nvSpPr>
        <p:spPr>
          <a:xfrm>
            <a:off x="3295461" y="63374"/>
            <a:ext cx="5229225" cy="64633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lang="zh-CN" altLang="en-US" sz="3600" b="1" dirty="0" smtClean="0">
                <a:solidFill>
                  <a:schemeClr val="bg1"/>
                </a:solidFill>
              </a:rPr>
              <a:t>回扣情境与问题</a:t>
            </a:r>
            <a:endParaRPr lang="zh-CN" altLang="en-US" sz="3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 descr="D:\人教网\logo透明s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4910" y="5834743"/>
            <a:ext cx="839556" cy="84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pSp>
        <p:nvGrpSpPr>
          <p:cNvPr id="22" name="组合 21"/>
          <p:cNvGrpSpPr/>
          <p:nvPr/>
        </p:nvGrpSpPr>
        <p:grpSpPr>
          <a:xfrm>
            <a:off x="861852" y="845450"/>
            <a:ext cx="10592573" cy="5909310"/>
            <a:chOff x="914402" y="919020"/>
            <a:chExt cx="10592573" cy="5909310"/>
          </a:xfrm>
        </p:grpSpPr>
        <p:sp>
          <p:nvSpPr>
            <p:cNvPr id="3" name="矩形 2"/>
            <p:cNvSpPr/>
            <p:nvPr/>
          </p:nvSpPr>
          <p:spPr>
            <a:xfrm>
              <a:off x="914402" y="919020"/>
              <a:ext cx="10592573" cy="59093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54000">
                <a:lnSpc>
                  <a:spcPct val="150000"/>
                </a:lnSpc>
                <a:spcAft>
                  <a:spcPts val="0"/>
                </a:spcAft>
                <a:defRPr/>
              </a:pP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问题</a:t>
              </a:r>
              <a:r>
                <a:rPr lang="en-US" altLang="zh-CN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4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：我们再来研究本节课开始的问题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：</a:t>
              </a:r>
              <a:endPara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  <a:p>
              <a:pPr marL="254000">
                <a:lnSpc>
                  <a:spcPct val="150000"/>
                </a:lnSpc>
                <a:spcAft>
                  <a:spcPts val="0"/>
                </a:spcAft>
                <a:defRPr/>
              </a:pP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设经过</a:t>
              </a:r>
              <a:r>
                <a:rPr lang="en-US" altLang="zh-CN" sz="2800" i="1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x</a:t>
              </a:r>
              <a:r>
                <a:rPr lang="en-US" altLang="zh-CN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(</a:t>
              </a:r>
              <a:r>
                <a:rPr lang="en-US" altLang="zh-CN" sz="2800" i="1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x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∈</a:t>
              </a:r>
              <a:r>
                <a:rPr lang="en-US" altLang="zh-CN" sz="2800" b="1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N</a:t>
              </a:r>
              <a:r>
                <a:rPr lang="en-US" altLang="zh-CN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)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年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后，房价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为</a:t>
              </a:r>
              <a:r>
                <a:rPr lang="en-US" altLang="zh-CN" sz="2800" i="1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h</a:t>
              </a:r>
              <a:r>
                <a:rPr lang="en-US" altLang="zh-CN" sz="28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(</a:t>
              </a:r>
              <a:r>
                <a:rPr lang="en-US" altLang="zh-CN" sz="2800" i="1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x</a:t>
              </a:r>
              <a:r>
                <a:rPr lang="en-US" altLang="zh-CN" sz="28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)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万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元，这个人攒下的钱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共有</a:t>
              </a:r>
              <a:r>
                <a:rPr lang="en-US" altLang="zh-CN" sz="2800" i="1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r</a:t>
              </a:r>
              <a:r>
                <a:rPr lang="en-US" altLang="zh-CN" sz="28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(</a:t>
              </a:r>
              <a:r>
                <a:rPr lang="en-US" altLang="zh-CN" sz="2800" i="1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x</a:t>
              </a:r>
              <a:r>
                <a:rPr lang="en-US" altLang="zh-CN" sz="28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)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 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万元，则这两个函数的解析式分别为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：</a:t>
              </a:r>
              <a:endPara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  <a:p>
              <a:pPr marL="254000">
                <a:lnSpc>
                  <a:spcPct val="150000"/>
                </a:lnSpc>
                <a:spcAft>
                  <a:spcPts val="0"/>
                </a:spcAft>
                <a:defRPr/>
              </a:pPr>
              <a:r>
                <a:rPr lang="en-US" altLang="zh-CN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                    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                  ，               ，</a:t>
              </a:r>
              <a:r>
                <a:rPr lang="en-US" altLang="zh-CN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(</a:t>
              </a:r>
              <a:r>
                <a:rPr lang="en-US" altLang="zh-CN" sz="2800" i="1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x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∈</a:t>
              </a:r>
              <a:r>
                <a:rPr lang="en-US" altLang="zh-CN" sz="2800" b="1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N</a:t>
              </a:r>
              <a:r>
                <a:rPr lang="en-US" altLang="zh-CN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)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 ．</a:t>
              </a:r>
              <a:endPara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  <a:p>
              <a:pPr marL="254000">
                <a:lnSpc>
                  <a:spcPct val="150000"/>
                </a:lnSpc>
                <a:spcAft>
                  <a:spcPts val="0"/>
                </a:spcAft>
                <a:defRPr/>
              </a:pP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在区间                          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上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，</a:t>
              </a:r>
              <a:endPara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  <a:p>
              <a:pPr marL="254000">
                <a:lnSpc>
                  <a:spcPct val="150000"/>
                </a:lnSpc>
                <a:spcAft>
                  <a:spcPts val="0"/>
                </a:spcAft>
                <a:defRPr/>
              </a:pPr>
              <a:endPara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  <a:p>
              <a:pPr marL="254000">
                <a:lnSpc>
                  <a:spcPct val="150000"/>
                </a:lnSpc>
                <a:spcAft>
                  <a:spcPts val="0"/>
                </a:spcAft>
                <a:defRPr/>
              </a:pPr>
              <a:endParaRPr lang="en-US" altLang="zh-CN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  <a:p>
              <a:pPr marL="254000">
                <a:lnSpc>
                  <a:spcPct val="150000"/>
                </a:lnSpc>
                <a:spcAft>
                  <a:spcPts val="0"/>
                </a:spcAft>
                <a:defRPr/>
              </a:pP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令               ，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得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：                   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，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所以                          ，</a:t>
              </a:r>
              <a:endPara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  <a:p>
              <a:pPr marL="254000">
                <a:lnSpc>
                  <a:spcPct val="150000"/>
                </a:lnSpc>
                <a:spcAft>
                  <a:spcPts val="0"/>
                </a:spcAft>
                <a:defRPr/>
              </a:pP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即 </a:t>
              </a:r>
              <a:r>
                <a:rPr lang="en-US" altLang="zh-CN" sz="2800" i="1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a</a:t>
              </a:r>
              <a:r>
                <a:rPr lang="zh-CN" altLang="en-US" sz="2800" kern="100" dirty="0" smtClean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≥</a:t>
              </a:r>
              <a:r>
                <a:rPr lang="en-US" altLang="zh-CN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8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时</a:t>
              </a:r>
              <a:r>
                <a:rPr lang="zh-CN" altLang="en-US" sz="28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，房价的增长速度比攒钱的增长速度快．</a:t>
              </a:r>
              <a:endParaRPr lang="zh-CN" altLang="zh-CN" sz="28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21" name="组合 20"/>
            <p:cNvGrpSpPr/>
            <p:nvPr/>
          </p:nvGrpSpPr>
          <p:grpSpPr>
            <a:xfrm>
              <a:off x="1713186" y="3037505"/>
              <a:ext cx="8607345" cy="3135677"/>
              <a:chOff x="1713186" y="3037505"/>
              <a:chExt cx="8607345" cy="3135677"/>
            </a:xfrm>
          </p:grpSpPr>
          <p:graphicFrame>
            <p:nvGraphicFramePr>
              <p:cNvPr id="3073" name="Object 1"/>
              <p:cNvGraphicFramePr>
                <a:graphicFrameLocks noChangeAspect="1"/>
              </p:cNvGraphicFramePr>
              <p:nvPr/>
            </p:nvGraphicFramePr>
            <p:xfrm>
              <a:off x="2511974" y="3037505"/>
              <a:ext cx="2228852" cy="49034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21" name="Equation" r:id="rId2" imgW="22860000" imgH="5181600" progId="Equation.DSMT4">
                      <p:embed/>
                    </p:oleObj>
                  </mc:Choice>
                  <mc:Fallback>
                    <p:oleObj name="Equation" r:id="rId2" imgW="22860000" imgH="5181600" progId="Equation.DSMT4">
                      <p:embed/>
                      <p:pic>
                        <p:nvPicPr>
                          <p:cNvPr id="0" name="图片 5120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"/>
                          <a:stretch>
                            <a:fillRect/>
                          </a:stretch>
                        </p:blipFill>
                        <p:spPr>
                          <a:xfrm>
                            <a:off x="2511974" y="3037505"/>
                            <a:ext cx="2228852" cy="49034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075" name="Object 3"/>
              <p:cNvGraphicFramePr>
                <a:graphicFrameLocks noChangeAspect="1"/>
              </p:cNvGraphicFramePr>
              <p:nvPr/>
            </p:nvGraphicFramePr>
            <p:xfrm>
              <a:off x="4887305" y="3090058"/>
              <a:ext cx="1493331" cy="44577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22" name="Equation" r:id="rId4" imgW="15240000" imgH="4572000" progId="Equation.DSMT4">
                      <p:embed/>
                    </p:oleObj>
                  </mc:Choice>
                  <mc:Fallback>
                    <p:oleObj name="Equation" r:id="rId4" imgW="15240000" imgH="4572000" progId="Equation.DSMT4">
                      <p:embed/>
                      <p:pic>
                        <p:nvPicPr>
                          <p:cNvPr id="0" name="图片 5121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4887305" y="3090058"/>
                            <a:ext cx="1493331" cy="44577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077" name="Object 5"/>
              <p:cNvGraphicFramePr>
                <a:graphicFrameLocks noChangeAspect="1"/>
              </p:cNvGraphicFramePr>
              <p:nvPr/>
            </p:nvGraphicFramePr>
            <p:xfrm>
              <a:off x="2385865" y="3657172"/>
              <a:ext cx="2228194" cy="46420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23" name="Equation" r:id="rId6" imgW="21945600" imgH="4572000" progId="Equation.DSMT4">
                      <p:embed/>
                    </p:oleObj>
                  </mc:Choice>
                  <mc:Fallback>
                    <p:oleObj name="Equation" r:id="rId6" imgW="21945600" imgH="4572000" progId="Equation.DSMT4">
                      <p:embed/>
                      <p:pic>
                        <p:nvPicPr>
                          <p:cNvPr id="0" name="图片 5122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7"/>
                          <a:stretch>
                            <a:fillRect/>
                          </a:stretch>
                        </p:blipFill>
                        <p:spPr>
                          <a:xfrm>
                            <a:off x="2385865" y="3657172"/>
                            <a:ext cx="2228194" cy="46420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079" name="Object 7"/>
              <p:cNvGraphicFramePr>
                <a:graphicFrameLocks noChangeAspect="1"/>
              </p:cNvGraphicFramePr>
              <p:nvPr/>
            </p:nvGraphicFramePr>
            <p:xfrm>
              <a:off x="5402317" y="3468428"/>
              <a:ext cx="4918214" cy="91308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24" name="Equation" r:id="rId8" imgW="54254400" imgH="10058400" progId="Equation.DSMT4">
                      <p:embed/>
                    </p:oleObj>
                  </mc:Choice>
                  <mc:Fallback>
                    <p:oleObj name="Equation" r:id="rId8" imgW="54254400" imgH="10058400" progId="Equation.DSMT4">
                      <p:embed/>
                      <p:pic>
                        <p:nvPicPr>
                          <p:cNvPr id="0" name="图片 5123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5402317" y="3468428"/>
                            <a:ext cx="4918214" cy="913086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081" name="Object 9"/>
              <p:cNvGraphicFramePr>
                <a:graphicFrameLocks noChangeAspect="1"/>
              </p:cNvGraphicFramePr>
              <p:nvPr/>
            </p:nvGraphicFramePr>
            <p:xfrm>
              <a:off x="5412825" y="4540479"/>
              <a:ext cx="3240190" cy="87235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25" name="Equation" r:id="rId10" imgW="35661600" imgH="9753600" progId="Equation.DSMT4">
                      <p:embed/>
                    </p:oleObj>
                  </mc:Choice>
                  <mc:Fallback>
                    <p:oleObj name="Equation" r:id="rId10" imgW="35661600" imgH="9753600" progId="Equation.DSMT4">
                      <p:embed/>
                      <p:pic>
                        <p:nvPicPr>
                          <p:cNvPr id="0" name="图片 5124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1"/>
                          <a:stretch>
                            <a:fillRect/>
                          </a:stretch>
                        </p:blipFill>
                        <p:spPr>
                          <a:xfrm>
                            <a:off x="5412825" y="4540479"/>
                            <a:ext cx="3240190" cy="872359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083" name="Object 11"/>
              <p:cNvGraphicFramePr>
                <a:graphicFrameLocks noChangeAspect="1"/>
              </p:cNvGraphicFramePr>
              <p:nvPr/>
            </p:nvGraphicFramePr>
            <p:xfrm>
              <a:off x="1713186" y="5411933"/>
              <a:ext cx="1093076" cy="76124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26" name="Equation" r:id="rId12" imgW="12801600" imgH="8839200" progId="Equation.DSMT4">
                      <p:embed/>
                    </p:oleObj>
                  </mc:Choice>
                  <mc:Fallback>
                    <p:oleObj name="Equation" r:id="rId12" imgW="12801600" imgH="8839200" progId="Equation.DSMT4">
                      <p:embed/>
                      <p:pic>
                        <p:nvPicPr>
                          <p:cNvPr id="0" name="图片 512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3"/>
                          <a:stretch>
                            <a:fillRect/>
                          </a:stretch>
                        </p:blipFill>
                        <p:spPr>
                          <a:xfrm>
                            <a:off x="1713186" y="5411933"/>
                            <a:ext cx="1093076" cy="761249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085" name="Object 13"/>
              <p:cNvGraphicFramePr>
                <a:graphicFrameLocks noChangeAspect="1"/>
              </p:cNvGraphicFramePr>
              <p:nvPr/>
            </p:nvGraphicFramePr>
            <p:xfrm>
              <a:off x="3941379" y="5623031"/>
              <a:ext cx="1706551" cy="41121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27" name="Equation" r:id="rId14" imgW="18897600" imgH="4572000" progId="Equation.DSMT4">
                      <p:embed/>
                    </p:oleObj>
                  </mc:Choice>
                  <mc:Fallback>
                    <p:oleObj name="Equation" r:id="rId14" imgW="18897600" imgH="4572000" progId="Equation.DSMT4">
                      <p:embed/>
                      <p:pic>
                        <p:nvPicPr>
                          <p:cNvPr id="0" name="图片 5126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5"/>
                          <a:stretch>
                            <a:fillRect/>
                          </a:stretch>
                        </p:blipFill>
                        <p:spPr>
                          <a:xfrm>
                            <a:off x="3941379" y="5623031"/>
                            <a:ext cx="1706551" cy="41121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087" name="Object 15"/>
              <p:cNvGraphicFramePr>
                <a:graphicFrameLocks noChangeAspect="1"/>
              </p:cNvGraphicFramePr>
              <p:nvPr/>
            </p:nvGraphicFramePr>
            <p:xfrm>
              <a:off x="6894788" y="5601067"/>
              <a:ext cx="2186151" cy="46372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28" name="Equation" r:id="rId16" imgW="22555200" imgH="4876800" progId="Equation.DSMT4">
                      <p:embed/>
                    </p:oleObj>
                  </mc:Choice>
                  <mc:Fallback>
                    <p:oleObj name="Equation" r:id="rId16" imgW="22555200" imgH="4876800" progId="Equation.DSMT4">
                      <p:embed/>
                      <p:pic>
                        <p:nvPicPr>
                          <p:cNvPr id="0" name="图片 5127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7"/>
                          <a:stretch>
                            <a:fillRect/>
                          </a:stretch>
                        </p:blipFill>
                        <p:spPr>
                          <a:xfrm>
                            <a:off x="6894788" y="5601067"/>
                            <a:ext cx="2186151" cy="463728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2"/>
          <p:cNvSpPr txBox="1"/>
          <p:nvPr/>
        </p:nvSpPr>
        <p:spPr>
          <a:xfrm>
            <a:off x="3295461" y="63374"/>
            <a:ext cx="5229225" cy="64633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lang="zh-CN" altLang="en-US" sz="3600" b="1" dirty="0" smtClean="0">
                <a:solidFill>
                  <a:schemeClr val="bg1"/>
                </a:solidFill>
              </a:rPr>
              <a:t>回扣情境与问题</a:t>
            </a:r>
            <a:endParaRPr lang="zh-CN" altLang="en-US" sz="3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 descr="D:\人教网\logo透明s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4910" y="5834743"/>
            <a:ext cx="839556" cy="84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861852" y="1097690"/>
            <a:ext cx="10592573" cy="1303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4000">
              <a:lnSpc>
                <a:spcPct val="150000"/>
              </a:lnSpc>
              <a:spcAft>
                <a:spcPts val="0"/>
              </a:spcAft>
              <a:defRPr/>
            </a:pPr>
            <a:r>
              <a:rPr lang="zh-CN" altLang="en-US" sz="28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我们也可以列表，直观地看一看这两个函数值（取整数，单位：万元）的变化情况：</a:t>
            </a:r>
            <a:endParaRPr lang="zh-CN" altLang="zh-CN" sz="2800" kern="1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3" name="表格 22"/>
          <p:cNvGraphicFramePr>
            <a:graphicFrameLocks noGrp="1"/>
          </p:cNvGraphicFramePr>
          <p:nvPr/>
        </p:nvGraphicFramePr>
        <p:xfrm>
          <a:off x="825821" y="2674680"/>
          <a:ext cx="10710508" cy="1440180"/>
        </p:xfrm>
        <a:graphic>
          <a:graphicData uri="http://schemas.openxmlformats.org/drawingml/2006/table">
            <a:tbl>
              <a:tblPr/>
              <a:tblGrid>
                <a:gridCol w="1070046"/>
                <a:gridCol w="1070046"/>
                <a:gridCol w="1071302"/>
                <a:gridCol w="1071302"/>
                <a:gridCol w="1071302"/>
                <a:gridCol w="1071302"/>
                <a:gridCol w="1071302"/>
                <a:gridCol w="1071302"/>
                <a:gridCol w="1071302"/>
                <a:gridCol w="1071302"/>
              </a:tblGrid>
              <a:tr h="474739"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100" i="1" kern="100" dirty="0" smtClean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x</a:t>
                      </a:r>
                      <a:endParaRPr lang="en-US" sz="2100" i="1" kern="100" dirty="0"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1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2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3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4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5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6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7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8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9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739"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100" i="1" kern="100" dirty="0" smtClean="0">
                          <a:solidFill>
                            <a:srgbClr val="333333"/>
                          </a:solidFill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h</a:t>
                      </a:r>
                      <a:r>
                        <a:rPr lang="en-US" altLang="zh-CN" sz="2100" kern="100" dirty="0" smtClean="0">
                          <a:solidFill>
                            <a:srgbClr val="333333"/>
                          </a:solidFill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(</a:t>
                      </a:r>
                      <a:r>
                        <a:rPr lang="en-US" altLang="zh-CN" sz="2100" i="1" kern="100" dirty="0" smtClean="0">
                          <a:solidFill>
                            <a:srgbClr val="333333"/>
                          </a:solidFill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x</a:t>
                      </a:r>
                      <a:r>
                        <a:rPr lang="en-US" altLang="zh-CN" sz="2100" kern="100" dirty="0" smtClean="0">
                          <a:solidFill>
                            <a:srgbClr val="333333"/>
                          </a:solidFill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)</a:t>
                      </a:r>
                      <a:endParaRPr lang="en-US" sz="2100" kern="100" dirty="0">
                        <a:solidFill>
                          <a:srgbClr val="333333"/>
                        </a:solidFill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220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242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266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293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322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354</a:t>
                      </a:r>
                      <a:endParaRPr lang="zh-CN" sz="2100" kern="100" dirty="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 dirty="0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390</a:t>
                      </a:r>
                      <a:endParaRPr lang="zh-CN" sz="2100" kern="100" dirty="0">
                        <a:solidFill>
                          <a:srgbClr val="FF0000"/>
                        </a:solidFill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 dirty="0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429</a:t>
                      </a:r>
                      <a:endParaRPr lang="zh-CN" sz="2100" kern="100" dirty="0">
                        <a:solidFill>
                          <a:srgbClr val="FF0000"/>
                        </a:solidFill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472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739"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100" i="1" kern="100" dirty="0" smtClean="0">
                          <a:solidFill>
                            <a:srgbClr val="333333"/>
                          </a:solidFill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r</a:t>
                      </a:r>
                      <a:r>
                        <a:rPr lang="en-US" altLang="zh-CN" sz="2100" kern="100" dirty="0" smtClean="0">
                          <a:solidFill>
                            <a:srgbClr val="333333"/>
                          </a:solidFill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(</a:t>
                      </a:r>
                      <a:r>
                        <a:rPr lang="en-US" altLang="zh-CN" sz="2100" i="1" kern="100" dirty="0" smtClean="0">
                          <a:solidFill>
                            <a:srgbClr val="333333"/>
                          </a:solidFill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x</a:t>
                      </a:r>
                      <a:r>
                        <a:rPr lang="en-US" altLang="zh-CN" sz="2100" kern="100" dirty="0" smtClean="0">
                          <a:solidFill>
                            <a:srgbClr val="333333"/>
                          </a:solidFill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)</a:t>
                      </a:r>
                      <a:endParaRPr lang="en-US" sz="2100" kern="100" dirty="0">
                        <a:solidFill>
                          <a:srgbClr val="333333"/>
                        </a:solidFill>
                        <a:latin typeface="Times New Roman" panose="020206030504050203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80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120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160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200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240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280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320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360</a:t>
                      </a:r>
                      <a:endParaRPr lang="zh-CN" sz="2100" kern="10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100" kern="100" dirty="0">
                          <a:latin typeface="Times New Roman" panose="02020603050405020304"/>
                          <a:ea typeface="宋体" panose="02010600030101010101" pitchFamily="2" charset="-122"/>
                          <a:cs typeface="Times New Roman" panose="02020603050405020304"/>
                        </a:rPr>
                        <a:t>400</a:t>
                      </a:r>
                      <a:endParaRPr lang="zh-CN" sz="2100" kern="100" dirty="0"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135640" marR="13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444" name="Object 12"/>
          <p:cNvGraphicFramePr>
            <a:graphicFrameLocks noChangeAspect="1"/>
          </p:cNvGraphicFramePr>
          <p:nvPr/>
        </p:nvGraphicFramePr>
        <p:xfrm>
          <a:off x="0" y="0"/>
          <a:ext cx="114300" cy="13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Equation" r:id="rId2" imgW="2743200" imgH="3048000" progId="Equation.DSMT4">
                  <p:embed/>
                </p:oleObj>
              </mc:Choice>
              <mc:Fallback>
                <p:oleObj name="Equation" r:id="rId2" imgW="2743200" imgH="3048000" progId="Equation.DSMT4">
                  <p:embed/>
                  <p:pic>
                    <p:nvPicPr>
                      <p:cNvPr id="0" name="图片 614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14300" cy="133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3" name="Object 11"/>
          <p:cNvGraphicFramePr>
            <a:graphicFrameLocks noChangeAspect="1"/>
          </p:cNvGraphicFramePr>
          <p:nvPr/>
        </p:nvGraphicFramePr>
        <p:xfrm>
          <a:off x="0" y="0"/>
          <a:ext cx="295275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7010400" imgH="4572000" progId="Equation.DSMT4">
                  <p:embed/>
                </p:oleObj>
              </mc:Choice>
              <mc:Fallback>
                <p:oleObj name="Equation" r:id="rId4" imgW="7010400" imgH="4572000" progId="Equation.DSMT4">
                  <p:embed/>
                  <p:pic>
                    <p:nvPicPr>
                      <p:cNvPr id="0" name="图片 614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295275" cy="1905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0" y="0"/>
          <a:ext cx="276225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6705600" imgH="4572000" progId="Equation.DSMT4">
                  <p:embed/>
                </p:oleObj>
              </mc:Choice>
              <mc:Fallback>
                <p:oleObj name="Equation" r:id="rId6" imgW="6705600" imgH="4572000" progId="Equation.DSMT4">
                  <p:embed/>
                  <p:pic>
                    <p:nvPicPr>
                      <p:cNvPr id="0" name="图片 614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276225" cy="1905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自定义 1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25B7C0"/>
      </a:accent1>
      <a:accent2>
        <a:srgbClr val="F6A500"/>
      </a:accent2>
      <a:accent3>
        <a:srgbClr val="585858"/>
      </a:accent3>
      <a:accent4>
        <a:srgbClr val="FD7104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自定义 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29000">
              <a:srgbClr val="FFFFFF"/>
            </a:gs>
            <a:gs pos="98000">
              <a:srgbClr val="FFFFFF">
                <a:lumMod val="75000"/>
              </a:srgbClr>
            </a:gs>
          </a:gsLst>
          <a:lin ang="2700000" scaled="1"/>
          <a:tileRect/>
        </a:gradFill>
        <a:ln w="25400" cap="flat" cmpd="sng" algn="ctr">
          <a:noFill/>
          <a:prstDash val="solid"/>
        </a:ln>
        <a:effectLst>
          <a:softEdge rad="0"/>
        </a:effectLst>
      </a:spPr>
      <a:bodyPr anchor="ctr"/>
      <a:lstStyle>
        <a:defPPr marL="0" marR="0" indent="0" algn="ctr" defTabSz="91440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sz="1800" b="0" i="0" u="none" strike="noStrike" kern="0" cap="none" spc="0" normalizeH="0" baseline="0" noProof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1576</Words>
  <Application>WPS 演示</Application>
  <PresentationFormat>自定义</PresentationFormat>
  <Paragraphs>178</Paragraphs>
  <Slides>15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25</vt:i4>
      </vt:variant>
      <vt:variant>
        <vt:lpstr>幻灯片标题</vt:lpstr>
      </vt:variant>
      <vt:variant>
        <vt:i4>15</vt:i4>
      </vt:variant>
    </vt:vector>
  </HeadingPairs>
  <TitlesOfParts>
    <vt:vector size="54" baseType="lpstr">
      <vt:lpstr>Arial</vt:lpstr>
      <vt:lpstr>宋体</vt:lpstr>
      <vt:lpstr>Wingdings</vt:lpstr>
      <vt:lpstr>微软雅黑</vt:lpstr>
      <vt:lpstr>Arial Black</vt:lpstr>
      <vt:lpstr>Arial</vt:lpstr>
      <vt:lpstr>黑体</vt:lpstr>
      <vt:lpstr>Times New Roman</vt:lpstr>
      <vt:lpstr>楷体</vt:lpstr>
      <vt:lpstr>Times New Roman</vt:lpstr>
      <vt:lpstr>Calibri</vt:lpstr>
      <vt:lpstr>Calibri</vt:lpstr>
      <vt:lpstr>Arial Unicode MS</vt:lpstr>
      <vt:lpstr>Office 主题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MOMODASUCAI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MOMODA</dc:creator>
  <cp:lastModifiedBy>DX.Q</cp:lastModifiedBy>
  <cp:revision>202</cp:revision>
  <dcterms:created xsi:type="dcterms:W3CDTF">2014-11-06T06:08:00Z</dcterms:created>
  <dcterms:modified xsi:type="dcterms:W3CDTF">2020-12-14T07:04:12Z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2052-11.1.0.10132</vt:lpwstr>
  </property>
</Properties>
</file>