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42"/>
  </p:handoutMasterIdLst>
  <p:sldIdLst>
    <p:sldId id="291" r:id="rId3"/>
    <p:sldId id="350" r:id="rId4"/>
    <p:sldId id="352" r:id="rId5"/>
    <p:sldId id="353" r:id="rId6"/>
    <p:sldId id="354" r:id="rId7"/>
    <p:sldId id="349" r:id="rId8"/>
    <p:sldId id="363" r:id="rId10"/>
    <p:sldId id="315" r:id="rId11"/>
    <p:sldId id="357" r:id="rId12"/>
    <p:sldId id="316" r:id="rId13"/>
    <p:sldId id="317" r:id="rId14"/>
    <p:sldId id="358" r:id="rId15"/>
    <p:sldId id="318" r:id="rId16"/>
    <p:sldId id="319" r:id="rId17"/>
    <p:sldId id="359" r:id="rId18"/>
    <p:sldId id="320" r:id="rId19"/>
    <p:sldId id="355" r:id="rId20"/>
    <p:sldId id="321" r:id="rId21"/>
    <p:sldId id="364" r:id="rId22"/>
    <p:sldId id="324" r:id="rId23"/>
    <p:sldId id="337" r:id="rId24"/>
    <p:sldId id="365" r:id="rId25"/>
    <p:sldId id="366" r:id="rId26"/>
    <p:sldId id="367" r:id="rId27"/>
    <p:sldId id="361" r:id="rId28"/>
    <p:sldId id="360" r:id="rId29"/>
    <p:sldId id="327" r:id="rId30"/>
    <p:sldId id="329" r:id="rId31"/>
    <p:sldId id="368" r:id="rId32"/>
    <p:sldId id="328" r:id="rId33"/>
    <p:sldId id="371" r:id="rId34"/>
    <p:sldId id="372" r:id="rId35"/>
    <p:sldId id="373" r:id="rId36"/>
    <p:sldId id="332" r:id="rId37"/>
    <p:sldId id="300" r:id="rId38"/>
    <p:sldId id="310" r:id="rId39"/>
    <p:sldId id="301" r:id="rId40"/>
    <p:sldId id="279" r:id="rId41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644A"/>
    <a:srgbClr val="897A5D"/>
    <a:srgbClr val="25B7C0"/>
    <a:srgbClr val="FDFDFD"/>
    <a:srgbClr val="595859"/>
    <a:srgbClr val="595959"/>
    <a:srgbClr val="F6A500"/>
    <a:srgbClr val="FD7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/>
    <p:restoredTop sz="94630"/>
  </p:normalViewPr>
  <p:slideViewPr>
    <p:cSldViewPr snapToGrid="0" showGuides="1">
      <p:cViewPr varScale="1">
        <p:scale>
          <a:sx n="68" d="100"/>
          <a:sy n="68" d="100"/>
        </p:scale>
        <p:origin x="79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5" Type="http://schemas.openxmlformats.org/officeDocument/2006/relationships/tableStyles" Target="tableStyles.xml"/><Relationship Id="rId44" Type="http://schemas.openxmlformats.org/officeDocument/2006/relationships/viewProps" Target="viewProps.xml"/><Relationship Id="rId43" Type="http://schemas.openxmlformats.org/officeDocument/2006/relationships/presProps" Target="presProps.xml"/><Relationship Id="rId42" Type="http://schemas.openxmlformats.org/officeDocument/2006/relationships/handoutMaster" Target="handoutMasters/handoutMaster1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11.wmf"/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9" Type="http://schemas.openxmlformats.org/officeDocument/2006/relationships/image" Target="../media/image41.wmf"/><Relationship Id="rId8" Type="http://schemas.openxmlformats.org/officeDocument/2006/relationships/image" Target="../media/image40.wmf"/><Relationship Id="rId7" Type="http://schemas.openxmlformats.org/officeDocument/2006/relationships/image" Target="../media/image39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Relationship Id="rId3" Type="http://schemas.openxmlformats.org/officeDocument/2006/relationships/image" Target="../media/image27.wmf"/><Relationship Id="rId2" Type="http://schemas.openxmlformats.org/officeDocument/2006/relationships/image" Target="../media/image38.wmf"/><Relationship Id="rId11" Type="http://schemas.openxmlformats.org/officeDocument/2006/relationships/image" Target="../media/image43.wmf"/><Relationship Id="rId10" Type="http://schemas.openxmlformats.org/officeDocument/2006/relationships/image" Target="../media/image42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3.vml.rels><?xml version="1.0" encoding="UTF-8" standalone="yes"?>
<Relationships xmlns="http://schemas.openxmlformats.org/package/2006/relationships"><Relationship Id="rId7" Type="http://schemas.openxmlformats.org/officeDocument/2006/relationships/image" Target="../media/image51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29.wmf"/><Relationship Id="rId3" Type="http://schemas.openxmlformats.org/officeDocument/2006/relationships/image" Target="../media/image27.wmf"/><Relationship Id="rId2" Type="http://schemas.openxmlformats.org/officeDocument/2006/relationships/image" Target="../media/image47.wmf"/><Relationship Id="rId1" Type="http://schemas.openxmlformats.org/officeDocument/2006/relationships/image" Target="../media/image4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emf"/></Relationships>
</file>

<file path=ppt/drawings/_rels/vmlDrawing16.vml.rels><?xml version="1.0" encoding="UTF-8" standalone="yes"?>
<Relationships xmlns="http://schemas.openxmlformats.org/package/2006/relationships"><Relationship Id="rId7" Type="http://schemas.openxmlformats.org/officeDocument/2006/relationships/image" Target="../media/image23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59.wmf"/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7" Type="http://schemas.openxmlformats.org/officeDocument/2006/relationships/image" Target="../media/image66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19.vml.rels><?xml version="1.0" encoding="UTF-8" standalone="yes"?>
<Relationships xmlns="http://schemas.openxmlformats.org/package/2006/relationships"><Relationship Id="rId5" Type="http://schemas.openxmlformats.org/officeDocument/2006/relationships/image" Target="../media/image76.wmf"/><Relationship Id="rId4" Type="http://schemas.openxmlformats.org/officeDocument/2006/relationships/image" Target="../media/image75.wmf"/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2.vml.rels><?xml version="1.0" encoding="UTF-8" standalone="yes"?>
<Relationships xmlns="http://schemas.openxmlformats.org/package/2006/relationships"><Relationship Id="rId4" Type="http://schemas.openxmlformats.org/officeDocument/2006/relationships/image" Target="../media/image11.wmf"/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5" Type="http://schemas.openxmlformats.org/officeDocument/2006/relationships/image" Target="../media/image81.wmf"/><Relationship Id="rId4" Type="http://schemas.openxmlformats.org/officeDocument/2006/relationships/image" Target="../media/image80.wmf"/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/Relationships>
</file>

<file path=ppt/drawings/_rels/vmlDrawing21.vml.rels><?xml version="1.0" encoding="UTF-8" standalone="yes"?>
<Relationships xmlns="http://schemas.openxmlformats.org/package/2006/relationships"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77.wmf"/></Relationships>
</file>

<file path=ppt/drawings/_rels/vmlDrawing22.vml.rels><?xml version="1.0" encoding="UTF-8" standalone="yes"?>
<Relationships xmlns="http://schemas.openxmlformats.org/package/2006/relationships"><Relationship Id="rId7" Type="http://schemas.openxmlformats.org/officeDocument/2006/relationships/image" Target="../media/image93.wmf"/><Relationship Id="rId6" Type="http://schemas.openxmlformats.org/officeDocument/2006/relationships/image" Target="../media/image92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4.wmf"/><Relationship Id="rId1" Type="http://schemas.openxmlformats.org/officeDocument/2006/relationships/image" Target="../media/image88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8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2.wmf"/><Relationship Id="rId1" Type="http://schemas.openxmlformats.org/officeDocument/2006/relationships/image" Target="../media/image101.wmf"/></Relationships>
</file>

<file path=ppt/drawings/_rels/vmlDrawing28.vml.rels><?xml version="1.0" encoding="UTF-8" standalone="yes"?>
<Relationships xmlns="http://schemas.openxmlformats.org/package/2006/relationships"><Relationship Id="rId4" Type="http://schemas.openxmlformats.org/officeDocument/2006/relationships/image" Target="../media/image106.wmf"/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/Relationships>
</file>

<file path=ppt/drawings/_rels/vmlDrawing29.vml.rels><?xml version="1.0" encoding="UTF-8" standalone="yes"?>
<Relationships xmlns="http://schemas.openxmlformats.org/package/2006/relationships"><Relationship Id="rId6" Type="http://schemas.openxmlformats.org/officeDocument/2006/relationships/image" Target="../media/image108.wmf"/><Relationship Id="rId5" Type="http://schemas.openxmlformats.org/officeDocument/2006/relationships/image" Target="../media/image107.wmf"/><Relationship Id="rId4" Type="http://schemas.openxmlformats.org/officeDocument/2006/relationships/image" Target="../media/image106.wmf"/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/Relationships>
</file>

<file path=ppt/drawings/_rels/vmlDrawing3.vml.rels><?xml version="1.0" encoding="UTF-8" standalone="yes"?>
<Relationships xmlns="http://schemas.openxmlformats.org/package/2006/relationships"><Relationship Id="rId4" Type="http://schemas.openxmlformats.org/officeDocument/2006/relationships/image" Target="../media/image11.wmf"/><Relationship Id="rId3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0.vml.rels><?xml version="1.0" encoding="UTF-8" standalone="yes"?>
<Relationships xmlns="http://schemas.openxmlformats.org/package/2006/relationships"><Relationship Id="rId9" Type="http://schemas.openxmlformats.org/officeDocument/2006/relationships/image" Target="../media/image111.wmf"/><Relationship Id="rId8" Type="http://schemas.openxmlformats.org/officeDocument/2006/relationships/image" Target="../media/image110.wmf"/><Relationship Id="rId7" Type="http://schemas.openxmlformats.org/officeDocument/2006/relationships/image" Target="../media/image109.wmf"/><Relationship Id="rId6" Type="http://schemas.openxmlformats.org/officeDocument/2006/relationships/image" Target="../media/image108.wmf"/><Relationship Id="rId5" Type="http://schemas.openxmlformats.org/officeDocument/2006/relationships/image" Target="../media/image107.wmf"/><Relationship Id="rId4" Type="http://schemas.openxmlformats.org/officeDocument/2006/relationships/image" Target="../media/image106.wmf"/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/Relationships>
</file>

<file path=ppt/drawings/_rels/vmlDrawing31.vml.rels><?xml version="1.0" encoding="UTF-8" standalone="yes"?>
<Relationships xmlns="http://schemas.openxmlformats.org/package/2006/relationships"><Relationship Id="rId4" Type="http://schemas.openxmlformats.org/officeDocument/2006/relationships/image" Target="../media/image115.wmf"/><Relationship Id="rId3" Type="http://schemas.openxmlformats.org/officeDocument/2006/relationships/image" Target="../media/image114.w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4.wmf"/><Relationship Id="rId1" Type="http://schemas.openxmlformats.org/officeDocument/2006/relationships/image" Target="../media/image88.wmf"/></Relationships>
</file>

<file path=ppt/drawings/_rels/vmlDrawing4.vml.rels><?xml version="1.0" encoding="UTF-8" standalone="yes"?>
<Relationships xmlns="http://schemas.openxmlformats.org/package/2006/relationships"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emf"/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9" Type="http://schemas.openxmlformats.org/officeDocument/2006/relationships/image" Target="../media/image33.wmf"/><Relationship Id="rId8" Type="http://schemas.openxmlformats.org/officeDocument/2006/relationships/image" Target="../media/image32.wmf"/><Relationship Id="rId7" Type="http://schemas.openxmlformats.org/officeDocument/2006/relationships/image" Target="../media/image31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0" Type="http://schemas.openxmlformats.org/officeDocument/2006/relationships/image" Target="../media/image34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06A740-BBB9-4963-8797-18622D141CA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1410881-65A3-43F7-9548-CFED2647BFB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C86009B8-F576-4D4E-A362-67529846C211}" type="slidenum">
              <a:rPr lang="en-US" altLang="zh-CN"/>
            </a:fld>
            <a:endParaRPr lang="en-US" altLang="zh-CN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024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emf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5" Type="http://schemas.openxmlformats.org/officeDocument/2006/relationships/image" Target="../media/image3.emf"/><Relationship Id="rId4" Type="http://schemas.openxmlformats.org/officeDocument/2006/relationships/image" Target="../media/image2.pn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幻灯片封面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9000">
                <a:srgbClr val="FFFFFF"/>
              </a:gs>
              <a:gs pos="98000">
                <a:srgbClr val="FFFFFF">
                  <a:lumMod val="75000"/>
                </a:srgbClr>
              </a:gs>
            </a:gsLst>
            <a:lin ang="2700000" scaled="1"/>
            <a:tileRect/>
          </a:gra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1603648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4408085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265"/>
            <a:ext cx="12192000" cy="2857500"/>
          </a:xfrm>
          <a:prstGeom prst="rect">
            <a:avLst/>
          </a:prstGeom>
        </p:spPr>
      </p:pic>
      <p:pic>
        <p:nvPicPr>
          <p:cNvPr id="8" name="Picture 3" descr="D:\人教网\logo透明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 descr="人教社logo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499600" y="264160"/>
            <a:ext cx="2296795" cy="3733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内容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人教网\logo透明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7859"/>
            <a:ext cx="12192000" cy="1552575"/>
          </a:xfrm>
          <a:prstGeom prst="rect">
            <a:avLst/>
          </a:prstGeom>
        </p:spPr>
      </p:pic>
      <p:sp>
        <p:nvSpPr>
          <p:cNvPr id="6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106" name="组合 79"/>
          <p:cNvGrpSpPr/>
          <p:nvPr userDrawn="1"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9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1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10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0" name="组合 79"/>
          <p:cNvGrpSpPr/>
          <p:nvPr userDrawn="1"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13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5" name="椭圆 80"/>
          <p:cNvSpPr/>
          <p:nvPr/>
        </p:nvSpPr>
        <p:spPr bwMode="auto">
          <a:xfrm>
            <a:off x="3950515" y="893734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4" name="组合 79"/>
          <p:cNvGrpSpPr/>
          <p:nvPr userDrawn="1"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1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8" name="组合 79"/>
          <p:cNvGrpSpPr/>
          <p:nvPr userDrawn="1"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2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3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24" name="Picture 3" descr="D:\人教网\logo透明s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 descr="人教社logo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697720" y="300355"/>
            <a:ext cx="2296795" cy="3733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523BCE-9A66-4E2F-92E7-E73118E946CE}" type="datetimeFigureOut">
              <a:rPr lang="zh-CN" altLang="en-US"/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1D17E-1908-40EF-98C6-5703D33E01C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 hasCustomPrompt="1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 hasCustomPrompt="1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8629E506-9F82-4DFA-9475-6359CD5C4324}" type="datetimeFigureOut">
              <a:rPr lang="zh-CN" altLang="en-US"/>
            </a:fld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FA8104DC-A01D-4DD6-BCFE-759F62C1711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717D25-EB3B-4451-909E-54426632C5D3}" type="datetimeFigureOut">
              <a:rPr lang="zh-CN" altLang="en-US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E7FF90-4C36-4DCA-A6BC-9D2C21A49A6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 hasCustomPrompt="1"/>
          </p:nvPr>
        </p:nvSpPr>
        <p:spPr>
          <a:xfrm>
            <a:off x="609600" y="1719264"/>
            <a:ext cx="5384800" cy="2128837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 hasCustomPrompt="1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 hasCustomPrompt="1"/>
          </p:nvPr>
        </p:nvSpPr>
        <p:spPr>
          <a:xfrm>
            <a:off x="609600" y="4000501"/>
            <a:ext cx="5384800" cy="213042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63A3C2CE-96B1-4212-8D16-FF1764BE9ED7}" type="datetimeFigureOut">
              <a:rPr lang="zh-CN" altLang="en-US"/>
            </a:fld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D147DF50-C2C3-43AC-85D3-7CF6C155A2D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 hasCustomPrompt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9B05550C-5A19-4668-96D6-443E3BBA86A3}" type="datetimeFigureOut">
              <a:rPr lang="zh-CN" altLang="en-US"/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890CBED3-FE21-4DA0-8B75-70729E0F375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jpeg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90575"/>
          </a:xfrm>
          <a:prstGeom prst="rect">
            <a:avLst/>
          </a:prstGeom>
        </p:spPr>
      </p:pic>
      <p:pic>
        <p:nvPicPr>
          <p:cNvPr id="3" name="图片 2" descr="人教社logo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884160" y="208280"/>
            <a:ext cx="2296795" cy="3733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8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6.wmf"/><Relationship Id="rId3" Type="http://schemas.openxmlformats.org/officeDocument/2006/relationships/oleObject" Target="../embeddings/oleObject36.bin"/><Relationship Id="rId2" Type="http://schemas.openxmlformats.org/officeDocument/2006/relationships/image" Target="../media/image35.wmf"/><Relationship Id="rId1" Type="http://schemas.openxmlformats.org/officeDocument/2006/relationships/oleObject" Target="../embeddings/oleObject35.bin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9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8.wmf"/><Relationship Id="rId3" Type="http://schemas.openxmlformats.org/officeDocument/2006/relationships/oleObject" Target="../embeddings/oleObject39.bin"/><Relationship Id="rId2" Type="http://schemas.openxmlformats.org/officeDocument/2006/relationships/image" Target="../media/image24.wmf"/><Relationship Id="rId1" Type="http://schemas.openxmlformats.org/officeDocument/2006/relationships/oleObject" Target="../embeddings/oleObject38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4.bin"/><Relationship Id="rId8" Type="http://schemas.openxmlformats.org/officeDocument/2006/relationships/image" Target="../media/image28.wmf"/><Relationship Id="rId7" Type="http://schemas.openxmlformats.org/officeDocument/2006/relationships/oleObject" Target="../embeddings/oleObject43.bin"/><Relationship Id="rId6" Type="http://schemas.openxmlformats.org/officeDocument/2006/relationships/image" Target="../media/image27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8.wmf"/><Relationship Id="rId3" Type="http://schemas.openxmlformats.org/officeDocument/2006/relationships/oleObject" Target="../embeddings/oleObject41.bin"/><Relationship Id="rId24" Type="http://schemas.openxmlformats.org/officeDocument/2006/relationships/vmlDrawing" Target="../drawings/vmlDrawing10.vml"/><Relationship Id="rId23" Type="http://schemas.openxmlformats.org/officeDocument/2006/relationships/slideLayout" Target="../slideLayouts/slideLayout2.xml"/><Relationship Id="rId22" Type="http://schemas.openxmlformats.org/officeDocument/2006/relationships/image" Target="../media/image43.wmf"/><Relationship Id="rId21" Type="http://schemas.openxmlformats.org/officeDocument/2006/relationships/oleObject" Target="../embeddings/oleObject50.bin"/><Relationship Id="rId20" Type="http://schemas.openxmlformats.org/officeDocument/2006/relationships/image" Target="../media/image42.wmf"/><Relationship Id="rId2" Type="http://schemas.openxmlformats.org/officeDocument/2006/relationships/image" Target="../media/image24.wmf"/><Relationship Id="rId19" Type="http://schemas.openxmlformats.org/officeDocument/2006/relationships/oleObject" Target="../embeddings/oleObject49.bin"/><Relationship Id="rId18" Type="http://schemas.openxmlformats.org/officeDocument/2006/relationships/image" Target="../media/image41.wmf"/><Relationship Id="rId17" Type="http://schemas.openxmlformats.org/officeDocument/2006/relationships/oleObject" Target="../embeddings/oleObject48.bin"/><Relationship Id="rId16" Type="http://schemas.openxmlformats.org/officeDocument/2006/relationships/image" Target="../media/image40.wmf"/><Relationship Id="rId15" Type="http://schemas.openxmlformats.org/officeDocument/2006/relationships/oleObject" Target="../embeddings/oleObject47.bin"/><Relationship Id="rId14" Type="http://schemas.openxmlformats.org/officeDocument/2006/relationships/image" Target="../media/image39.wmf"/><Relationship Id="rId13" Type="http://schemas.openxmlformats.org/officeDocument/2006/relationships/oleObject" Target="../embeddings/oleObject46.bin"/><Relationship Id="rId12" Type="http://schemas.openxmlformats.org/officeDocument/2006/relationships/image" Target="../media/image30.wmf"/><Relationship Id="rId11" Type="http://schemas.openxmlformats.org/officeDocument/2006/relationships/oleObject" Target="../embeddings/oleObject45.bin"/><Relationship Id="rId10" Type="http://schemas.openxmlformats.org/officeDocument/2006/relationships/image" Target="../media/image29.wmf"/><Relationship Id="rId1" Type="http://schemas.openxmlformats.org/officeDocument/2006/relationships/oleObject" Target="../embeddings/oleObject4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1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44.wmf"/><Relationship Id="rId3" Type="http://schemas.openxmlformats.org/officeDocument/2006/relationships/oleObject" Target="../embeddings/oleObject52.bin"/><Relationship Id="rId2" Type="http://schemas.openxmlformats.org/officeDocument/2006/relationships/image" Target="../media/image35.wmf"/><Relationship Id="rId1" Type="http://schemas.openxmlformats.org/officeDocument/2006/relationships/oleObject" Target="../embeddings/oleObject51.bin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2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7.wmf"/><Relationship Id="rId3" Type="http://schemas.openxmlformats.org/officeDocument/2006/relationships/oleObject" Target="../embeddings/oleObject55.bin"/><Relationship Id="rId2" Type="http://schemas.openxmlformats.org/officeDocument/2006/relationships/image" Target="../media/image46.wmf"/><Relationship Id="rId1" Type="http://schemas.openxmlformats.org/officeDocument/2006/relationships/oleObject" Target="../embeddings/oleObject54.bin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0.bin"/><Relationship Id="rId8" Type="http://schemas.openxmlformats.org/officeDocument/2006/relationships/image" Target="../media/image29.wmf"/><Relationship Id="rId7" Type="http://schemas.openxmlformats.org/officeDocument/2006/relationships/oleObject" Target="../embeddings/oleObject59.bin"/><Relationship Id="rId6" Type="http://schemas.openxmlformats.org/officeDocument/2006/relationships/image" Target="../media/image27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47.wmf"/><Relationship Id="rId3" Type="http://schemas.openxmlformats.org/officeDocument/2006/relationships/oleObject" Target="../embeddings/oleObject57.bin"/><Relationship Id="rId2" Type="http://schemas.openxmlformats.org/officeDocument/2006/relationships/image" Target="../media/image48.wmf"/><Relationship Id="rId16" Type="http://schemas.openxmlformats.org/officeDocument/2006/relationships/vmlDrawing" Target="../drawings/vmlDrawing13.vml"/><Relationship Id="rId15" Type="http://schemas.openxmlformats.org/officeDocument/2006/relationships/slideLayout" Target="../slideLayouts/slideLayout2.xml"/><Relationship Id="rId14" Type="http://schemas.openxmlformats.org/officeDocument/2006/relationships/image" Target="../media/image51.wmf"/><Relationship Id="rId13" Type="http://schemas.openxmlformats.org/officeDocument/2006/relationships/oleObject" Target="../embeddings/oleObject62.bin"/><Relationship Id="rId12" Type="http://schemas.openxmlformats.org/officeDocument/2006/relationships/image" Target="../media/image50.wmf"/><Relationship Id="rId11" Type="http://schemas.openxmlformats.org/officeDocument/2006/relationships/oleObject" Target="../embeddings/oleObject61.bin"/><Relationship Id="rId10" Type="http://schemas.openxmlformats.org/officeDocument/2006/relationships/image" Target="../media/image49.wmf"/><Relationship Id="rId1" Type="http://schemas.openxmlformats.org/officeDocument/2006/relationships/oleObject" Target="../embeddings/oleObject5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4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65.bin"/><Relationship Id="rId4" Type="http://schemas.openxmlformats.org/officeDocument/2006/relationships/image" Target="../media/image53.wmf"/><Relationship Id="rId3" Type="http://schemas.openxmlformats.org/officeDocument/2006/relationships/oleObject" Target="../embeddings/oleObject64.bin"/><Relationship Id="rId2" Type="http://schemas.openxmlformats.org/officeDocument/2006/relationships/image" Target="../media/image52.wmf"/><Relationship Id="rId1" Type="http://schemas.openxmlformats.org/officeDocument/2006/relationships/oleObject" Target="../embeddings/oleObject63.bin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5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5.emf"/><Relationship Id="rId1" Type="http://schemas.openxmlformats.org/officeDocument/2006/relationships/oleObject" Target="../embeddings/oleObject66.bin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1.bin"/><Relationship Id="rId8" Type="http://schemas.openxmlformats.org/officeDocument/2006/relationships/image" Target="../media/image59.wmf"/><Relationship Id="rId7" Type="http://schemas.openxmlformats.org/officeDocument/2006/relationships/oleObject" Target="../embeddings/oleObject70.bin"/><Relationship Id="rId6" Type="http://schemas.openxmlformats.org/officeDocument/2006/relationships/image" Target="../media/image58.wmf"/><Relationship Id="rId5" Type="http://schemas.openxmlformats.org/officeDocument/2006/relationships/oleObject" Target="../embeddings/oleObject69.bin"/><Relationship Id="rId4" Type="http://schemas.openxmlformats.org/officeDocument/2006/relationships/image" Target="../media/image57.wmf"/><Relationship Id="rId3" Type="http://schemas.openxmlformats.org/officeDocument/2006/relationships/oleObject" Target="../embeddings/oleObject68.bin"/><Relationship Id="rId2" Type="http://schemas.openxmlformats.org/officeDocument/2006/relationships/image" Target="../media/image56.wmf"/><Relationship Id="rId16" Type="http://schemas.openxmlformats.org/officeDocument/2006/relationships/vmlDrawing" Target="../drawings/vmlDrawing16.vml"/><Relationship Id="rId15" Type="http://schemas.openxmlformats.org/officeDocument/2006/relationships/slideLayout" Target="../slideLayouts/slideLayout6.xml"/><Relationship Id="rId14" Type="http://schemas.openxmlformats.org/officeDocument/2006/relationships/image" Target="../media/image23.wmf"/><Relationship Id="rId13" Type="http://schemas.openxmlformats.org/officeDocument/2006/relationships/oleObject" Target="../embeddings/oleObject73.bin"/><Relationship Id="rId12" Type="http://schemas.openxmlformats.org/officeDocument/2006/relationships/image" Target="../media/image22.wmf"/><Relationship Id="rId11" Type="http://schemas.openxmlformats.org/officeDocument/2006/relationships/oleObject" Target="../embeddings/oleObject72.bin"/><Relationship Id="rId10" Type="http://schemas.openxmlformats.org/officeDocument/2006/relationships/image" Target="../media/image21.wmf"/><Relationship Id="rId1" Type="http://schemas.openxmlformats.org/officeDocument/2006/relationships/oleObject" Target="../embeddings/oleObject67.bin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8.bin"/><Relationship Id="rId8" Type="http://schemas.openxmlformats.org/officeDocument/2006/relationships/image" Target="../media/image63.wmf"/><Relationship Id="rId7" Type="http://schemas.openxmlformats.org/officeDocument/2006/relationships/oleObject" Target="../embeddings/oleObject77.bin"/><Relationship Id="rId6" Type="http://schemas.openxmlformats.org/officeDocument/2006/relationships/image" Target="../media/image62.wmf"/><Relationship Id="rId5" Type="http://schemas.openxmlformats.org/officeDocument/2006/relationships/oleObject" Target="../embeddings/oleObject76.bin"/><Relationship Id="rId4" Type="http://schemas.openxmlformats.org/officeDocument/2006/relationships/image" Target="../media/image61.wmf"/><Relationship Id="rId3" Type="http://schemas.openxmlformats.org/officeDocument/2006/relationships/oleObject" Target="../embeddings/oleObject75.bin"/><Relationship Id="rId2" Type="http://schemas.openxmlformats.org/officeDocument/2006/relationships/image" Target="../media/image60.wmf"/><Relationship Id="rId19" Type="http://schemas.openxmlformats.org/officeDocument/2006/relationships/vmlDrawing" Target="../drawings/vmlDrawing17.vml"/><Relationship Id="rId18" Type="http://schemas.openxmlformats.org/officeDocument/2006/relationships/slideLayout" Target="../slideLayouts/slideLayout2.xml"/><Relationship Id="rId17" Type="http://schemas.openxmlformats.org/officeDocument/2006/relationships/oleObject" Target="../embeddings/oleObject82.bin"/><Relationship Id="rId16" Type="http://schemas.openxmlformats.org/officeDocument/2006/relationships/image" Target="../media/image67.wmf"/><Relationship Id="rId15" Type="http://schemas.openxmlformats.org/officeDocument/2006/relationships/oleObject" Target="../embeddings/oleObject81.bin"/><Relationship Id="rId14" Type="http://schemas.openxmlformats.org/officeDocument/2006/relationships/image" Target="../media/image66.wmf"/><Relationship Id="rId13" Type="http://schemas.openxmlformats.org/officeDocument/2006/relationships/oleObject" Target="../embeddings/oleObject80.bin"/><Relationship Id="rId12" Type="http://schemas.openxmlformats.org/officeDocument/2006/relationships/image" Target="../media/image65.wmf"/><Relationship Id="rId11" Type="http://schemas.openxmlformats.org/officeDocument/2006/relationships/oleObject" Target="../embeddings/oleObject79.bin"/><Relationship Id="rId10" Type="http://schemas.openxmlformats.org/officeDocument/2006/relationships/image" Target="../media/image64.wmf"/><Relationship Id="rId1" Type="http://schemas.openxmlformats.org/officeDocument/2006/relationships/oleObject" Target="../embeddings/oleObject7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8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70.wmf"/><Relationship Id="rId5" Type="http://schemas.openxmlformats.org/officeDocument/2006/relationships/oleObject" Target="../embeddings/oleObject85.bin"/><Relationship Id="rId4" Type="http://schemas.openxmlformats.org/officeDocument/2006/relationships/image" Target="../media/image69.wmf"/><Relationship Id="rId3" Type="http://schemas.openxmlformats.org/officeDocument/2006/relationships/oleObject" Target="../embeddings/oleObject84.bin"/><Relationship Id="rId2" Type="http://schemas.openxmlformats.org/officeDocument/2006/relationships/image" Target="../media/image68.wmf"/><Relationship Id="rId1" Type="http://schemas.openxmlformats.org/officeDocument/2006/relationships/oleObject" Target="../embeddings/oleObject83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image" Target="../media/image75.wmf"/><Relationship Id="rId8" Type="http://schemas.openxmlformats.org/officeDocument/2006/relationships/oleObject" Target="../embeddings/oleObject89.bin"/><Relationship Id="rId7" Type="http://schemas.openxmlformats.org/officeDocument/2006/relationships/image" Target="../media/image74.wmf"/><Relationship Id="rId6" Type="http://schemas.openxmlformats.org/officeDocument/2006/relationships/oleObject" Target="../embeddings/oleObject88.bin"/><Relationship Id="rId5" Type="http://schemas.openxmlformats.org/officeDocument/2006/relationships/image" Target="../media/image73.wmf"/><Relationship Id="rId4" Type="http://schemas.openxmlformats.org/officeDocument/2006/relationships/oleObject" Target="../embeddings/oleObject87.bin"/><Relationship Id="rId3" Type="http://schemas.openxmlformats.org/officeDocument/2006/relationships/image" Target="../media/image72.wmf"/><Relationship Id="rId2" Type="http://schemas.openxmlformats.org/officeDocument/2006/relationships/oleObject" Target="../embeddings/oleObject86.bin"/><Relationship Id="rId13" Type="http://schemas.openxmlformats.org/officeDocument/2006/relationships/vmlDrawing" Target="../drawings/vmlDrawing19.vml"/><Relationship Id="rId12" Type="http://schemas.openxmlformats.org/officeDocument/2006/relationships/slideLayout" Target="../slideLayouts/slideLayout2.xml"/><Relationship Id="rId11" Type="http://schemas.openxmlformats.org/officeDocument/2006/relationships/image" Target="../media/image76.wmf"/><Relationship Id="rId10" Type="http://schemas.openxmlformats.org/officeDocument/2006/relationships/oleObject" Target="../embeddings/oleObject90.bin"/><Relationship Id="rId1" Type="http://schemas.openxmlformats.org/officeDocument/2006/relationships/image" Target="../media/image71.png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image" Target="../media/image80.wmf"/><Relationship Id="rId8" Type="http://schemas.openxmlformats.org/officeDocument/2006/relationships/oleObject" Target="../embeddings/oleObject94.bin"/><Relationship Id="rId7" Type="http://schemas.openxmlformats.org/officeDocument/2006/relationships/image" Target="../media/image79.wmf"/><Relationship Id="rId6" Type="http://schemas.openxmlformats.org/officeDocument/2006/relationships/oleObject" Target="../embeddings/oleObject93.bin"/><Relationship Id="rId5" Type="http://schemas.openxmlformats.org/officeDocument/2006/relationships/image" Target="../media/image78.wmf"/><Relationship Id="rId4" Type="http://schemas.openxmlformats.org/officeDocument/2006/relationships/oleObject" Target="../embeddings/oleObject92.bin"/><Relationship Id="rId3" Type="http://schemas.openxmlformats.org/officeDocument/2006/relationships/image" Target="../media/image77.wmf"/><Relationship Id="rId2" Type="http://schemas.openxmlformats.org/officeDocument/2006/relationships/oleObject" Target="../embeddings/oleObject91.bin"/><Relationship Id="rId13" Type="http://schemas.openxmlformats.org/officeDocument/2006/relationships/vmlDrawing" Target="../drawings/vmlDrawing20.vml"/><Relationship Id="rId12" Type="http://schemas.openxmlformats.org/officeDocument/2006/relationships/slideLayout" Target="../slideLayouts/slideLayout2.xml"/><Relationship Id="rId11" Type="http://schemas.openxmlformats.org/officeDocument/2006/relationships/image" Target="../media/image81.wmf"/><Relationship Id="rId10" Type="http://schemas.openxmlformats.org/officeDocument/2006/relationships/oleObject" Target="../embeddings/oleObject95.bin"/><Relationship Id="rId1" Type="http://schemas.openxmlformats.org/officeDocument/2006/relationships/image" Target="../media/image71.png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image" Target="../media/image84.wmf"/><Relationship Id="rId8" Type="http://schemas.openxmlformats.org/officeDocument/2006/relationships/oleObject" Target="../embeddings/oleObject99.bin"/><Relationship Id="rId7" Type="http://schemas.openxmlformats.org/officeDocument/2006/relationships/image" Target="../media/image83.wmf"/><Relationship Id="rId6" Type="http://schemas.openxmlformats.org/officeDocument/2006/relationships/oleObject" Target="../embeddings/oleObject98.bin"/><Relationship Id="rId5" Type="http://schemas.openxmlformats.org/officeDocument/2006/relationships/image" Target="../media/image82.wmf"/><Relationship Id="rId4" Type="http://schemas.openxmlformats.org/officeDocument/2006/relationships/oleObject" Target="../embeddings/oleObject97.bin"/><Relationship Id="rId3" Type="http://schemas.openxmlformats.org/officeDocument/2006/relationships/image" Target="../media/image77.wmf"/><Relationship Id="rId2" Type="http://schemas.openxmlformats.org/officeDocument/2006/relationships/oleObject" Target="../embeddings/oleObject96.bin"/><Relationship Id="rId15" Type="http://schemas.openxmlformats.org/officeDocument/2006/relationships/vmlDrawing" Target="../drawings/vmlDrawing21.vml"/><Relationship Id="rId14" Type="http://schemas.openxmlformats.org/officeDocument/2006/relationships/slideLayout" Target="../slideLayouts/slideLayout2.xml"/><Relationship Id="rId13" Type="http://schemas.openxmlformats.org/officeDocument/2006/relationships/image" Target="../media/image86.wmf"/><Relationship Id="rId12" Type="http://schemas.openxmlformats.org/officeDocument/2006/relationships/oleObject" Target="../embeddings/oleObject101.bin"/><Relationship Id="rId11" Type="http://schemas.openxmlformats.org/officeDocument/2006/relationships/image" Target="../media/image85.wmf"/><Relationship Id="rId10" Type="http://schemas.openxmlformats.org/officeDocument/2006/relationships/oleObject" Target="../embeddings/oleObject100.bin"/><Relationship Id="rId1" Type="http://schemas.openxmlformats.org/officeDocument/2006/relationships/image" Target="../media/image71.png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06.bin"/><Relationship Id="rId8" Type="http://schemas.openxmlformats.org/officeDocument/2006/relationships/image" Target="../media/image90.wmf"/><Relationship Id="rId7" Type="http://schemas.openxmlformats.org/officeDocument/2006/relationships/oleObject" Target="../embeddings/oleObject105.bin"/><Relationship Id="rId6" Type="http://schemas.openxmlformats.org/officeDocument/2006/relationships/image" Target="../media/image89.wmf"/><Relationship Id="rId5" Type="http://schemas.openxmlformats.org/officeDocument/2006/relationships/oleObject" Target="../embeddings/oleObject104.bin"/><Relationship Id="rId4" Type="http://schemas.openxmlformats.org/officeDocument/2006/relationships/image" Target="../media/image88.wmf"/><Relationship Id="rId3" Type="http://schemas.openxmlformats.org/officeDocument/2006/relationships/oleObject" Target="../embeddings/oleObject103.bin"/><Relationship Id="rId2" Type="http://schemas.openxmlformats.org/officeDocument/2006/relationships/image" Target="../media/image87.wmf"/><Relationship Id="rId17" Type="http://schemas.openxmlformats.org/officeDocument/2006/relationships/vmlDrawing" Target="../drawings/vmlDrawing22.vml"/><Relationship Id="rId16" Type="http://schemas.openxmlformats.org/officeDocument/2006/relationships/slideLayout" Target="../slideLayouts/slideLayout4.xml"/><Relationship Id="rId15" Type="http://schemas.openxmlformats.org/officeDocument/2006/relationships/oleObject" Target="../embeddings/oleObject109.bin"/><Relationship Id="rId14" Type="http://schemas.openxmlformats.org/officeDocument/2006/relationships/image" Target="../media/image93.wmf"/><Relationship Id="rId13" Type="http://schemas.openxmlformats.org/officeDocument/2006/relationships/oleObject" Target="../embeddings/oleObject108.bin"/><Relationship Id="rId12" Type="http://schemas.openxmlformats.org/officeDocument/2006/relationships/image" Target="../media/image92.wmf"/><Relationship Id="rId11" Type="http://schemas.openxmlformats.org/officeDocument/2006/relationships/oleObject" Target="../embeddings/oleObject107.bin"/><Relationship Id="rId10" Type="http://schemas.openxmlformats.org/officeDocument/2006/relationships/image" Target="../media/image91.wmf"/><Relationship Id="rId1" Type="http://schemas.openxmlformats.org/officeDocument/2006/relationships/oleObject" Target="../embeddings/oleObject102.bin"/></Relationships>
</file>

<file path=ppt/slides/_rels/slide2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3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4.wmf"/><Relationship Id="rId3" Type="http://schemas.openxmlformats.org/officeDocument/2006/relationships/oleObject" Target="../embeddings/oleObject111.bin"/><Relationship Id="rId2" Type="http://schemas.openxmlformats.org/officeDocument/2006/relationships/image" Target="../media/image88.wmf"/><Relationship Id="rId1" Type="http://schemas.openxmlformats.org/officeDocument/2006/relationships/oleObject" Target="../embeddings/oleObject110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4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97.wmf"/><Relationship Id="rId5" Type="http://schemas.openxmlformats.org/officeDocument/2006/relationships/oleObject" Target="../embeddings/oleObject114.bin"/><Relationship Id="rId4" Type="http://schemas.openxmlformats.org/officeDocument/2006/relationships/image" Target="../media/image96.wmf"/><Relationship Id="rId3" Type="http://schemas.openxmlformats.org/officeDocument/2006/relationships/oleObject" Target="../embeddings/oleObject113.bin"/><Relationship Id="rId2" Type="http://schemas.openxmlformats.org/officeDocument/2006/relationships/image" Target="../media/image95.wmf"/><Relationship Id="rId1" Type="http://schemas.openxmlformats.org/officeDocument/2006/relationships/oleObject" Target="../embeddings/oleObject112.bin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5.vml"/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98.wmf"/><Relationship Id="rId1" Type="http://schemas.openxmlformats.org/officeDocument/2006/relationships/oleObject" Target="../embeddings/oleObject115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6.vml"/><Relationship Id="rId7" Type="http://schemas.openxmlformats.org/officeDocument/2006/relationships/slideLayout" Target="../slideLayouts/slideLayout8.xml"/><Relationship Id="rId6" Type="http://schemas.openxmlformats.org/officeDocument/2006/relationships/image" Target="../media/image100.wmf"/><Relationship Id="rId5" Type="http://schemas.openxmlformats.org/officeDocument/2006/relationships/oleObject" Target="../embeddings/oleObject118.bin"/><Relationship Id="rId4" Type="http://schemas.openxmlformats.org/officeDocument/2006/relationships/image" Target="../media/image99.wmf"/><Relationship Id="rId3" Type="http://schemas.openxmlformats.org/officeDocument/2006/relationships/oleObject" Target="../embeddings/oleObject117.bin"/><Relationship Id="rId2" Type="http://schemas.openxmlformats.org/officeDocument/2006/relationships/image" Target="../media/image98.wmf"/><Relationship Id="rId1" Type="http://schemas.openxmlformats.org/officeDocument/2006/relationships/oleObject" Target="../embeddings/oleObject116.bin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1.wmf"/><Relationship Id="rId8" Type="http://schemas.openxmlformats.org/officeDocument/2006/relationships/oleObject" Target="../embeddings/oleObject4.bin"/><Relationship Id="rId7" Type="http://schemas.openxmlformats.org/officeDocument/2006/relationships/image" Target="../media/image10.wmf"/><Relationship Id="rId6" Type="http://schemas.openxmlformats.org/officeDocument/2006/relationships/oleObject" Target="../embeddings/oleObject3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1" Type="http://schemas.openxmlformats.org/officeDocument/2006/relationships/vmlDrawing" Target="../drawings/vmlDrawing1.vml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7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02.wmf"/><Relationship Id="rId3" Type="http://schemas.openxmlformats.org/officeDocument/2006/relationships/oleObject" Target="../embeddings/oleObject120.bin"/><Relationship Id="rId2" Type="http://schemas.openxmlformats.org/officeDocument/2006/relationships/image" Target="../media/image101.wmf"/><Relationship Id="rId1" Type="http://schemas.openxmlformats.org/officeDocument/2006/relationships/oleObject" Target="../embeddings/oleObject119.bin"/></Relationships>
</file>

<file path=ppt/slides/_rels/slide3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106.wmf"/><Relationship Id="rId7" Type="http://schemas.openxmlformats.org/officeDocument/2006/relationships/oleObject" Target="../embeddings/oleObject124.bin"/><Relationship Id="rId6" Type="http://schemas.openxmlformats.org/officeDocument/2006/relationships/image" Target="../media/image105.wmf"/><Relationship Id="rId5" Type="http://schemas.openxmlformats.org/officeDocument/2006/relationships/oleObject" Target="../embeddings/oleObject123.bin"/><Relationship Id="rId4" Type="http://schemas.openxmlformats.org/officeDocument/2006/relationships/image" Target="../media/image104.wmf"/><Relationship Id="rId3" Type="http://schemas.openxmlformats.org/officeDocument/2006/relationships/oleObject" Target="../embeddings/oleObject122.bin"/><Relationship Id="rId2" Type="http://schemas.openxmlformats.org/officeDocument/2006/relationships/image" Target="../media/image103.wmf"/><Relationship Id="rId10" Type="http://schemas.openxmlformats.org/officeDocument/2006/relationships/vmlDrawing" Target="../drawings/vmlDrawing28.vml"/><Relationship Id="rId1" Type="http://schemas.openxmlformats.org/officeDocument/2006/relationships/oleObject" Target="../embeddings/oleObject121.bin"/></Relationships>
</file>

<file path=ppt/slides/_rels/slide3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29.bin"/><Relationship Id="rId8" Type="http://schemas.openxmlformats.org/officeDocument/2006/relationships/image" Target="../media/image106.wmf"/><Relationship Id="rId7" Type="http://schemas.openxmlformats.org/officeDocument/2006/relationships/oleObject" Target="../embeddings/oleObject128.bin"/><Relationship Id="rId6" Type="http://schemas.openxmlformats.org/officeDocument/2006/relationships/image" Target="../media/image105.wmf"/><Relationship Id="rId5" Type="http://schemas.openxmlformats.org/officeDocument/2006/relationships/oleObject" Target="../embeddings/oleObject127.bin"/><Relationship Id="rId4" Type="http://schemas.openxmlformats.org/officeDocument/2006/relationships/image" Target="../media/image104.wmf"/><Relationship Id="rId3" Type="http://schemas.openxmlformats.org/officeDocument/2006/relationships/oleObject" Target="../embeddings/oleObject126.bin"/><Relationship Id="rId2" Type="http://schemas.openxmlformats.org/officeDocument/2006/relationships/image" Target="../media/image103.wmf"/><Relationship Id="rId14" Type="http://schemas.openxmlformats.org/officeDocument/2006/relationships/vmlDrawing" Target="../drawings/vmlDrawing29.vml"/><Relationship Id="rId13" Type="http://schemas.openxmlformats.org/officeDocument/2006/relationships/slideLayout" Target="../slideLayouts/slideLayout2.xml"/><Relationship Id="rId12" Type="http://schemas.openxmlformats.org/officeDocument/2006/relationships/image" Target="../media/image108.wmf"/><Relationship Id="rId11" Type="http://schemas.openxmlformats.org/officeDocument/2006/relationships/oleObject" Target="../embeddings/oleObject130.bin"/><Relationship Id="rId10" Type="http://schemas.openxmlformats.org/officeDocument/2006/relationships/image" Target="../media/image107.wmf"/><Relationship Id="rId1" Type="http://schemas.openxmlformats.org/officeDocument/2006/relationships/oleObject" Target="../embeddings/oleObject125.bin"/></Relationships>
</file>

<file path=ppt/slides/_rels/slide3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35.bin"/><Relationship Id="rId8" Type="http://schemas.openxmlformats.org/officeDocument/2006/relationships/image" Target="../media/image106.wmf"/><Relationship Id="rId7" Type="http://schemas.openxmlformats.org/officeDocument/2006/relationships/oleObject" Target="../embeddings/oleObject134.bin"/><Relationship Id="rId6" Type="http://schemas.openxmlformats.org/officeDocument/2006/relationships/image" Target="../media/image105.wmf"/><Relationship Id="rId5" Type="http://schemas.openxmlformats.org/officeDocument/2006/relationships/oleObject" Target="../embeddings/oleObject133.bin"/><Relationship Id="rId4" Type="http://schemas.openxmlformats.org/officeDocument/2006/relationships/image" Target="../media/image104.wmf"/><Relationship Id="rId3" Type="http://schemas.openxmlformats.org/officeDocument/2006/relationships/oleObject" Target="../embeddings/oleObject132.bin"/><Relationship Id="rId20" Type="http://schemas.openxmlformats.org/officeDocument/2006/relationships/vmlDrawing" Target="../drawings/vmlDrawing30.vml"/><Relationship Id="rId2" Type="http://schemas.openxmlformats.org/officeDocument/2006/relationships/image" Target="../media/image103.wmf"/><Relationship Id="rId19" Type="http://schemas.openxmlformats.org/officeDocument/2006/relationships/slideLayout" Target="../slideLayouts/slideLayout2.xml"/><Relationship Id="rId18" Type="http://schemas.openxmlformats.org/officeDocument/2006/relationships/image" Target="../media/image111.wmf"/><Relationship Id="rId17" Type="http://schemas.openxmlformats.org/officeDocument/2006/relationships/oleObject" Target="../embeddings/oleObject139.bin"/><Relationship Id="rId16" Type="http://schemas.openxmlformats.org/officeDocument/2006/relationships/image" Target="../media/image110.wmf"/><Relationship Id="rId15" Type="http://schemas.openxmlformats.org/officeDocument/2006/relationships/oleObject" Target="../embeddings/oleObject138.bin"/><Relationship Id="rId14" Type="http://schemas.openxmlformats.org/officeDocument/2006/relationships/image" Target="../media/image109.wmf"/><Relationship Id="rId13" Type="http://schemas.openxmlformats.org/officeDocument/2006/relationships/oleObject" Target="../embeddings/oleObject137.bin"/><Relationship Id="rId12" Type="http://schemas.openxmlformats.org/officeDocument/2006/relationships/image" Target="../media/image108.wmf"/><Relationship Id="rId11" Type="http://schemas.openxmlformats.org/officeDocument/2006/relationships/oleObject" Target="../embeddings/oleObject136.bin"/><Relationship Id="rId10" Type="http://schemas.openxmlformats.org/officeDocument/2006/relationships/image" Target="../media/image107.wmf"/><Relationship Id="rId1" Type="http://schemas.openxmlformats.org/officeDocument/2006/relationships/oleObject" Target="../embeddings/oleObject131.bin"/></Relationships>
</file>

<file path=ppt/slides/_rels/slide3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115.wmf"/><Relationship Id="rId7" Type="http://schemas.openxmlformats.org/officeDocument/2006/relationships/oleObject" Target="../embeddings/oleObject143.bin"/><Relationship Id="rId6" Type="http://schemas.openxmlformats.org/officeDocument/2006/relationships/image" Target="../media/image114.wmf"/><Relationship Id="rId5" Type="http://schemas.openxmlformats.org/officeDocument/2006/relationships/oleObject" Target="../embeddings/oleObject142.bin"/><Relationship Id="rId4" Type="http://schemas.openxmlformats.org/officeDocument/2006/relationships/image" Target="../media/image113.wmf"/><Relationship Id="rId3" Type="http://schemas.openxmlformats.org/officeDocument/2006/relationships/oleObject" Target="../embeddings/oleObject141.bin"/><Relationship Id="rId2" Type="http://schemas.openxmlformats.org/officeDocument/2006/relationships/image" Target="../media/image112.wmf"/><Relationship Id="rId10" Type="http://schemas.openxmlformats.org/officeDocument/2006/relationships/vmlDrawing" Target="../drawings/vmlDrawing31.vml"/><Relationship Id="rId1" Type="http://schemas.openxmlformats.org/officeDocument/2006/relationships/oleObject" Target="../embeddings/oleObject140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32.v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94.wmf"/><Relationship Id="rId4" Type="http://schemas.openxmlformats.org/officeDocument/2006/relationships/oleObject" Target="../embeddings/oleObject145.bin"/><Relationship Id="rId3" Type="http://schemas.openxmlformats.org/officeDocument/2006/relationships/image" Target="../media/image88.wmf"/><Relationship Id="rId2" Type="http://schemas.openxmlformats.org/officeDocument/2006/relationships/oleObject" Target="../embeddings/oleObject144.bin"/><Relationship Id="rId1" Type="http://schemas.openxmlformats.org/officeDocument/2006/relationships/image" Target="../media/image116.e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11.wmf"/><Relationship Id="rId8" Type="http://schemas.openxmlformats.org/officeDocument/2006/relationships/oleObject" Target="../embeddings/oleObject8.bin"/><Relationship Id="rId7" Type="http://schemas.openxmlformats.org/officeDocument/2006/relationships/image" Target="../media/image10.wmf"/><Relationship Id="rId6" Type="http://schemas.openxmlformats.org/officeDocument/2006/relationships/oleObject" Target="../embeddings/oleObject7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Relationship Id="rId3" Type="http://schemas.openxmlformats.org/officeDocument/2006/relationships/image" Target="../media/image8.wmf"/><Relationship Id="rId2" Type="http://schemas.openxmlformats.org/officeDocument/2006/relationships/oleObject" Target="../embeddings/oleObject5.bin"/><Relationship Id="rId11" Type="http://schemas.openxmlformats.org/officeDocument/2006/relationships/vmlDrawing" Target="../drawings/vmlDrawing2.vml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14.wmf"/><Relationship Id="rId8" Type="http://schemas.openxmlformats.org/officeDocument/2006/relationships/oleObject" Target="../embeddings/oleObject11.bin"/><Relationship Id="rId7" Type="http://schemas.openxmlformats.org/officeDocument/2006/relationships/image" Target="../media/image9.wmf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3" Type="http://schemas.openxmlformats.org/officeDocument/2006/relationships/image" Target="../media/image8.wmf"/><Relationship Id="rId2" Type="http://schemas.openxmlformats.org/officeDocument/2006/relationships/oleObject" Target="../embeddings/oleObject9.bin"/><Relationship Id="rId13" Type="http://schemas.openxmlformats.org/officeDocument/2006/relationships/vmlDrawing" Target="../drawings/vmlDrawing3.vml"/><Relationship Id="rId12" Type="http://schemas.openxmlformats.org/officeDocument/2006/relationships/slideLayout" Target="../slideLayouts/slideLayout2.xml"/><Relationship Id="rId11" Type="http://schemas.openxmlformats.org/officeDocument/2006/relationships/image" Target="../media/image11.wmf"/><Relationship Id="rId10" Type="http://schemas.openxmlformats.org/officeDocument/2006/relationships/oleObject" Target="../embeddings/oleObject12.bin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7.bin"/><Relationship Id="rId8" Type="http://schemas.openxmlformats.org/officeDocument/2006/relationships/image" Target="../media/image18.emf"/><Relationship Id="rId7" Type="http://schemas.openxmlformats.org/officeDocument/2006/relationships/oleObject" Target="../embeddings/oleObject16.bin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2" Type="http://schemas.openxmlformats.org/officeDocument/2006/relationships/image" Target="../media/image15.wmf"/><Relationship Id="rId15" Type="http://schemas.openxmlformats.org/officeDocument/2006/relationships/notesSlide" Target="../notesSlides/notesSlide1.xml"/><Relationship Id="rId14" Type="http://schemas.openxmlformats.org/officeDocument/2006/relationships/vmlDrawing" Target="../drawings/vmlDrawing4.vml"/><Relationship Id="rId13" Type="http://schemas.openxmlformats.org/officeDocument/2006/relationships/slideLayout" Target="../slideLayouts/slideLayout2.xml"/><Relationship Id="rId12" Type="http://schemas.openxmlformats.org/officeDocument/2006/relationships/image" Target="../media/image20.emf"/><Relationship Id="rId11" Type="http://schemas.openxmlformats.org/officeDocument/2006/relationships/oleObject" Target="../embeddings/oleObject18.bin"/><Relationship Id="rId10" Type="http://schemas.openxmlformats.org/officeDocument/2006/relationships/image" Target="../media/image19.emf"/><Relationship Id="rId1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5.vml"/><Relationship Id="rId7" Type="http://schemas.openxmlformats.org/officeDocument/2006/relationships/slideLayout" Target="../slideLayouts/slideLayout6.x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2.wmf"/><Relationship Id="rId3" Type="http://schemas.openxmlformats.org/officeDocument/2006/relationships/oleObject" Target="../embeddings/oleObject20.bin"/><Relationship Id="rId2" Type="http://schemas.openxmlformats.org/officeDocument/2006/relationships/image" Target="../media/image21.wmf"/><Relationship Id="rId1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5.wmf"/><Relationship Id="rId3" Type="http://schemas.openxmlformats.org/officeDocument/2006/relationships/oleObject" Target="../embeddings/oleObject23.bin"/><Relationship Id="rId2" Type="http://schemas.openxmlformats.org/officeDocument/2006/relationships/image" Target="../media/image24.wmf"/><Relationship Id="rId1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8.bin"/><Relationship Id="rId8" Type="http://schemas.openxmlformats.org/officeDocument/2006/relationships/image" Target="../media/image28.wmf"/><Relationship Id="rId7" Type="http://schemas.openxmlformats.org/officeDocument/2006/relationships/oleObject" Target="../embeddings/oleObject27.bin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6.wmf"/><Relationship Id="rId3" Type="http://schemas.openxmlformats.org/officeDocument/2006/relationships/oleObject" Target="../embeddings/oleObject25.bin"/><Relationship Id="rId23" Type="http://schemas.openxmlformats.org/officeDocument/2006/relationships/vmlDrawing" Target="../drawings/vmlDrawing7.vml"/><Relationship Id="rId22" Type="http://schemas.openxmlformats.org/officeDocument/2006/relationships/slideLayout" Target="../slideLayouts/slideLayout2.xml"/><Relationship Id="rId21" Type="http://schemas.openxmlformats.org/officeDocument/2006/relationships/oleObject" Target="../embeddings/oleObject34.bin"/><Relationship Id="rId20" Type="http://schemas.openxmlformats.org/officeDocument/2006/relationships/image" Target="../media/image34.wmf"/><Relationship Id="rId2" Type="http://schemas.openxmlformats.org/officeDocument/2006/relationships/image" Target="../media/image24.wmf"/><Relationship Id="rId19" Type="http://schemas.openxmlformats.org/officeDocument/2006/relationships/oleObject" Target="../embeddings/oleObject33.bin"/><Relationship Id="rId18" Type="http://schemas.openxmlformats.org/officeDocument/2006/relationships/image" Target="../media/image33.wmf"/><Relationship Id="rId17" Type="http://schemas.openxmlformats.org/officeDocument/2006/relationships/oleObject" Target="../embeddings/oleObject32.bin"/><Relationship Id="rId16" Type="http://schemas.openxmlformats.org/officeDocument/2006/relationships/image" Target="../media/image32.wmf"/><Relationship Id="rId15" Type="http://schemas.openxmlformats.org/officeDocument/2006/relationships/oleObject" Target="../embeddings/oleObject31.bin"/><Relationship Id="rId14" Type="http://schemas.openxmlformats.org/officeDocument/2006/relationships/image" Target="../media/image31.wmf"/><Relationship Id="rId13" Type="http://schemas.openxmlformats.org/officeDocument/2006/relationships/oleObject" Target="../embeddings/oleObject30.bin"/><Relationship Id="rId12" Type="http://schemas.openxmlformats.org/officeDocument/2006/relationships/image" Target="../media/image30.wmf"/><Relationship Id="rId11" Type="http://schemas.openxmlformats.org/officeDocument/2006/relationships/oleObject" Target="../embeddings/oleObject29.bin"/><Relationship Id="rId10" Type="http://schemas.openxmlformats.org/officeDocument/2006/relationships/image" Target="../media/image29.wmf"/><Relationship Id="rId1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2"/>
          <p:cNvSpPr txBox="1"/>
          <p:nvPr/>
        </p:nvSpPr>
        <p:spPr>
          <a:xfrm>
            <a:off x="0" y="2298700"/>
            <a:ext cx="12192000" cy="131266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4.2.2《</a:t>
            </a:r>
            <a:r>
              <a:rPr lang="zh-CN" altLang="en-US" sz="6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对数运算法则</a:t>
            </a:r>
            <a:r>
              <a:rPr lang="en-US" altLang="zh-CN" sz="6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》</a:t>
            </a:r>
            <a:endParaRPr lang="zh-CN" altLang="zh-CN" sz="6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TextBox 13"/>
          <p:cNvSpPr txBox="1"/>
          <p:nvPr/>
        </p:nvSpPr>
        <p:spPr>
          <a:xfrm>
            <a:off x="3044841" y="4879157"/>
            <a:ext cx="7540333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sym typeface="+mn-ea"/>
              </a:rPr>
              <a:t>主  讲  人</a:t>
            </a:r>
            <a:r>
              <a:rPr lang="zh-CN" altLang="en-US" sz="2400" b="1" dirty="0" smtClean="0">
                <a:sym typeface="+mn-ea"/>
              </a:rPr>
              <a:t>： 田   </a:t>
            </a:r>
            <a:r>
              <a:rPr lang="zh-CN" altLang="en-US" sz="2400" b="1" dirty="0">
                <a:sym typeface="+mn-ea"/>
              </a:rPr>
              <a:t>媛　北京市第一</a:t>
            </a:r>
            <a:r>
              <a:rPr lang="en-US" altLang="zh-CN" sz="2400" b="1" dirty="0">
                <a:sym typeface="+mn-ea"/>
              </a:rPr>
              <a:t>O</a:t>
            </a:r>
            <a:r>
              <a:rPr lang="zh-CN" altLang="en-US" sz="2400" b="1" dirty="0">
                <a:sym typeface="+mn-ea"/>
              </a:rPr>
              <a:t>一中学</a:t>
            </a:r>
            <a:endParaRPr lang="zh-CN" altLang="zh-CN" sz="2400" b="1" dirty="0"/>
          </a:p>
          <a:p>
            <a:pPr algn="l" eaLnBrk="1" hangingPunct="1">
              <a:lnSpc>
                <a:spcPct val="150000"/>
              </a:lnSpc>
            </a:pPr>
            <a:r>
              <a:rPr lang="zh-CN" sz="2400" b="1" dirty="0" smtClean="0">
                <a:sym typeface="+mn-ea"/>
              </a:rPr>
              <a:t>审核</a:t>
            </a:r>
            <a:r>
              <a:rPr lang="zh-CN" sz="2400" b="1" dirty="0">
                <a:sym typeface="+mn-ea"/>
              </a:rPr>
              <a:t>指导：</a:t>
            </a:r>
            <a:r>
              <a:rPr lang="en-US" altLang="zh-CN" sz="2400" b="1" dirty="0">
                <a:sym typeface="+mn-ea"/>
              </a:rPr>
              <a:t> </a:t>
            </a:r>
            <a:r>
              <a:rPr lang="zh-CN" altLang="en-US" sz="2400" b="1" dirty="0" smtClean="0">
                <a:sym typeface="+mn-ea"/>
              </a:rPr>
              <a:t>张   鹤    北京市</a:t>
            </a:r>
            <a:r>
              <a:rPr lang="zh-CN" altLang="en-US" sz="2400" b="1" dirty="0">
                <a:sym typeface="+mn-ea"/>
              </a:rPr>
              <a:t>海淀</a:t>
            </a:r>
            <a:r>
              <a:rPr lang="zh-CN" altLang="en-US" sz="2400" b="1" dirty="0" smtClean="0">
                <a:sym typeface="+mn-ea"/>
              </a:rPr>
              <a:t>区教师进修学校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5" name="TextBox 12"/>
          <p:cNvSpPr txBox="1">
            <a:spLocks noChangeArrowheads="1"/>
          </p:cNvSpPr>
          <p:nvPr/>
        </p:nvSpPr>
        <p:spPr bwMode="auto">
          <a:xfrm>
            <a:off x="278034" y="548551"/>
            <a:ext cx="76322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人教版高中数学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B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版必修第二册  第四章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6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742057" y="1006536"/>
            <a:ext cx="240119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A50021"/>
                </a:solidFill>
              </a:rPr>
              <a:t>性质</a:t>
            </a:r>
            <a:r>
              <a:rPr lang="zh-CN" altLang="en-US" sz="3600" b="1" dirty="0" smtClean="0">
                <a:solidFill>
                  <a:srgbClr val="A50021"/>
                </a:solidFill>
              </a:rPr>
              <a:t>一</a:t>
            </a:r>
            <a:endParaRPr lang="zh-CN" altLang="en-US" sz="3600" b="1" dirty="0">
              <a:solidFill>
                <a:srgbClr val="A50021"/>
              </a:solidFill>
            </a:endParaRPr>
          </a:p>
        </p:txBody>
      </p:sp>
      <p:graphicFrame>
        <p:nvGraphicFramePr>
          <p:cNvPr id="46083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782888" y="1025992"/>
          <a:ext cx="6316663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28" name="Equation" r:id="rId1" imgW="1841500" imgH="215900" progId="Equation.DSMT4">
                  <p:embed/>
                </p:oleObj>
              </mc:Choice>
              <mc:Fallback>
                <p:oleObj name="Equation" r:id="rId1" imgW="1841500" imgH="2159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2888" y="1025992"/>
                        <a:ext cx="6316663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4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654425" y="1868488"/>
          <a:ext cx="532130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29" name="Equation" r:id="rId3" imgW="46329600" imgH="6096000" progId="Equation.DSMT4">
                  <p:embed/>
                </p:oleObj>
              </mc:Choice>
              <mc:Fallback>
                <p:oleObj name="Equation" r:id="rId3" imgW="46329600" imgH="6096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4425" y="1868488"/>
                        <a:ext cx="5321300" cy="700087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9" name="Object 9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659188" y="4746625"/>
          <a:ext cx="567055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0" name="Equation" r:id="rId5" imgW="44805600" imgH="6096000" progId="Equation.DSMT4">
                  <p:embed/>
                </p:oleObj>
              </mc:Choice>
              <mc:Fallback>
                <p:oleObj name="Equation" r:id="rId5" imgW="44805600" imgH="60960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9188" y="4746625"/>
                        <a:ext cx="5670550" cy="7715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802492" y="2876230"/>
            <a:ext cx="91860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600" dirty="0" smtClean="0">
                <a:solidFill>
                  <a:srgbClr val="0070C0"/>
                </a:solidFill>
                <a:latin typeface="+mn-ea"/>
                <a:ea typeface="+mn-ea"/>
              </a:rPr>
              <a:t>文字语言：积</a:t>
            </a:r>
            <a:r>
              <a:rPr lang="zh-CN" altLang="en-US" sz="3600" dirty="0">
                <a:solidFill>
                  <a:srgbClr val="0070C0"/>
                </a:solidFill>
                <a:latin typeface="+mn-ea"/>
                <a:ea typeface="+mn-ea"/>
              </a:rPr>
              <a:t>的对数等于对数的和</a:t>
            </a:r>
            <a:endParaRPr lang="en-US" altLang="zh-CN" sz="3600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46092" name="WordArt 12"/>
          <p:cNvSpPr>
            <a:spLocks noChangeArrowheads="1" noChangeShapeType="1" noTextEdit="1"/>
          </p:cNvSpPr>
          <p:nvPr/>
        </p:nvSpPr>
        <p:spPr bwMode="auto">
          <a:xfrm>
            <a:off x="8775009" y="5132037"/>
            <a:ext cx="1604205" cy="119809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CN" altLang="en-US" sz="3600" kern="10" dirty="0" smtClean="0">
                <a:ln w="9525">
                  <a:solidFill>
                    <a:srgbClr val="CC99FF"/>
                  </a:solidFill>
                  <a:rou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宋体" panose="02010600030101010101" pitchFamily="2" charset="-122"/>
              </a:rPr>
              <a:t>错了！</a:t>
            </a:r>
            <a:endParaRPr lang="zh-CN" altLang="en-US" sz="3600" kern="10" dirty="0">
              <a:ln w="9525">
                <a:solidFill>
                  <a:srgbClr val="CC99FF"/>
                </a:solidFill>
                <a:rou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宋体" panose="02010600030101010101" pitchFamily="2" charset="-122"/>
            </a:endParaRP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3037363" y="3751538"/>
            <a:ext cx="81450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  <a:latin typeface="+mn-ea"/>
                <a:ea typeface="+mn-ea"/>
              </a:rPr>
              <a:t>同底的对数相加，底不变，真数相乘</a:t>
            </a:r>
            <a:endParaRPr lang="zh-CN" altLang="en-US" sz="3600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82888" y="1824745"/>
            <a:ext cx="508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则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42057" y="4745924"/>
            <a:ext cx="3812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某同学认为：</a:t>
            </a:r>
            <a:endParaRPr lang="zh-CN" altLang="en-US" sz="3600" dirty="0"/>
          </a:p>
        </p:txBody>
      </p:sp>
      <p:sp>
        <p:nvSpPr>
          <p:cNvPr id="11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对数的运算法则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  <p:bldP spid="46093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934516" y="1140348"/>
            <a:ext cx="403939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A50021"/>
                </a:solidFill>
              </a:rPr>
              <a:t>探究二</a:t>
            </a:r>
            <a:endParaRPr lang="zh-CN" altLang="en-US" sz="3600" b="1" dirty="0">
              <a:solidFill>
                <a:srgbClr val="A50021"/>
              </a:solidFill>
            </a:endParaRPr>
          </a:p>
          <a:p>
            <a:endParaRPr lang="zh-CN" altLang="en-US" sz="3600" b="1" dirty="0">
              <a:solidFill>
                <a:srgbClr val="A50021"/>
              </a:solidFill>
            </a:endParaRPr>
          </a:p>
          <a:p>
            <a:endParaRPr lang="zh-CN" altLang="en-US" sz="3600" b="1" dirty="0">
              <a:solidFill>
                <a:srgbClr val="A50021"/>
              </a:solidFill>
            </a:endParaRPr>
          </a:p>
          <a:p>
            <a:r>
              <a:rPr lang="zh-CN" altLang="en-US" sz="3600" b="1" dirty="0"/>
              <a:t>证明：</a:t>
            </a:r>
            <a:endParaRPr lang="zh-CN" altLang="en-US" sz="3600" b="1" dirty="0"/>
          </a:p>
        </p:txBody>
      </p:sp>
      <p:graphicFrame>
        <p:nvGraphicFramePr>
          <p:cNvPr id="47107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928082" y="1200114"/>
          <a:ext cx="6542012" cy="713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0" name="Equation" r:id="rId1" imgW="1981200" imgH="215900" progId="Equation.DSMT4">
                  <p:embed/>
                </p:oleObj>
              </mc:Choice>
              <mc:Fallback>
                <p:oleObj name="Equation" r:id="rId1" imgW="1981200" imgH="2159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082" y="1200114"/>
                        <a:ext cx="6542012" cy="7130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8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756073" y="1695583"/>
          <a:ext cx="4064669" cy="977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1" name="Equation" r:id="rId3" imgW="1637665" imgH="393700" progId="Equation.DSMT4">
                  <p:embed/>
                </p:oleObj>
              </mc:Choice>
              <mc:Fallback>
                <p:oleObj name="Equation" r:id="rId3" imgW="1637665" imgH="3937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6073" y="1695583"/>
                        <a:ext cx="4064669" cy="9772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937636" y="1796609"/>
            <a:ext cx="508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则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对数的运算法则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934516" y="1140348"/>
            <a:ext cx="403939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A50021"/>
                </a:solidFill>
              </a:rPr>
              <a:t>探究二</a:t>
            </a:r>
            <a:endParaRPr lang="zh-CN" altLang="en-US" sz="3600" b="1" dirty="0">
              <a:solidFill>
                <a:srgbClr val="A50021"/>
              </a:solidFill>
            </a:endParaRPr>
          </a:p>
          <a:p>
            <a:endParaRPr lang="zh-CN" altLang="en-US" sz="3600" b="1" dirty="0">
              <a:solidFill>
                <a:srgbClr val="A50021"/>
              </a:solidFill>
            </a:endParaRPr>
          </a:p>
          <a:p>
            <a:endParaRPr lang="zh-CN" altLang="en-US" sz="3600" b="1" dirty="0">
              <a:solidFill>
                <a:srgbClr val="A50021"/>
              </a:solidFill>
            </a:endParaRPr>
          </a:p>
          <a:p>
            <a:r>
              <a:rPr lang="zh-CN" altLang="en-US" sz="3600" b="1" dirty="0"/>
              <a:t>证明：</a:t>
            </a:r>
            <a:endParaRPr lang="zh-CN" altLang="en-US" sz="3600" b="1" dirty="0"/>
          </a:p>
        </p:txBody>
      </p:sp>
      <p:graphicFrame>
        <p:nvGraphicFramePr>
          <p:cNvPr id="47107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928082" y="1200114"/>
          <a:ext cx="6542012" cy="713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2" name="Equation" r:id="rId1" imgW="1981200" imgH="215900" progId="Equation.DSMT4">
                  <p:embed/>
                </p:oleObj>
              </mc:Choice>
              <mc:Fallback>
                <p:oleObj name="Equation" r:id="rId1" imgW="1981200" imgH="2159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082" y="1200114"/>
                        <a:ext cx="6542012" cy="7130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8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756073" y="1695583"/>
          <a:ext cx="4064669" cy="977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3" name="Equation" r:id="rId3" imgW="1637665" imgH="393700" progId="Equation.DSMT4">
                  <p:embed/>
                </p:oleObj>
              </mc:Choice>
              <mc:Fallback>
                <p:oleObj name="Equation" r:id="rId3" imgW="1637665" imgH="3937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6073" y="1695583"/>
                        <a:ext cx="4064669" cy="9772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937636" y="1796609"/>
            <a:ext cx="508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则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对数的运算法则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pSp>
        <p:nvGrpSpPr>
          <p:cNvPr id="7" name="Group 36"/>
          <p:cNvGrpSpPr/>
          <p:nvPr/>
        </p:nvGrpSpPr>
        <p:grpSpPr bwMode="auto">
          <a:xfrm>
            <a:off x="2410096" y="2845801"/>
            <a:ext cx="7002462" cy="3540125"/>
            <a:chOff x="505" y="1385"/>
            <a:chExt cx="4411" cy="2230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505" y="1385"/>
              <a:ext cx="40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zh-CN" altLang="en-US" sz="2800" dirty="0" smtClean="0"/>
                <a:t>设 </a:t>
              </a:r>
              <a:endParaRPr lang="zh-CN" altLang="en-US" sz="2800" dirty="0"/>
            </a:p>
          </p:txBody>
        </p:sp>
        <p:graphicFrame>
          <p:nvGraphicFramePr>
            <p:cNvPr id="9" name="Object 6"/>
            <p:cNvGraphicFramePr>
              <a:graphicFrameLocks noChangeAspect="1"/>
            </p:cNvGraphicFramePr>
            <p:nvPr/>
          </p:nvGraphicFramePr>
          <p:xfrm>
            <a:off x="940" y="1403"/>
            <a:ext cx="1151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74" name="Equation" r:id="rId5" imgW="774065" imgH="228600" progId="Equation.3">
                    <p:embed/>
                  </p:oleObj>
                </mc:Choice>
                <mc:Fallback>
                  <p:oleObj name="Equation" r:id="rId5" imgW="774065" imgH="2286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0" y="1403"/>
                          <a:ext cx="1151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7"/>
            <p:cNvGraphicFramePr>
              <a:graphicFrameLocks noChangeAspect="1"/>
            </p:cNvGraphicFramePr>
            <p:nvPr/>
          </p:nvGraphicFramePr>
          <p:xfrm>
            <a:off x="2243" y="1413"/>
            <a:ext cx="1076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75" name="Equation" r:id="rId7" imgW="723900" imgH="228600" progId="Equation.3">
                    <p:embed/>
                  </p:oleObj>
                </mc:Choice>
                <mc:Fallback>
                  <p:oleObj name="Equation" r:id="rId7" imgW="723900" imgH="22860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3" y="1413"/>
                          <a:ext cx="1076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551" y="1885"/>
              <a:ext cx="241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zh-CN" altLang="en-US" sz="2800" dirty="0"/>
                <a:t>由对数的定义可以得： </a:t>
              </a:r>
              <a:endParaRPr lang="zh-CN" altLang="en-US" sz="2800" dirty="0"/>
            </a:p>
          </p:txBody>
        </p:sp>
        <p:graphicFrame>
          <p:nvGraphicFramePr>
            <p:cNvPr id="12" name="Object 9"/>
            <p:cNvGraphicFramePr>
              <a:graphicFrameLocks noChangeAspect="1"/>
            </p:cNvGraphicFramePr>
            <p:nvPr/>
          </p:nvGraphicFramePr>
          <p:xfrm>
            <a:off x="2781" y="1815"/>
            <a:ext cx="1097" cy="4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76" name="Equation" r:id="rId9" imgW="546100" imgH="228600" progId="Equation.3">
                    <p:embed/>
                  </p:oleObj>
                </mc:Choice>
                <mc:Fallback>
                  <p:oleObj name="Equation" r:id="rId9" imgW="546100" imgH="22860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1" y="1815"/>
                          <a:ext cx="1097" cy="4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0"/>
            <p:cNvGraphicFramePr>
              <a:graphicFrameLocks noChangeAspect="1"/>
            </p:cNvGraphicFramePr>
            <p:nvPr/>
          </p:nvGraphicFramePr>
          <p:xfrm>
            <a:off x="3998" y="1840"/>
            <a:ext cx="918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77" name="Equation" r:id="rId11" imgW="457200" imgH="203200" progId="Equation.3">
                    <p:embed/>
                  </p:oleObj>
                </mc:Choice>
                <mc:Fallback>
                  <p:oleObj name="Equation" r:id="rId11" imgW="457200" imgH="20320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8" y="1840"/>
                          <a:ext cx="918" cy="4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505" y="2428"/>
              <a:ext cx="33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zh-CN" sz="2800"/>
                <a:t>∴ </a:t>
              </a:r>
              <a:endParaRPr lang="en-US" altLang="zh-CN" sz="2800"/>
            </a:p>
          </p:txBody>
        </p:sp>
        <p:graphicFrame>
          <p:nvGraphicFramePr>
            <p:cNvPr id="15" name="Object 12"/>
            <p:cNvGraphicFramePr>
              <a:graphicFrameLocks noChangeAspect="1"/>
            </p:cNvGraphicFramePr>
            <p:nvPr/>
          </p:nvGraphicFramePr>
          <p:xfrm>
            <a:off x="1549" y="2157"/>
            <a:ext cx="459" cy="8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78" name="Equation" r:id="rId13" imgW="228600" imgH="419100" progId="Equation.DSMT4">
                    <p:embed/>
                  </p:oleObj>
                </mc:Choice>
                <mc:Fallback>
                  <p:oleObj name="Equation" r:id="rId13" imgW="228600" imgH="41910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49" y="2157"/>
                          <a:ext cx="459" cy="8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3"/>
            <p:cNvGraphicFramePr>
              <a:graphicFrameLocks noChangeAspect="1"/>
            </p:cNvGraphicFramePr>
            <p:nvPr/>
          </p:nvGraphicFramePr>
          <p:xfrm>
            <a:off x="2138" y="2384"/>
            <a:ext cx="779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79" name="Equation" r:id="rId15" imgW="419100" imgH="203200" progId="Equation.DSMT4">
                    <p:embed/>
                  </p:oleObj>
                </mc:Choice>
                <mc:Fallback>
                  <p:oleObj name="Equation" r:id="rId15" imgW="419100" imgH="20320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38" y="2384"/>
                          <a:ext cx="779" cy="3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4"/>
            <p:cNvGraphicFramePr>
              <a:graphicFrameLocks noChangeAspect="1"/>
            </p:cNvGraphicFramePr>
            <p:nvPr/>
          </p:nvGraphicFramePr>
          <p:xfrm>
            <a:off x="2900" y="2316"/>
            <a:ext cx="1873" cy="6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80" name="Equation" r:id="rId17" imgW="1155700" imgH="393700" progId="Equation.DSMT4">
                    <p:embed/>
                  </p:oleObj>
                </mc:Choice>
                <mc:Fallback>
                  <p:oleObj name="Equation" r:id="rId17" imgW="1155700" imgH="3937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0" y="2316"/>
                          <a:ext cx="1873" cy="6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551" y="3142"/>
              <a:ext cx="8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zh-CN" altLang="en-US" sz="2800" dirty="0"/>
                <a:t>即证得 </a:t>
              </a:r>
              <a:endParaRPr lang="zh-CN" altLang="en-US" sz="2800" dirty="0"/>
            </a:p>
          </p:txBody>
        </p:sp>
        <p:graphicFrame>
          <p:nvGraphicFramePr>
            <p:cNvPr id="19" name="Object 22"/>
            <p:cNvGraphicFramePr>
              <a:graphicFrameLocks noChangeAspect="1"/>
            </p:cNvGraphicFramePr>
            <p:nvPr/>
          </p:nvGraphicFramePr>
          <p:xfrm>
            <a:off x="914" y="2293"/>
            <a:ext cx="553" cy="6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81" name="Equation" r:id="rId19" imgW="342900" imgH="393700" progId="Equation.DSMT4">
                    <p:embed/>
                  </p:oleObj>
                </mc:Choice>
                <mc:Fallback>
                  <p:oleObj name="Equation" r:id="rId19" imgW="342900" imgH="39370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" y="2293"/>
                          <a:ext cx="553" cy="6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35"/>
            <p:cNvGraphicFramePr>
              <a:graphicFrameLocks noChangeAspect="1"/>
            </p:cNvGraphicFramePr>
            <p:nvPr/>
          </p:nvGraphicFramePr>
          <p:xfrm>
            <a:off x="1424" y="2996"/>
            <a:ext cx="2589" cy="6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82" name="Equation" r:id="rId21" imgW="1637665" imgH="393700" progId="Equation.DSMT4">
                    <p:embed/>
                  </p:oleObj>
                </mc:Choice>
                <mc:Fallback>
                  <p:oleObj name="Equation" r:id="rId21" imgW="1637665" imgH="393700" progId="Equation.DSMT4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4" y="2996"/>
                          <a:ext cx="2589" cy="61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909864" y="1148699"/>
            <a:ext cx="34602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A50021"/>
                </a:solidFill>
              </a:rPr>
              <a:t>性质</a:t>
            </a:r>
            <a:r>
              <a:rPr lang="zh-CN" altLang="en-US" sz="3600" b="1" dirty="0" smtClean="0">
                <a:solidFill>
                  <a:srgbClr val="A50021"/>
                </a:solidFill>
              </a:rPr>
              <a:t>二</a:t>
            </a:r>
            <a:endParaRPr lang="zh-CN" altLang="en-US" sz="3600" b="1" dirty="0">
              <a:solidFill>
                <a:srgbClr val="A50021"/>
              </a:solidFill>
            </a:endParaRPr>
          </a:p>
        </p:txBody>
      </p:sp>
      <p:graphicFrame>
        <p:nvGraphicFramePr>
          <p:cNvPr id="50179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640013" y="1122994"/>
          <a:ext cx="6145213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9" name="Equation" r:id="rId1" imgW="1841500" imgH="215900" progId="Equation.DSMT4">
                  <p:embed/>
                </p:oleObj>
              </mc:Choice>
              <mc:Fallback>
                <p:oleObj name="Equation" r:id="rId1" imgW="1841500" imgH="2159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3" y="1122994"/>
                        <a:ext cx="6145213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0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324225" y="1877342"/>
          <a:ext cx="4176713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80" name="Equation" r:id="rId3" imgW="1637665" imgH="393700" progId="Equation.DSMT4">
                  <p:embed/>
                </p:oleObj>
              </mc:Choice>
              <mc:Fallback>
                <p:oleObj name="Equation" r:id="rId3" imgW="1637665" imgH="3937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4225" y="1877342"/>
                        <a:ext cx="4176713" cy="1003300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2" name="Object 6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629465" y="4771780"/>
          <a:ext cx="2808288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81" name="Equation" r:id="rId5" imgW="1117600" imgH="431800" progId="Equation.DSMT4">
                  <p:embed/>
                </p:oleObj>
              </mc:Choice>
              <mc:Fallback>
                <p:oleObj name="Equation" r:id="rId5" imgW="1117600" imgH="431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9465" y="4771780"/>
                        <a:ext cx="2808288" cy="10858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3" name="WordArt 7"/>
          <p:cNvSpPr>
            <a:spLocks noChangeArrowheads="1" noChangeShapeType="1" noTextEdit="1"/>
          </p:cNvSpPr>
          <p:nvPr/>
        </p:nvSpPr>
        <p:spPr bwMode="auto">
          <a:xfrm>
            <a:off x="6129338" y="5314705"/>
            <a:ext cx="1371600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CN" altLang="en-US" sz="3600" kern="10" dirty="0" smtClean="0">
                <a:ln w="9525">
                  <a:solidFill>
                    <a:srgbClr val="CC99FF"/>
                  </a:solidFill>
                  <a:rou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宋体" panose="02010600030101010101" pitchFamily="2" charset="-122"/>
              </a:rPr>
              <a:t>错了！</a:t>
            </a:r>
            <a:endParaRPr lang="zh-CN" altLang="en-US" sz="3600" kern="10" dirty="0">
              <a:ln w="9525">
                <a:solidFill>
                  <a:srgbClr val="CC99FF"/>
                </a:solidFill>
                <a:rou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宋体" panose="02010600030101010101" pitchFamily="2" charset="-122"/>
            </a:endParaRP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3148964" y="3914451"/>
            <a:ext cx="844281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  <a:ea typeface="黑体" panose="02010609060101010101" pitchFamily="49" charset="-122"/>
              </a:rPr>
              <a:t>同底的对数相减，底不变，真数相除</a:t>
            </a:r>
            <a:endParaRPr lang="zh-CN" altLang="en-US" sz="3600" dirty="0">
              <a:solidFill>
                <a:srgbClr val="0070C0"/>
              </a:solidFill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640013" y="2022473"/>
            <a:ext cx="508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则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909864" y="3152864"/>
            <a:ext cx="91860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600" dirty="0" smtClean="0">
                <a:solidFill>
                  <a:srgbClr val="0070C0"/>
                </a:solidFill>
                <a:latin typeface="+mn-ea"/>
                <a:ea typeface="+mn-ea"/>
              </a:rPr>
              <a:t>文字语言：</a:t>
            </a:r>
            <a:r>
              <a:rPr lang="zh-CN" altLang="en-US" sz="3600" dirty="0">
                <a:solidFill>
                  <a:srgbClr val="0070C0"/>
                </a:solidFill>
                <a:latin typeface="+mn-ea"/>
                <a:ea typeface="+mn-ea"/>
              </a:rPr>
              <a:t>商的对数等于对数的</a:t>
            </a:r>
            <a:r>
              <a:rPr lang="zh-CN" altLang="en-US" sz="3600" dirty="0" smtClean="0">
                <a:solidFill>
                  <a:srgbClr val="0070C0"/>
                </a:solidFill>
                <a:latin typeface="+mn-ea"/>
                <a:ea typeface="+mn-ea"/>
              </a:rPr>
              <a:t>差</a:t>
            </a:r>
            <a:endParaRPr lang="en-US" altLang="zh-CN" sz="3600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16022" y="4915584"/>
            <a:ext cx="3812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某同学认为：</a:t>
            </a:r>
            <a:endParaRPr lang="zh-CN" altLang="en-US" sz="3600" dirty="0"/>
          </a:p>
        </p:txBody>
      </p:sp>
      <p:sp>
        <p:nvSpPr>
          <p:cNvPr id="12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对数的运算法则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4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915084" y="1197489"/>
            <a:ext cx="239082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A50021"/>
                </a:solidFill>
              </a:rPr>
              <a:t>探究三</a:t>
            </a:r>
            <a:endParaRPr lang="zh-CN" altLang="en-US" sz="3600" b="1" dirty="0">
              <a:solidFill>
                <a:srgbClr val="A50021"/>
              </a:solidFill>
            </a:endParaRPr>
          </a:p>
          <a:p>
            <a:endParaRPr lang="zh-CN" altLang="en-US" sz="3600" b="1" dirty="0">
              <a:solidFill>
                <a:srgbClr val="A50021"/>
              </a:solidFill>
            </a:endParaRPr>
          </a:p>
          <a:p>
            <a:endParaRPr lang="zh-CN" altLang="en-US" sz="3600" b="1" dirty="0">
              <a:solidFill>
                <a:srgbClr val="A50021"/>
              </a:solidFill>
            </a:endParaRPr>
          </a:p>
          <a:p>
            <a:r>
              <a:rPr lang="zh-CN" altLang="en-US" sz="3600" b="1" dirty="0"/>
              <a:t>证明：</a:t>
            </a:r>
            <a:endParaRPr lang="zh-CN" altLang="en-US" sz="3600" b="1" dirty="0"/>
          </a:p>
        </p:txBody>
      </p:sp>
      <p:graphicFrame>
        <p:nvGraphicFramePr>
          <p:cNvPr id="51203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707082" y="1197488"/>
          <a:ext cx="6469062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0" name="Equation" r:id="rId1" imgW="48768000" imgH="5181600" progId="Equation.DSMT4">
                  <p:embed/>
                </p:oleObj>
              </mc:Choice>
              <mc:Fallback>
                <p:oleObj name="Equation" r:id="rId1" imgW="48768000" imgH="5181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7082" y="1197488"/>
                        <a:ext cx="6469062" cy="68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4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446585" y="2028485"/>
          <a:ext cx="391795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1" name="Equation" r:id="rId3" imgW="1231265" imgH="241300" progId="Equation.DSMT4">
                  <p:embed/>
                </p:oleObj>
              </mc:Choice>
              <mc:Fallback>
                <p:oleObj name="Equation" r:id="rId3" imgW="1231265" imgH="2413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585" y="2028485"/>
                        <a:ext cx="3917950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707082" y="2028485"/>
            <a:ext cx="508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则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对数的运算法则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915084" y="1197489"/>
            <a:ext cx="239082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A50021"/>
                </a:solidFill>
              </a:rPr>
              <a:t>探究三</a:t>
            </a:r>
            <a:endParaRPr lang="zh-CN" altLang="en-US" sz="3600" b="1" dirty="0">
              <a:solidFill>
                <a:srgbClr val="A50021"/>
              </a:solidFill>
            </a:endParaRPr>
          </a:p>
          <a:p>
            <a:endParaRPr lang="zh-CN" altLang="en-US" sz="3600" b="1" dirty="0">
              <a:solidFill>
                <a:srgbClr val="A50021"/>
              </a:solidFill>
            </a:endParaRPr>
          </a:p>
          <a:p>
            <a:endParaRPr lang="zh-CN" altLang="en-US" sz="3600" b="1" dirty="0">
              <a:solidFill>
                <a:srgbClr val="A50021"/>
              </a:solidFill>
            </a:endParaRPr>
          </a:p>
          <a:p>
            <a:r>
              <a:rPr lang="zh-CN" altLang="en-US" sz="3600" b="1" dirty="0"/>
              <a:t>证明：</a:t>
            </a:r>
            <a:endParaRPr lang="zh-CN" altLang="en-US" sz="3600" b="1" dirty="0"/>
          </a:p>
        </p:txBody>
      </p:sp>
      <p:graphicFrame>
        <p:nvGraphicFramePr>
          <p:cNvPr id="51203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707082" y="1188597"/>
          <a:ext cx="6469062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93" name="Equation" r:id="rId1" imgW="48768000" imgH="5181600" progId="Equation.DSMT4">
                  <p:embed/>
                </p:oleObj>
              </mc:Choice>
              <mc:Fallback>
                <p:oleObj name="Equation" r:id="rId1" imgW="48768000" imgH="5181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7082" y="1188597"/>
                        <a:ext cx="6469062" cy="68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4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446585" y="2028485"/>
          <a:ext cx="391795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94" name="Equation" r:id="rId3" imgW="1231265" imgH="241300" progId="Equation.DSMT4">
                  <p:embed/>
                </p:oleObj>
              </mc:Choice>
              <mc:Fallback>
                <p:oleObj name="Equation" r:id="rId3" imgW="1231265" imgH="2413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585" y="2028485"/>
                        <a:ext cx="3917950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707082" y="2028485"/>
            <a:ext cx="508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则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对数的运算法则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pSp>
        <p:nvGrpSpPr>
          <p:cNvPr id="7" name="Group 21"/>
          <p:cNvGrpSpPr/>
          <p:nvPr/>
        </p:nvGrpSpPr>
        <p:grpSpPr bwMode="auto">
          <a:xfrm>
            <a:off x="2364391" y="2930286"/>
            <a:ext cx="6592889" cy="2909888"/>
            <a:chOff x="158" y="708"/>
            <a:chExt cx="4153" cy="1833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58" y="708"/>
              <a:ext cx="40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zh-CN" altLang="en-US" sz="2800" dirty="0" smtClean="0"/>
                <a:t>设 </a:t>
              </a:r>
              <a:endParaRPr lang="zh-CN" altLang="en-US" sz="2800" dirty="0"/>
            </a:p>
          </p:txBody>
        </p:sp>
        <p:graphicFrame>
          <p:nvGraphicFramePr>
            <p:cNvPr id="9" name="Object 6"/>
            <p:cNvGraphicFramePr>
              <a:graphicFrameLocks noChangeAspect="1"/>
            </p:cNvGraphicFramePr>
            <p:nvPr/>
          </p:nvGraphicFramePr>
          <p:xfrm>
            <a:off x="569" y="719"/>
            <a:ext cx="1151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695" name="Equation" r:id="rId5" imgW="774065" imgH="228600" progId="Equation.3">
                    <p:embed/>
                  </p:oleObj>
                </mc:Choice>
                <mc:Fallback>
                  <p:oleObj name="Equation" r:id="rId5" imgW="774065" imgH="2286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9" y="719"/>
                          <a:ext cx="1151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204" y="1208"/>
              <a:ext cx="241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zh-CN" altLang="en-US" sz="2800"/>
                <a:t>由对数的定义可以得： </a:t>
              </a:r>
              <a:endParaRPr lang="zh-CN" altLang="en-US" sz="2800"/>
            </a:p>
          </p:txBody>
        </p:sp>
        <p:graphicFrame>
          <p:nvGraphicFramePr>
            <p:cNvPr id="11" name="Object 8"/>
            <p:cNvGraphicFramePr>
              <a:graphicFrameLocks noChangeAspect="1"/>
            </p:cNvGraphicFramePr>
            <p:nvPr/>
          </p:nvGraphicFramePr>
          <p:xfrm>
            <a:off x="2434" y="1138"/>
            <a:ext cx="1097" cy="4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696" name="Equation" r:id="rId7" imgW="546100" imgH="228600" progId="Equation.3">
                    <p:embed/>
                  </p:oleObj>
                </mc:Choice>
                <mc:Fallback>
                  <p:oleObj name="Equation" r:id="rId7" imgW="546100" imgH="22860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34" y="1138"/>
                          <a:ext cx="1097" cy="4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49" y="1615"/>
              <a:ext cx="27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zh-CN" sz="2800"/>
                <a:t>∴</a:t>
              </a:r>
              <a:endParaRPr lang="en-US" altLang="zh-CN" sz="2800"/>
            </a:p>
          </p:txBody>
        </p:sp>
        <p:graphicFrame>
          <p:nvGraphicFramePr>
            <p:cNvPr id="13" name="Object 10"/>
            <p:cNvGraphicFramePr>
              <a:graphicFrameLocks noChangeAspect="1"/>
            </p:cNvGraphicFramePr>
            <p:nvPr/>
          </p:nvGraphicFramePr>
          <p:xfrm>
            <a:off x="939" y="1571"/>
            <a:ext cx="122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697" name="Equation" r:id="rId9" imgW="609600" imgH="203200" progId="Equation.DSMT4">
                    <p:embed/>
                  </p:oleObj>
                </mc:Choice>
                <mc:Fallback>
                  <p:oleObj name="Equation" r:id="rId9" imgW="609600" imgH="2032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9" y="1571"/>
                          <a:ext cx="1222" cy="4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1"/>
            <p:cNvGraphicFramePr>
              <a:graphicFrameLocks noChangeAspect="1"/>
            </p:cNvGraphicFramePr>
            <p:nvPr/>
          </p:nvGraphicFramePr>
          <p:xfrm>
            <a:off x="2243" y="1615"/>
            <a:ext cx="1687" cy="3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698" name="Equation" r:id="rId11" imgW="1040765" imgH="241300" progId="Equation.DSMT4">
                    <p:embed/>
                  </p:oleObj>
                </mc:Choice>
                <mc:Fallback>
                  <p:oleObj name="Equation" r:id="rId11" imgW="1040765" imgH="24130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3" y="1615"/>
                          <a:ext cx="1687" cy="3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249" y="2149"/>
              <a:ext cx="8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zh-CN" altLang="en-US" sz="2800" dirty="0"/>
                <a:t>即证得 </a:t>
              </a:r>
              <a:endParaRPr lang="zh-CN" altLang="en-US" sz="2800" dirty="0"/>
            </a:p>
          </p:txBody>
        </p:sp>
        <p:graphicFrame>
          <p:nvGraphicFramePr>
            <p:cNvPr id="16" name="Object 19"/>
            <p:cNvGraphicFramePr>
              <a:graphicFrameLocks noChangeAspect="1"/>
            </p:cNvGraphicFramePr>
            <p:nvPr/>
          </p:nvGraphicFramePr>
          <p:xfrm>
            <a:off x="1446" y="2130"/>
            <a:ext cx="2865" cy="4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699" name="Equation" r:id="rId13" imgW="40233600" imgH="5791200" progId="Equation.DSMT4">
                    <p:embed/>
                  </p:oleObj>
                </mc:Choice>
                <mc:Fallback>
                  <p:oleObj name="Equation" r:id="rId13" imgW="40233600" imgH="579120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6" y="2130"/>
                          <a:ext cx="2865" cy="4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848751" y="1211044"/>
            <a:ext cx="228712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A50021"/>
                </a:solidFill>
              </a:rPr>
              <a:t>性质</a:t>
            </a:r>
            <a:r>
              <a:rPr lang="zh-CN" altLang="en-US" sz="3600" b="1" dirty="0" smtClean="0">
                <a:solidFill>
                  <a:srgbClr val="A50021"/>
                </a:solidFill>
              </a:rPr>
              <a:t>三</a:t>
            </a:r>
            <a:endParaRPr lang="en-US" altLang="zh-CN" sz="3600" b="1" dirty="0">
              <a:solidFill>
                <a:srgbClr val="A50021"/>
              </a:solidFill>
            </a:endParaRPr>
          </a:p>
        </p:txBody>
      </p:sp>
      <p:graphicFrame>
        <p:nvGraphicFramePr>
          <p:cNvPr id="52227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594538" y="1196121"/>
          <a:ext cx="64833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30" name="Equation" r:id="rId1" imgW="45415200" imgH="5181600" progId="Equation.DSMT4">
                  <p:embed/>
                </p:oleObj>
              </mc:Choice>
              <mc:Fallback>
                <p:oleObj name="Equation" r:id="rId1" imgW="45415200" imgH="5181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4538" y="1196121"/>
                        <a:ext cx="648335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8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235569" y="1993146"/>
          <a:ext cx="3817938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31" name="Equation" r:id="rId3" imgW="1231265" imgH="241300" progId="Equation.DSMT4">
                  <p:embed/>
                </p:oleObj>
              </mc:Choice>
              <mc:Fallback>
                <p:oleObj name="Equation" r:id="rId3" imgW="1231265" imgH="2413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569" y="1993146"/>
                        <a:ext cx="3817938" cy="747712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0" name="Object 6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573194" y="4683834"/>
          <a:ext cx="4105275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32" name="Equation" r:id="rId5" imgW="1308100" imgH="241300" progId="Equation.DSMT4">
                  <p:embed/>
                </p:oleObj>
              </mc:Choice>
              <mc:Fallback>
                <p:oleObj name="Equation" r:id="rId5" imgW="1308100" imgH="2413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3194" y="4683834"/>
                        <a:ext cx="4105275" cy="7572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1" name="WordArt 7"/>
          <p:cNvSpPr>
            <a:spLocks noChangeArrowheads="1" noChangeShapeType="1" noTextEdit="1"/>
          </p:cNvSpPr>
          <p:nvPr/>
        </p:nvSpPr>
        <p:spPr bwMode="auto">
          <a:xfrm>
            <a:off x="7541043" y="5002767"/>
            <a:ext cx="1371600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CN" altLang="en-US" sz="3600" kern="10" dirty="0" smtClean="0">
                <a:ln w="9525">
                  <a:solidFill>
                    <a:srgbClr val="CC99FF"/>
                  </a:solidFill>
                  <a:rou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宋体" panose="02010600030101010101" pitchFamily="2" charset="-122"/>
              </a:rPr>
              <a:t>错了！</a:t>
            </a:r>
            <a:endParaRPr lang="zh-CN" altLang="en-US" sz="3600" kern="10" dirty="0">
              <a:ln w="9525">
                <a:solidFill>
                  <a:srgbClr val="CC99FF"/>
                </a:solidFill>
                <a:rou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宋体" panose="02010600030101010101" pitchFamily="2" charset="-122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848751" y="2876629"/>
            <a:ext cx="1044760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600" dirty="0" smtClean="0">
                <a:solidFill>
                  <a:srgbClr val="0070C0"/>
                </a:solidFill>
                <a:latin typeface="+mn-ea"/>
                <a:ea typeface="+mn-ea"/>
              </a:rPr>
              <a:t>文字语言：</a:t>
            </a:r>
            <a:r>
              <a:rPr lang="zh-CN" altLang="en-US" sz="3600" dirty="0">
                <a:solidFill>
                  <a:srgbClr val="0070C0"/>
                </a:solidFill>
                <a:ea typeface="黑体" panose="02010609060101010101" pitchFamily="49" charset="-122"/>
              </a:rPr>
              <a:t>一个正数的</a:t>
            </a:r>
            <a:r>
              <a:rPr lang="en-US" altLang="zh-CN" sz="3600" dirty="0">
                <a:solidFill>
                  <a:srgbClr val="0070C0"/>
                </a:solidFill>
                <a:ea typeface="黑体" panose="02010609060101010101" pitchFamily="49" charset="-122"/>
              </a:rPr>
              <a:t>n</a:t>
            </a:r>
            <a:r>
              <a:rPr lang="zh-CN" altLang="en-US" sz="3600" dirty="0">
                <a:solidFill>
                  <a:srgbClr val="0070C0"/>
                </a:solidFill>
                <a:ea typeface="黑体" panose="02010609060101010101" pitchFamily="49" charset="-122"/>
              </a:rPr>
              <a:t>次方的对数等于这个</a:t>
            </a:r>
            <a:r>
              <a:rPr lang="zh-CN" altLang="en-US" sz="3600" dirty="0" smtClean="0">
                <a:solidFill>
                  <a:srgbClr val="0070C0"/>
                </a:solidFill>
                <a:ea typeface="黑体" panose="02010609060101010101" pitchFamily="49" charset="-122"/>
              </a:rPr>
              <a:t>正数</a:t>
            </a:r>
            <a:endParaRPr lang="en-US" altLang="zh-CN" sz="3600" dirty="0" smtClean="0">
              <a:solidFill>
                <a:srgbClr val="0070C0"/>
              </a:solidFill>
              <a:ea typeface="黑体" panose="02010609060101010101" pitchFamily="49" charset="-122"/>
            </a:endParaRPr>
          </a:p>
          <a:p>
            <a:r>
              <a:rPr lang="en-US" altLang="zh-CN" sz="3600" dirty="0">
                <a:solidFill>
                  <a:srgbClr val="0070C0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3600" dirty="0" smtClean="0">
                <a:solidFill>
                  <a:srgbClr val="0070C0"/>
                </a:solidFill>
                <a:ea typeface="黑体" panose="02010609060101010101" pitchFamily="49" charset="-122"/>
              </a:rPr>
              <a:t>                </a:t>
            </a:r>
            <a:r>
              <a:rPr lang="zh-CN" altLang="en-US" sz="3600" dirty="0" smtClean="0">
                <a:solidFill>
                  <a:srgbClr val="0070C0"/>
                </a:solidFill>
                <a:ea typeface="黑体" panose="02010609060101010101" pitchFamily="49" charset="-122"/>
              </a:rPr>
              <a:t>的</a:t>
            </a:r>
            <a:r>
              <a:rPr lang="zh-CN" altLang="en-US" sz="3600" dirty="0">
                <a:solidFill>
                  <a:srgbClr val="0070C0"/>
                </a:solidFill>
                <a:ea typeface="黑体" panose="02010609060101010101" pitchFamily="49" charset="-122"/>
              </a:rPr>
              <a:t>对数的</a:t>
            </a:r>
            <a:r>
              <a:rPr lang="en-US" altLang="zh-CN" sz="3600" dirty="0">
                <a:solidFill>
                  <a:srgbClr val="0070C0"/>
                </a:solidFill>
                <a:ea typeface="黑体" panose="02010609060101010101" pitchFamily="49" charset="-122"/>
              </a:rPr>
              <a:t>n</a:t>
            </a:r>
            <a:r>
              <a:rPr lang="zh-CN" altLang="en-US" sz="3600" dirty="0" smtClean="0">
                <a:solidFill>
                  <a:srgbClr val="0070C0"/>
                </a:solidFill>
                <a:ea typeface="黑体" panose="02010609060101010101" pitchFamily="49" charset="-122"/>
              </a:rPr>
              <a:t>倍</a:t>
            </a:r>
            <a:r>
              <a:rPr lang="en-US" altLang="zh-CN" sz="3600" dirty="0" smtClean="0">
                <a:solidFill>
                  <a:srgbClr val="0070C0"/>
                </a:solidFill>
                <a:latin typeface="+mn-ea"/>
                <a:ea typeface="+mn-ea"/>
              </a:rPr>
              <a:t>.</a:t>
            </a:r>
            <a:endParaRPr lang="zh-CN" altLang="en-US" sz="3600" dirty="0">
              <a:solidFill>
                <a:srgbClr val="0070C0"/>
              </a:solidFill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48751" y="4724400"/>
            <a:ext cx="3812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某同学认为：</a:t>
            </a:r>
            <a:endParaRPr lang="zh-CN" altLang="en-US" sz="3600" dirty="0"/>
          </a:p>
        </p:txBody>
      </p:sp>
      <p:sp>
        <p:nvSpPr>
          <p:cNvPr id="10" name="文本框 9"/>
          <p:cNvSpPr txBox="1"/>
          <p:nvPr/>
        </p:nvSpPr>
        <p:spPr>
          <a:xfrm>
            <a:off x="2594538" y="2014417"/>
            <a:ext cx="508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则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对数的运算法则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1744394" y="908548"/>
          <a:ext cx="8074855" cy="6172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5" name="文档" r:id="rId1" imgW="5275580" imgH="4222115" progId="Word.Document.12">
                  <p:embed/>
                </p:oleObj>
              </mc:Choice>
              <mc:Fallback>
                <p:oleObj name="文档" r:id="rId1" imgW="5275580" imgH="4222115" progId="Word.Document.12">
                  <p:embed/>
                  <p:pic>
                    <p:nvPicPr>
                      <p:cNvPr id="0" name="图片 594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44394" y="908548"/>
                        <a:ext cx="8074855" cy="61725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直接连接符 4"/>
          <p:cNvCxnSpPr/>
          <p:nvPr/>
        </p:nvCxnSpPr>
        <p:spPr>
          <a:xfrm>
            <a:off x="9819249" y="900331"/>
            <a:ext cx="0" cy="573962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对数的运算法则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676400" y="3505200"/>
            <a:ext cx="1225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+mn-ea"/>
                <a:ea typeface="+mn-ea"/>
              </a:rPr>
              <a:t>说明</a:t>
            </a:r>
            <a:r>
              <a:rPr lang="en-US" altLang="zh-CN" sz="3200" b="1" dirty="0">
                <a:solidFill>
                  <a:srgbClr val="FF0000"/>
                </a:solidFill>
                <a:latin typeface="+mn-ea"/>
                <a:ea typeface="+mn-ea"/>
              </a:rPr>
              <a:t>:</a:t>
            </a:r>
            <a:endParaRPr lang="en-US" altLang="zh-CN" sz="32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2751016" y="4076404"/>
            <a:ext cx="7683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 smtClean="0">
                <a:solidFill>
                  <a:srgbClr val="0000FF"/>
                </a:solidFill>
              </a:rPr>
              <a:t>（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2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）有时</a:t>
            </a:r>
            <a:r>
              <a:rPr lang="zh-CN" altLang="en-US" sz="2800" b="1" dirty="0">
                <a:solidFill>
                  <a:srgbClr val="0000FF"/>
                </a:solidFill>
              </a:rPr>
              <a:t>可逆向运用公式</a:t>
            </a:r>
            <a:endParaRPr lang="zh-CN" altLang="en-US" sz="2800" b="1" dirty="0">
              <a:solidFill>
                <a:srgbClr val="0000FF"/>
              </a:solidFill>
            </a:endParaRP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2751016" y="4642802"/>
            <a:ext cx="79904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 smtClean="0">
                <a:solidFill>
                  <a:srgbClr val="0000FF"/>
                </a:solidFill>
              </a:rPr>
              <a:t>（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3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）真</a:t>
            </a:r>
            <a:r>
              <a:rPr lang="zh-CN" altLang="en-US" sz="2800" b="1" dirty="0">
                <a:solidFill>
                  <a:srgbClr val="0000FF"/>
                </a:solidFill>
              </a:rPr>
              <a:t>数的取值必须是</a:t>
            </a:r>
            <a:r>
              <a:rPr lang="en-US" altLang="zh-CN" sz="2800" b="1" dirty="0">
                <a:solidFill>
                  <a:srgbClr val="0000FF"/>
                </a:solidFill>
              </a:rPr>
              <a:t>(0,</a:t>
            </a:r>
            <a:r>
              <a:rPr lang="zh-CN" altLang="en-US" sz="2800" b="1" dirty="0">
                <a:solidFill>
                  <a:srgbClr val="0000FF"/>
                </a:solidFill>
              </a:rPr>
              <a:t>＋∞</a:t>
            </a:r>
            <a:r>
              <a:rPr lang="en-US" altLang="zh-CN" sz="2800" b="1" dirty="0">
                <a:solidFill>
                  <a:srgbClr val="0000FF"/>
                </a:solidFill>
              </a:rPr>
              <a:t>)</a:t>
            </a:r>
            <a:endParaRPr lang="en-US" altLang="zh-CN" sz="2800" b="1" dirty="0">
              <a:solidFill>
                <a:srgbClr val="0000FF"/>
              </a:solidFill>
            </a:endParaRP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2751016" y="5164008"/>
            <a:ext cx="4608514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 smtClean="0">
                <a:solidFill>
                  <a:srgbClr val="0033CC"/>
                </a:solidFill>
              </a:rPr>
              <a:t>（</a:t>
            </a:r>
            <a:r>
              <a:rPr lang="en-US" altLang="zh-CN" sz="2800" b="1" dirty="0" smtClean="0">
                <a:solidFill>
                  <a:srgbClr val="0033CC"/>
                </a:solidFill>
              </a:rPr>
              <a:t>4</a:t>
            </a:r>
            <a:r>
              <a:rPr lang="zh-CN" altLang="en-US" sz="2800" b="1" dirty="0" smtClean="0">
                <a:solidFill>
                  <a:srgbClr val="0033CC"/>
                </a:solidFill>
              </a:rPr>
              <a:t>）</a:t>
            </a:r>
            <a:r>
              <a:rPr lang="zh-CN" altLang="en-US" sz="2800" b="1" dirty="0" smtClean="0">
                <a:solidFill>
                  <a:srgbClr val="0033CC"/>
                </a:solidFill>
              </a:rPr>
              <a:t>注意</a:t>
            </a:r>
            <a:endParaRPr lang="zh-CN" altLang="en-US" sz="2800" b="1" dirty="0">
              <a:solidFill>
                <a:srgbClr val="0033CC"/>
              </a:solidFill>
            </a:endParaRPr>
          </a:p>
        </p:txBody>
      </p:sp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5056981" y="5136199"/>
          <a:ext cx="191452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62" name="" r:id="rId1" imgW="661035" imgH="228600" progId="Equation.DSMT4">
                  <p:embed/>
                </p:oleObj>
              </mc:Choice>
              <mc:Fallback>
                <p:oleObj name="" r:id="rId1" imgW="661035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6981" y="5136199"/>
                        <a:ext cx="1914525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0" name="Object 8"/>
          <p:cNvGraphicFramePr>
            <a:graphicFrameLocks noChangeAspect="1"/>
          </p:cNvGraphicFramePr>
          <p:nvPr/>
        </p:nvGraphicFramePr>
        <p:xfrm>
          <a:off x="7785620" y="5140325"/>
          <a:ext cx="27971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63" name="" r:id="rId3" imgW="965835" imgH="228600" progId="Equation.DSMT4">
                  <p:embed/>
                </p:oleObj>
              </mc:Choice>
              <mc:Fallback>
                <p:oleObj name="" r:id="rId3" imgW="965835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5620" y="5140325"/>
                        <a:ext cx="2797175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1" name="Object 9"/>
          <p:cNvGraphicFramePr>
            <a:graphicFrameLocks noChangeAspect="1"/>
          </p:cNvGraphicFramePr>
          <p:nvPr/>
        </p:nvGraphicFramePr>
        <p:xfrm>
          <a:off x="4588212" y="5877502"/>
          <a:ext cx="24288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64" name="" r:id="rId5" imgW="838835" imgH="228600" progId="Equation.DSMT4">
                  <p:embed/>
                </p:oleObj>
              </mc:Choice>
              <mc:Fallback>
                <p:oleObj name="" r:id="rId5" imgW="838835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8212" y="5877502"/>
                        <a:ext cx="2428875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2" name="Object 10"/>
          <p:cNvGraphicFramePr>
            <a:graphicFrameLocks noChangeAspect="1"/>
          </p:cNvGraphicFramePr>
          <p:nvPr/>
        </p:nvGraphicFramePr>
        <p:xfrm>
          <a:off x="7785620" y="5872799"/>
          <a:ext cx="3024187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65" name="" r:id="rId7" imgW="1029335" imgH="228600" progId="Equation.DSMT4">
                  <p:embed/>
                </p:oleObj>
              </mc:Choice>
              <mc:Fallback>
                <p:oleObj name="" r:id="rId7" imgW="1029335" imgH="228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5620" y="5872799"/>
                        <a:ext cx="3024187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7098767" y="5167949"/>
            <a:ext cx="720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600" b="1" dirty="0">
                <a:solidFill>
                  <a:schemeClr val="tx2"/>
                </a:solidFill>
              </a:rPr>
              <a:t>≠</a:t>
            </a:r>
            <a:endParaRPr lang="zh-CN" altLang="en-US" sz="3600" b="1" dirty="0">
              <a:solidFill>
                <a:schemeClr val="tx2"/>
              </a:solidFill>
            </a:endParaRP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7083440" y="5899021"/>
            <a:ext cx="720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600" b="1" dirty="0">
                <a:solidFill>
                  <a:schemeClr val="tx2"/>
                </a:solidFill>
              </a:rPr>
              <a:t>≠</a:t>
            </a:r>
            <a:endParaRPr lang="zh-CN" altLang="en-US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54285" name="Object 13"/>
          <p:cNvGraphicFramePr>
            <a:graphicFrameLocks noChangeAspect="1"/>
          </p:cNvGraphicFramePr>
          <p:nvPr/>
        </p:nvGraphicFramePr>
        <p:xfrm>
          <a:off x="3295461" y="1393584"/>
          <a:ext cx="4962525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66" name="Equation" r:id="rId9" imgW="43891200" imgH="6096000" progId="Equation.DSMT4">
                  <p:embed/>
                </p:oleObj>
              </mc:Choice>
              <mc:Fallback>
                <p:oleObj name="Equation" r:id="rId9" imgW="43891200" imgH="60960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461" y="1393584"/>
                        <a:ext cx="4962525" cy="68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2590800" y="1371600"/>
            <a:ext cx="86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/>
              <a:t>⑴</a:t>
            </a:r>
            <a:endParaRPr lang="zh-CN" altLang="en-US" sz="3200" b="1" dirty="0"/>
          </a:p>
        </p:txBody>
      </p:sp>
      <p:graphicFrame>
        <p:nvGraphicFramePr>
          <p:cNvPr id="54287" name="Object 15"/>
          <p:cNvGraphicFramePr>
            <a:graphicFrameLocks noChangeAspect="1"/>
          </p:cNvGraphicFramePr>
          <p:nvPr/>
        </p:nvGraphicFramePr>
        <p:xfrm>
          <a:off x="3359150" y="1844675"/>
          <a:ext cx="4751388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67" name="" r:id="rId11" imgW="1638300" imgH="393700" progId="Equation.DSMT4">
                  <p:embed/>
                </p:oleObj>
              </mc:Choice>
              <mc:Fallback>
                <p:oleObj name="" r:id="rId11" imgW="1638300" imgH="3937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150" y="1844675"/>
                        <a:ext cx="4751388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2590800" y="2133600"/>
            <a:ext cx="11509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/>
              <a:t>⑵</a:t>
            </a:r>
            <a:endParaRPr lang="zh-CN" altLang="en-US" sz="3200" b="1" dirty="0"/>
          </a:p>
        </p:txBody>
      </p:sp>
      <p:graphicFrame>
        <p:nvGraphicFramePr>
          <p:cNvPr id="54289" name="Object 17"/>
          <p:cNvGraphicFramePr>
            <a:graphicFrameLocks noChangeAspect="1"/>
          </p:cNvGraphicFramePr>
          <p:nvPr/>
        </p:nvGraphicFramePr>
        <p:xfrm>
          <a:off x="3381216" y="2864643"/>
          <a:ext cx="4860925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68" name="" r:id="rId13" imgW="1676400" imgH="241300" progId="Equation.DSMT4">
                  <p:embed/>
                </p:oleObj>
              </mc:Choice>
              <mc:Fallback>
                <p:oleObj name="" r:id="rId13" imgW="1676400" imgH="2413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216" y="2864643"/>
                        <a:ext cx="4860925" cy="75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2590801" y="2895600"/>
            <a:ext cx="504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/>
              <a:t>⑶</a:t>
            </a:r>
            <a:endParaRPr lang="zh-CN" altLang="en-US" sz="3200" b="1" dirty="0"/>
          </a:p>
        </p:txBody>
      </p:sp>
      <p:sp>
        <p:nvSpPr>
          <p:cNvPr id="54291" name="Rectangle 19"/>
          <p:cNvSpPr>
            <a:spLocks noChangeArrowheads="1"/>
          </p:cNvSpPr>
          <p:nvPr/>
        </p:nvSpPr>
        <p:spPr bwMode="auto">
          <a:xfrm>
            <a:off x="2362200" y="838200"/>
            <a:ext cx="73040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如果 </a:t>
            </a:r>
            <a:r>
              <a:rPr lang="en-US" altLang="zh-C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0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&gt; 0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 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&gt; 0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有：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2711450" y="3500555"/>
            <a:ext cx="83868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 smtClean="0">
                <a:solidFill>
                  <a:srgbClr val="0000FF"/>
                </a:solidFill>
              </a:rPr>
              <a:t>（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1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）简易</a:t>
            </a:r>
            <a:r>
              <a:rPr lang="zh-CN" altLang="en-US" sz="2800" b="1" dirty="0">
                <a:solidFill>
                  <a:srgbClr val="0000FF"/>
                </a:solidFill>
              </a:rPr>
              <a:t>语言表达</a:t>
            </a:r>
            <a:r>
              <a:rPr lang="en-US" altLang="zh-CN" sz="2800" b="1" dirty="0">
                <a:solidFill>
                  <a:srgbClr val="0000FF"/>
                </a:solidFill>
              </a:rPr>
              <a:t>:”</a:t>
            </a:r>
            <a:r>
              <a:rPr lang="zh-CN" altLang="en-US" sz="2800" b="1" dirty="0">
                <a:solidFill>
                  <a:srgbClr val="0000FF"/>
                </a:solidFill>
              </a:rPr>
              <a:t>积的对数</a:t>
            </a:r>
            <a:r>
              <a:rPr lang="en-US" altLang="zh-CN" sz="2800" b="1" dirty="0">
                <a:solidFill>
                  <a:srgbClr val="0000FF"/>
                </a:solidFill>
              </a:rPr>
              <a:t>=</a:t>
            </a:r>
            <a:r>
              <a:rPr lang="zh-CN" altLang="en-US" sz="2800" b="1" dirty="0">
                <a:solidFill>
                  <a:srgbClr val="0000FF"/>
                </a:solidFill>
              </a:rPr>
              <a:t>对数的和”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……</a:t>
            </a:r>
            <a:endParaRPr lang="en-US" altLang="zh-CN" sz="2800" b="1" dirty="0">
              <a:solidFill>
                <a:srgbClr val="0000FF"/>
              </a:solidFill>
            </a:endParaRPr>
          </a:p>
        </p:txBody>
      </p:sp>
      <p:sp>
        <p:nvSpPr>
          <p:cNvPr id="21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对数的运算法则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/>
      <p:bldP spid="54277" grpId="0" autoUpdateAnimBg="0"/>
      <p:bldP spid="54278" grpId="0" autoUpdateAnimBg="0"/>
      <p:bldP spid="54283" grpId="0" autoUpdateAnimBg="0"/>
      <p:bldP spid="54284" grpId="0" autoUpdateAnimBg="0"/>
      <p:bldP spid="5429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3074512" y="1374963"/>
          <a:ext cx="3890962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1" name="Equation" r:id="rId1" imgW="1548765" imgH="393700" progId="Equation.DSMT4">
                  <p:embed/>
                </p:oleObj>
              </mc:Choice>
              <mc:Fallback>
                <p:oleObj name="Equation" r:id="rId1" imgW="1548765" imgH="3937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4512" y="1374963"/>
                        <a:ext cx="3890962" cy="979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954532" y="1575759"/>
            <a:ext cx="13612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800" dirty="0" smtClean="0"/>
              <a:t>计算</a:t>
            </a:r>
            <a:r>
              <a:rPr lang="zh-CN" altLang="en-US" sz="2800" dirty="0"/>
              <a:t>： </a:t>
            </a:r>
            <a:endParaRPr lang="zh-CN" altLang="en-US" sz="2800" dirty="0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1905319" y="2165782"/>
            <a:ext cx="171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800" dirty="0">
                <a:solidFill>
                  <a:srgbClr val="0000FF"/>
                </a:solidFill>
              </a:rPr>
              <a:t>解法一</a:t>
            </a:r>
            <a:r>
              <a:rPr lang="zh-CN" altLang="en-US" sz="2800" dirty="0"/>
              <a:t>： </a:t>
            </a:r>
            <a:endParaRPr lang="zh-CN" altLang="en-US" sz="2800" dirty="0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1343344" y="393648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1343344" y="391743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1343344" y="394124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1343344" y="392696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1343344" y="391743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1343344" y="391743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34829" name="Object 13"/>
          <p:cNvGraphicFramePr>
            <a:graphicFrameLocks noChangeAspect="1"/>
          </p:cNvGraphicFramePr>
          <p:nvPr/>
        </p:nvGraphicFramePr>
        <p:xfrm>
          <a:off x="1954532" y="2819403"/>
          <a:ext cx="3890962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2" name="公式" r:id="rId3" imgW="1548765" imgH="393700" progId="Equation.3">
                  <p:embed/>
                </p:oleObj>
              </mc:Choice>
              <mc:Fallback>
                <p:oleObj name="公式" r:id="rId3" imgW="1548765" imgH="3937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4532" y="2819403"/>
                        <a:ext cx="3890962" cy="979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0" name="Object 14"/>
          <p:cNvGraphicFramePr>
            <a:graphicFrameLocks noChangeAspect="1"/>
          </p:cNvGraphicFramePr>
          <p:nvPr/>
        </p:nvGraphicFramePr>
        <p:xfrm>
          <a:off x="1883094" y="3754439"/>
          <a:ext cx="4306888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3" name="公式" r:id="rId5" imgW="1714500" imgH="393700" progId="Equation.3">
                  <p:embed/>
                </p:oleObj>
              </mc:Choice>
              <mc:Fallback>
                <p:oleObj name="公式" r:id="rId5" imgW="1714500" imgH="3937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3094" y="3754439"/>
                        <a:ext cx="4306888" cy="979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1" name="Object 15"/>
          <p:cNvGraphicFramePr>
            <a:graphicFrameLocks noChangeAspect="1"/>
          </p:cNvGraphicFramePr>
          <p:nvPr/>
        </p:nvGraphicFramePr>
        <p:xfrm>
          <a:off x="1883095" y="4764090"/>
          <a:ext cx="2138363" cy="145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4" name="公式" r:id="rId7" imgW="850265" imgH="584200" progId="Equation.3">
                  <p:embed/>
                </p:oleObj>
              </mc:Choice>
              <mc:Fallback>
                <p:oleObj name="公式" r:id="rId7" imgW="850265" imgH="584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3095" y="4764090"/>
                        <a:ext cx="2138363" cy="145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2" name="Object 16"/>
          <p:cNvGraphicFramePr>
            <a:graphicFrameLocks noChangeAspect="1"/>
          </p:cNvGraphicFramePr>
          <p:nvPr/>
        </p:nvGraphicFramePr>
        <p:xfrm>
          <a:off x="2027557" y="6130928"/>
          <a:ext cx="14668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5" name="公式" r:id="rId9" imgW="584200" imgH="203200" progId="Equation.3">
                  <p:embed/>
                </p:oleObj>
              </mc:Choice>
              <mc:Fallback>
                <p:oleObj name="公式" r:id="rId9" imgW="584200" imgH="203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557" y="6130928"/>
                        <a:ext cx="146685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3" name="Line 17"/>
          <p:cNvSpPr>
            <a:spLocks noChangeShapeType="1"/>
          </p:cNvSpPr>
          <p:nvPr/>
        </p:nvSpPr>
        <p:spPr bwMode="auto">
          <a:xfrm flipV="1">
            <a:off x="6277244" y="2226765"/>
            <a:ext cx="0" cy="5516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34834" name="Object 18"/>
          <p:cNvGraphicFramePr>
            <a:graphicFrameLocks noChangeAspect="1"/>
          </p:cNvGraphicFramePr>
          <p:nvPr/>
        </p:nvGraphicFramePr>
        <p:xfrm>
          <a:off x="6405881" y="3582990"/>
          <a:ext cx="2836862" cy="157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6" name="公式" r:id="rId11" imgW="1129665" imgH="635000" progId="Equation.3">
                  <p:embed/>
                </p:oleObj>
              </mc:Choice>
              <mc:Fallback>
                <p:oleObj name="公式" r:id="rId11" imgW="1129665" imgH="6350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5881" y="3582990"/>
                        <a:ext cx="2836862" cy="157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5" name="Object 19"/>
          <p:cNvGraphicFramePr>
            <a:graphicFrameLocks noChangeAspect="1"/>
          </p:cNvGraphicFramePr>
          <p:nvPr/>
        </p:nvGraphicFramePr>
        <p:xfrm>
          <a:off x="6385244" y="5383214"/>
          <a:ext cx="4016375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7" name="公式" r:id="rId13" imgW="1600200" imgH="431800" progId="Equation.3">
                  <p:embed/>
                </p:oleObj>
              </mc:Choice>
              <mc:Fallback>
                <p:oleObj name="公式" r:id="rId13" imgW="1600200" imgH="4318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5244" y="5383214"/>
                        <a:ext cx="4016375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6" name="Object 20"/>
          <p:cNvGraphicFramePr>
            <a:graphicFrameLocks noChangeAspect="1"/>
          </p:cNvGraphicFramePr>
          <p:nvPr/>
        </p:nvGraphicFramePr>
        <p:xfrm>
          <a:off x="9620569" y="5995990"/>
          <a:ext cx="604838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8" name="公式" r:id="rId15" imgW="241300" imgH="177800" progId="Equation.3">
                  <p:embed/>
                </p:oleObj>
              </mc:Choice>
              <mc:Fallback>
                <p:oleObj name="公式" r:id="rId15" imgW="241300" imgH="1778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569" y="5995990"/>
                        <a:ext cx="604838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7" name="Object 21"/>
          <p:cNvGraphicFramePr>
            <a:graphicFrameLocks noChangeAspect="1"/>
          </p:cNvGraphicFramePr>
          <p:nvPr/>
        </p:nvGraphicFramePr>
        <p:xfrm>
          <a:off x="6334444" y="2646364"/>
          <a:ext cx="3890963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9" name="公式" r:id="rId17" imgW="1548765" imgH="393700" progId="Equation.3">
                  <p:embed/>
                </p:oleObj>
              </mc:Choice>
              <mc:Fallback>
                <p:oleObj name="公式" r:id="rId17" imgW="1548765" imgH="3937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444" y="2646364"/>
                        <a:ext cx="3890963" cy="979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6405882" y="2143127"/>
            <a:ext cx="171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800">
                <a:solidFill>
                  <a:srgbClr val="0000FF"/>
                </a:solidFill>
              </a:rPr>
              <a:t>解法二</a:t>
            </a:r>
            <a:r>
              <a:rPr lang="zh-CN" altLang="en-US" sz="2800"/>
              <a:t>： </a:t>
            </a:r>
            <a:endParaRPr lang="zh-CN" altLang="en-US" sz="2800"/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1274815" y="819322"/>
            <a:ext cx="618630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A50021"/>
                </a:solidFill>
                <a:latin typeface="+mn-ea"/>
                <a:ea typeface="+mn-ea"/>
              </a:rPr>
              <a:t>题型一  对数运算性质的应用</a:t>
            </a:r>
            <a:endParaRPr lang="zh-CN" altLang="en-US" sz="3600" dirty="0">
              <a:solidFill>
                <a:srgbClr val="A50021"/>
              </a:solidFill>
              <a:latin typeface="+mn-ea"/>
              <a:ea typeface="+mn-ea"/>
            </a:endParaRPr>
          </a:p>
        </p:txBody>
      </p:sp>
      <p:sp>
        <p:nvSpPr>
          <p:cNvPr id="22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课堂练习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/>
      <p:bldP spid="348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情境与问题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61182" y="1139483"/>
            <a:ext cx="12126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回顾：根据</a:t>
            </a:r>
            <a:r>
              <a:rPr lang="zh-CN" altLang="en-US" sz="3200" dirty="0"/>
              <a:t>所</a:t>
            </a:r>
            <a:r>
              <a:rPr lang="zh-CN" altLang="en-US" sz="3200" dirty="0" smtClean="0"/>
              <a:t>学的指数函数的知识完成下表</a:t>
            </a:r>
            <a:r>
              <a:rPr lang="zh-CN" altLang="en-US" sz="3200" dirty="0" smtClean="0">
                <a:sym typeface="Wingdings" panose="05000000000000000000" pitchFamily="2" charset="2"/>
              </a:rPr>
              <a:t>：</a:t>
            </a:r>
            <a:r>
              <a:rPr lang="zh-CN" altLang="en-US" sz="3200" dirty="0" smtClean="0">
                <a:solidFill>
                  <a:srgbClr val="FFC000"/>
                </a:solidFill>
                <a:sym typeface="Wingdings" panose="05000000000000000000" pitchFamily="2" charset="2"/>
              </a:rPr>
              <a:t>（上节课的表格）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61182" y="1724258"/>
          <a:ext cx="11226024" cy="1700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</a:tblGrid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0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5</a:t>
                      </a:r>
                      <a:endParaRPr lang="en-US" altLang="zh-CN" sz="3200" b="1" dirty="0" smtClean="0"/>
                    </a:p>
                  </a:txBody>
                  <a:tcPr anchor="ctr"/>
                </a:tc>
              </a:tr>
              <a:tr h="100787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y=</a:t>
                      </a:r>
                      <a:r>
                        <a:rPr lang="en-US" altLang="zh-CN" sz="32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3200" b="1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200000" t="-71084" r="-900000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301961" t="-71084" r="-805882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399351" t="-71084" r="-700649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499351" t="-71084" r="-600649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32</a:t>
                      </a:r>
                      <a:endParaRPr lang="zh-CN" altLang="en-US" sz="32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61182" y="3522955"/>
          <a:ext cx="11226024" cy="138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</a:tblGrid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7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9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10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15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 smtClean="0"/>
                    </a:p>
                  </a:txBody>
                  <a:tcPr anchor="ctr"/>
                </a:tc>
              </a:tr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y=</a:t>
                      </a:r>
                      <a:r>
                        <a:rPr lang="en-US" altLang="zh-CN" sz="32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3200" b="1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64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128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256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512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1024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2048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4096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8192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16384</a:t>
                      </a:r>
                      <a:endParaRPr lang="zh-CN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32768</a:t>
                      </a:r>
                      <a:endParaRPr lang="zh-CN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1237542" y="872091"/>
            <a:ext cx="618630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A50021"/>
                </a:solidFill>
                <a:latin typeface="+mn-ea"/>
                <a:ea typeface="+mn-ea"/>
              </a:rPr>
              <a:t>题型一  对数运算性质的应用</a:t>
            </a:r>
            <a:endParaRPr lang="zh-CN" altLang="en-US" sz="3600" dirty="0">
              <a:solidFill>
                <a:srgbClr val="A50021"/>
              </a:solidFill>
              <a:latin typeface="+mn-ea"/>
              <a:ea typeface="+mn-ea"/>
            </a:endParaRP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754262" y="1739669"/>
            <a:ext cx="58000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练习：求</a:t>
            </a:r>
            <a:r>
              <a:rPr lang="zh-CN" altLang="en-US" sz="3200" dirty="0"/>
              <a:t>下列各式的值</a:t>
            </a:r>
            <a:endParaRPr lang="zh-CN" altLang="en-US" sz="3200" dirty="0"/>
          </a:p>
        </p:txBody>
      </p:sp>
      <p:graphicFrame>
        <p:nvGraphicFramePr>
          <p:cNvPr id="59403" name="Object 11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001670" y="5362043"/>
          <a:ext cx="3690938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29" name="Equation" r:id="rId1" imgW="37795200" imgH="6096000" progId="Equation.DSMT4">
                  <p:embed/>
                </p:oleObj>
              </mc:Choice>
              <mc:Fallback>
                <p:oleObj name="Equation" r:id="rId1" imgW="37795200" imgH="60960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670" y="5362043"/>
                        <a:ext cx="3690938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6" name="Object 1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001670" y="2589169"/>
          <a:ext cx="3398837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30" name="Equation" r:id="rId3" imgW="34747200" imgH="10972800" progId="Equation.DSMT4">
                  <p:embed/>
                </p:oleObj>
              </mc:Choice>
              <mc:Fallback>
                <p:oleObj name="Equation" r:id="rId3" imgW="34747200" imgH="10972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670" y="2589169"/>
                        <a:ext cx="3398837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9" name="Object 17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001670" y="3927044"/>
          <a:ext cx="4248150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31" name="Equation" r:id="rId5" imgW="45110400" imgH="9448800" progId="Equation.DSMT4">
                  <p:embed/>
                </p:oleObj>
              </mc:Choice>
              <mc:Fallback>
                <p:oleObj name="Equation" r:id="rId5" imgW="45110400" imgH="94488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670" y="3927044"/>
                        <a:ext cx="4248150" cy="890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课堂练习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930253" y="979728"/>
            <a:ext cx="996302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 smtClean="0">
                <a:solidFill>
                  <a:srgbClr val="FF0000"/>
                </a:solidFill>
                <a:latin typeface="+mn-ea"/>
                <a:ea typeface="+mn-ea"/>
              </a:rPr>
              <a:t>思考</a:t>
            </a:r>
            <a:r>
              <a:rPr lang="en-US" altLang="zh-CN" sz="3600" b="1" dirty="0" smtClean="0">
                <a:solidFill>
                  <a:srgbClr val="FF0000"/>
                </a:solidFill>
                <a:latin typeface="+mn-ea"/>
                <a:ea typeface="+mn-ea"/>
              </a:rPr>
              <a:t>2</a:t>
            </a:r>
            <a:r>
              <a:rPr lang="zh-CN" altLang="en-US" sz="3600" b="1" dirty="0" smtClean="0">
                <a:solidFill>
                  <a:srgbClr val="FF0000"/>
                </a:solidFill>
                <a:latin typeface="+mn-ea"/>
                <a:ea typeface="+mn-ea"/>
                <a:sym typeface="Wingdings" panose="05000000000000000000" pitchFamily="2" charset="2"/>
              </a:rPr>
              <a:t>：</a:t>
            </a:r>
            <a:r>
              <a:rPr lang="zh-CN" altLang="en-US" sz="3200" dirty="0" smtClean="0">
                <a:latin typeface="+mn-ea"/>
                <a:ea typeface="+mn-ea"/>
                <a:sym typeface="Wingdings" panose="05000000000000000000" pitchFamily="2" charset="2"/>
              </a:rPr>
              <a:t>（</a:t>
            </a:r>
            <a:r>
              <a:rPr lang="en-US" altLang="zh-CN" sz="3200" dirty="0" smtClean="0">
                <a:latin typeface="+mn-ea"/>
                <a:ea typeface="+mn-ea"/>
                <a:sym typeface="Wingdings" panose="05000000000000000000" pitchFamily="2" charset="2"/>
              </a:rPr>
              <a:t>1</a:t>
            </a:r>
            <a:r>
              <a:rPr lang="zh-CN" altLang="en-US" sz="3200" dirty="0" smtClean="0">
                <a:latin typeface="+mn-ea"/>
                <a:ea typeface="+mn-ea"/>
                <a:sym typeface="Wingdings" panose="05000000000000000000" pitchFamily="2" charset="2"/>
              </a:rPr>
              <a:t>）</a:t>
            </a:r>
            <a:r>
              <a:rPr lang="zh-CN" altLang="en-US" sz="3200" dirty="0" smtClean="0">
                <a:latin typeface="+mn-ea"/>
                <a:ea typeface="+mn-ea"/>
              </a:rPr>
              <a:t>对数</a:t>
            </a:r>
            <a:r>
              <a:rPr lang="zh-CN" altLang="en-US" sz="3200" dirty="0">
                <a:latin typeface="+mn-ea"/>
                <a:ea typeface="+mn-ea"/>
              </a:rPr>
              <a:t>运算性质的</a:t>
            </a:r>
            <a:r>
              <a:rPr lang="zh-CN" altLang="en-US" sz="3200" dirty="0">
                <a:solidFill>
                  <a:schemeClr val="folHlink"/>
                </a:solidFill>
                <a:latin typeface="+mn-ea"/>
                <a:ea typeface="+mn-ea"/>
              </a:rPr>
              <a:t>实质</a:t>
            </a:r>
            <a:r>
              <a:rPr lang="zh-CN" altLang="en-US" sz="3200" dirty="0">
                <a:latin typeface="+mn-ea"/>
                <a:ea typeface="+mn-ea"/>
              </a:rPr>
              <a:t>是什么？</a:t>
            </a:r>
            <a:endParaRPr lang="zh-CN" altLang="en-US" sz="3200" dirty="0">
              <a:latin typeface="+mn-ea"/>
              <a:ea typeface="+mn-ea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206721" y="1640762"/>
            <a:ext cx="9686558" cy="22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200" dirty="0"/>
              <a:t> </a:t>
            </a:r>
            <a:r>
              <a:rPr lang="zh-CN" altLang="en-US" sz="3200" dirty="0" smtClean="0"/>
              <a:t>      </a:t>
            </a:r>
            <a:r>
              <a:rPr lang="zh-CN" altLang="en-US" sz="3200" dirty="0" smtClean="0"/>
              <a:t>对数</a:t>
            </a:r>
            <a:r>
              <a:rPr lang="zh-CN" altLang="en-US" sz="3200" dirty="0"/>
              <a:t>运算性质的实质是可以把乘、除、乘方、开方的运算转化为对数的加、减、乘运算，从而降低了运算难度，加快了运算速度，简化了计算方法．</a:t>
            </a:r>
            <a:endParaRPr lang="zh-CN" altLang="en-US" sz="32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56118" y="3875945"/>
            <a:ext cx="8064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 smtClean="0">
                <a:latin typeface="+mn-ea"/>
                <a:ea typeface="+mn-ea"/>
              </a:rPr>
              <a:t>（</a:t>
            </a:r>
            <a:r>
              <a:rPr lang="en-US" altLang="zh-CN" sz="3200" dirty="0" smtClean="0">
                <a:latin typeface="+mn-ea"/>
                <a:ea typeface="+mn-ea"/>
              </a:rPr>
              <a:t>2</a:t>
            </a:r>
            <a:r>
              <a:rPr lang="zh-CN" altLang="en-US" sz="3200" dirty="0" smtClean="0">
                <a:latin typeface="+mn-ea"/>
                <a:ea typeface="+mn-ea"/>
              </a:rPr>
              <a:t>）</a:t>
            </a:r>
            <a:r>
              <a:rPr lang="zh-CN" altLang="en-US" sz="3200" dirty="0" smtClean="0">
                <a:latin typeface="+mn-ea"/>
                <a:ea typeface="+mn-ea"/>
              </a:rPr>
              <a:t>运用</a:t>
            </a:r>
            <a:r>
              <a:rPr lang="zh-CN" altLang="en-US" sz="3200" dirty="0">
                <a:latin typeface="+mn-ea"/>
                <a:ea typeface="+mn-ea"/>
              </a:rPr>
              <a:t>对数运算性质时应注意什么？</a:t>
            </a:r>
            <a:endParaRPr lang="zh-CN" altLang="en-US" sz="3200" dirty="0">
              <a:latin typeface="+mn-ea"/>
              <a:ea typeface="+mn-ea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159131" y="4658303"/>
            <a:ext cx="10858473" cy="1760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运算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性质只有当</a:t>
            </a:r>
            <a:r>
              <a:rPr lang="en-US" altLang="zh-CN" sz="2800" i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＞</a:t>
            </a:r>
            <a:r>
              <a:rPr lang="en-US" altLang="zh-CN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</a:t>
            </a:r>
            <a:r>
              <a:rPr lang="en-US" altLang="zh-CN" sz="2800" i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＞</a:t>
            </a:r>
            <a:r>
              <a:rPr lang="en-US" altLang="zh-CN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</a:t>
            </a:r>
            <a:r>
              <a:rPr lang="en-US" altLang="zh-CN" sz="2800" i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＞</a:t>
            </a:r>
            <a:r>
              <a:rPr lang="en-US" altLang="zh-CN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且</a:t>
            </a:r>
            <a:r>
              <a:rPr lang="en-US" altLang="zh-CN" sz="2800" i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en-US" altLang="zh-CN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≠1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时才有意义，</a:t>
            </a:r>
            <a:endParaRPr lang="zh-CN" altLang="en-US" sz="2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比如：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log</a:t>
            </a:r>
            <a:r>
              <a:rPr lang="en-US" altLang="zh-CN" sz="2000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</a:t>
            </a:r>
            <a:r>
              <a:rPr lang="zh-CN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＝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log</a:t>
            </a:r>
            <a:r>
              <a:rPr lang="en-US" altLang="zh-CN" sz="20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[(</a:t>
            </a:r>
            <a:r>
              <a:rPr lang="zh-CN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－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4)×(</a:t>
            </a:r>
            <a:r>
              <a:rPr lang="zh-CN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－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5)]</a:t>
            </a:r>
            <a:r>
              <a:rPr lang="zh-CN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是成立的</a:t>
            </a:r>
            <a:r>
              <a:rPr lang="zh-CN" alt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，但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log</a:t>
            </a:r>
            <a:r>
              <a:rPr lang="en-US" altLang="zh-CN" sz="20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[(</a:t>
            </a:r>
            <a:r>
              <a:rPr lang="zh-CN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－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4)×(</a:t>
            </a:r>
            <a:r>
              <a:rPr lang="zh-CN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－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5)]</a:t>
            </a:r>
            <a:r>
              <a:rPr lang="zh-CN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＝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log</a:t>
            </a:r>
            <a:r>
              <a:rPr lang="en-US" altLang="zh-CN" sz="20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CN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－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4)</a:t>
            </a:r>
            <a:r>
              <a:rPr lang="zh-CN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＋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log</a:t>
            </a:r>
            <a:r>
              <a:rPr lang="en-US" altLang="zh-CN" sz="20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CN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－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5)</a:t>
            </a:r>
            <a:r>
              <a:rPr lang="zh-CN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就不成立，</a:t>
            </a:r>
            <a:endParaRPr lang="zh-CN" altLang="en-US" sz="2000" b="1" dirty="0">
              <a:solidFill>
                <a:srgbClr val="0070C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这</a:t>
            </a:r>
            <a:r>
              <a:rPr lang="zh-CN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是因为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log</a:t>
            </a:r>
            <a:r>
              <a:rPr lang="en-US" altLang="zh-CN" sz="20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CN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－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4)</a:t>
            </a:r>
            <a:r>
              <a:rPr lang="zh-CN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和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log</a:t>
            </a:r>
            <a:r>
              <a:rPr lang="en-US" altLang="zh-CN" sz="20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CN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－</a:t>
            </a:r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5)</a:t>
            </a:r>
            <a:r>
              <a:rPr lang="zh-CN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没有意义．</a:t>
            </a:r>
            <a:endParaRPr lang="zh-CN" altLang="en-US" sz="2000" b="1" dirty="0">
              <a:solidFill>
                <a:srgbClr val="0070C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对数运算的深入</a:t>
            </a:r>
            <a:r>
              <a:rPr lang="zh-CN" altLang="en-US" sz="3600" b="1" dirty="0">
                <a:solidFill>
                  <a:schemeClr val="bg1"/>
                </a:solidFill>
              </a:rPr>
              <a:t>研究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Box 4"/>
              <p:cNvSpPr txBox="1">
                <a:spLocks noChangeArrowheads="1"/>
              </p:cNvSpPr>
              <p:nvPr/>
            </p:nvSpPr>
            <p:spPr bwMode="auto">
              <a:xfrm>
                <a:off x="930253" y="979728"/>
                <a:ext cx="10928812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3600" b="1" dirty="0" smtClean="0">
                    <a:solidFill>
                      <a:srgbClr val="FF0000"/>
                    </a:solidFill>
                    <a:latin typeface="+mn-ea"/>
                    <a:ea typeface="+mn-ea"/>
                  </a:rPr>
                  <a:t>思考</a:t>
                </a:r>
                <a:r>
                  <a:rPr lang="en-US" altLang="zh-CN" sz="3600" b="1" dirty="0">
                    <a:solidFill>
                      <a:srgbClr val="FF0000"/>
                    </a:solidFill>
                    <a:latin typeface="+mn-ea"/>
                    <a:ea typeface="+mn-ea"/>
                  </a:rPr>
                  <a:t>3</a:t>
                </a:r>
                <a:r>
                  <a:rPr lang="zh-CN" altLang="en-US" sz="3600" b="1" dirty="0" smtClean="0">
                    <a:solidFill>
                      <a:srgbClr val="FF0000"/>
                    </a:solidFill>
                    <a:latin typeface="+mn-ea"/>
                    <a:ea typeface="+mn-ea"/>
                    <a:sym typeface="Wingdings" panose="05000000000000000000" pitchFamily="2" charset="2"/>
                  </a:rPr>
                  <a:t>：</a:t>
                </a:r>
                <a:r>
                  <a:rPr lang="zh-CN" altLang="en-US" sz="3200" dirty="0" smtClean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已知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3200" i="1" dirty="0">
                        <a:latin typeface="+mn-ea"/>
                        <a:ea typeface="+mn-ea"/>
                        <a:sym typeface="Wingdings" panose="05000000000000000000" pitchFamily="2" charset="2"/>
                      </a:rPr>
                      <m:t>lg</m:t>
                    </m:r>
                  </m:oMath>
                </a14:m>
                <a:r>
                  <a:rPr lang="en-US" altLang="zh-CN" sz="3200" dirty="0" smtClean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en-US" altLang="zh-CN" sz="3200" i="1" dirty="0" smtClean="0">
                        <a:latin typeface="+mn-ea"/>
                        <a:ea typeface="+mn-ea"/>
                      </a:rPr>
                      <m:t>≈</m:t>
                    </m:r>
                    <m:r>
                      <a:rPr lang="en-US" altLang="zh-CN" sz="3200" b="0" i="1" dirty="0" smtClean="0">
                        <a:latin typeface="+mn-ea"/>
                        <a:ea typeface="+mn-ea"/>
                      </a:rPr>
                      <m:t>0.301</m:t>
                    </m:r>
                    <m:r>
                      <a:rPr lang="zh-CN" altLang="en-US" sz="3200" i="1" dirty="0">
                        <a:latin typeface="+mn-ea"/>
                        <a:ea typeface="+mn-ea"/>
                      </a:rPr>
                      <m:t>，</m:t>
                    </m:r>
                    <m:r>
                      <m:rPr>
                        <m:sty m:val="p"/>
                      </m:rPr>
                      <a:rPr lang="en-US" altLang="zh-CN" sz="3200" i="1" dirty="0">
                        <a:latin typeface="+mn-ea"/>
                        <a:ea typeface="+mn-ea"/>
                        <a:sym typeface="Wingdings" panose="05000000000000000000" pitchFamily="2" charset="2"/>
                      </a:rPr>
                      <m:t>lg</m:t>
                    </m:r>
                    <m:r>
                      <m:rPr>
                        <m:nor/>
                      </m:rPr>
                      <a:rPr lang="en-US" altLang="zh-CN" sz="3200" b="0" i="0" dirty="0" smtClean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3</m:t>
                    </m:r>
                    <m:r>
                      <a:rPr lang="en-US" altLang="zh-CN" sz="3200" i="1" dirty="0">
                        <a:latin typeface="+mn-ea"/>
                        <a:ea typeface="+mn-ea"/>
                      </a:rPr>
                      <m:t>≈0.</m:t>
                    </m:r>
                    <m:r>
                      <a:rPr lang="en-US" altLang="zh-CN" sz="3200" b="0" i="1" dirty="0" smtClean="0">
                        <a:latin typeface="+mn-ea"/>
                        <a:ea typeface="+mn-ea"/>
                      </a:rPr>
                      <m:t>477</m:t>
                    </m:r>
                    <m:r>
                      <a:rPr lang="zh-CN" altLang="en-US" sz="3200" i="1" dirty="0">
                        <a:latin typeface="+mn-ea"/>
                        <a:ea typeface="+mn-ea"/>
                      </a:rPr>
                      <m:t>，</m:t>
                    </m:r>
                    <m:r>
                      <m:rPr>
                        <m:sty m:val="p"/>
                      </m:rPr>
                      <a:rPr lang="en-US" altLang="zh-CN" sz="3200" i="1" dirty="0">
                        <a:latin typeface="+mn-ea"/>
                        <a:ea typeface="+mn-ea"/>
                        <a:sym typeface="Wingdings" panose="05000000000000000000" pitchFamily="2" charset="2"/>
                      </a:rPr>
                      <m:t>lg</m:t>
                    </m:r>
                    <m:r>
                      <a:rPr lang="en-US" altLang="zh-CN" sz="3200" b="0" i="0" dirty="0" smtClean="0">
                        <a:latin typeface="+mn-ea"/>
                        <a:ea typeface="+mn-ea"/>
                        <a:sym typeface="Wingdings" panose="05000000000000000000" pitchFamily="2" charset="2"/>
                      </a:rPr>
                      <m:t>5</m:t>
                    </m:r>
                    <m:r>
                      <a:rPr lang="en-US" altLang="zh-CN" sz="3200" i="1" dirty="0">
                        <a:latin typeface="+mn-ea"/>
                        <a:ea typeface="+mn-ea"/>
                      </a:rPr>
                      <m:t>≈0.</m:t>
                    </m:r>
                    <m:r>
                      <a:rPr lang="en-US" altLang="zh-CN" sz="3200" b="0" i="1" dirty="0" smtClean="0">
                        <a:latin typeface="+mn-ea"/>
                        <a:ea typeface="+mn-ea"/>
                      </a:rPr>
                      <m:t>699</m:t>
                    </m:r>
                    <m:r>
                      <a:rPr lang="zh-CN" altLang="en-US" sz="3200" i="1" dirty="0">
                        <a:latin typeface="+mn-ea"/>
                        <a:ea typeface="+mn-ea"/>
                      </a:rPr>
                      <m:t>，</m:t>
                    </m:r>
                  </m:oMath>
                </a14:m>
                <a:endParaRPr lang="zh-CN" altLang="en-US" sz="3200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30253" y="979728"/>
                <a:ext cx="10928812" cy="646331"/>
              </a:xfrm>
              <a:prstGeom prst="rect">
                <a:avLst/>
              </a:prstGeom>
              <a:blipFill rotWithShape="1">
                <a:blip r:embed="rId1"/>
                <a:stretch>
                  <a:fillRect l="-1730" t="-15094" b="-3490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3" name="对象 28680"/>
          <p:cNvGraphicFramePr>
            <a:graphicFrameLocks noChangeAspect="1"/>
          </p:cNvGraphicFramePr>
          <p:nvPr/>
        </p:nvGraphicFramePr>
        <p:xfrm>
          <a:off x="4236854" y="2252708"/>
          <a:ext cx="2157805" cy="627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40" name="Equation" r:id="rId2" imgW="16764000" imgH="4876800" progId="Equation.DSMT4">
                  <p:embed/>
                </p:oleObj>
              </mc:Choice>
              <mc:Fallback>
                <p:oleObj name="Equation" r:id="rId2" imgW="16764000" imgH="4876800" progId="Equation.DSMT4">
                  <p:embed/>
                  <p:pic>
                    <p:nvPicPr>
                      <p:cNvPr id="0" name="对象 286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6854" y="2252708"/>
                        <a:ext cx="2157805" cy="6276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2419643" y="2252708"/>
            <a:ext cx="2940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试计算：</a:t>
            </a:r>
            <a:endParaRPr lang="zh-CN" altLang="en-US" sz="3200" dirty="0"/>
          </a:p>
        </p:txBody>
      </p:sp>
      <p:graphicFrame>
        <p:nvGraphicFramePr>
          <p:cNvPr id="8" name="对象 28680"/>
          <p:cNvGraphicFramePr>
            <a:graphicFrameLocks noChangeAspect="1"/>
          </p:cNvGraphicFramePr>
          <p:nvPr/>
        </p:nvGraphicFramePr>
        <p:xfrm>
          <a:off x="4236854" y="2932477"/>
          <a:ext cx="2157805" cy="627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41" name="Equation" r:id="rId4" imgW="16764000" imgH="4876800" progId="Equation.DSMT4">
                  <p:embed/>
                </p:oleObj>
              </mc:Choice>
              <mc:Fallback>
                <p:oleObj name="Equation" r:id="rId4" imgW="16764000" imgH="4876800" progId="Equation.DSMT4">
                  <p:embed/>
                  <p:pic>
                    <p:nvPicPr>
                      <p:cNvPr id="0" name="对象 286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6854" y="2932477"/>
                        <a:ext cx="2157805" cy="6276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28680"/>
          <p:cNvGraphicFramePr>
            <a:graphicFrameLocks noChangeAspect="1"/>
          </p:cNvGraphicFramePr>
          <p:nvPr/>
        </p:nvGraphicFramePr>
        <p:xfrm>
          <a:off x="4256088" y="3611563"/>
          <a:ext cx="2119312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42" name="Equation" r:id="rId6" imgW="16459200" imgH="4876800" progId="Equation.DSMT4">
                  <p:embed/>
                </p:oleObj>
              </mc:Choice>
              <mc:Fallback>
                <p:oleObj name="Equation" r:id="rId6" imgW="16459200" imgH="4876800" progId="Equation.DSMT4">
                  <p:embed/>
                  <p:pic>
                    <p:nvPicPr>
                      <p:cNvPr id="0" name="对象 286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6088" y="3611563"/>
                        <a:ext cx="2119312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28680"/>
          <p:cNvGraphicFramePr>
            <a:graphicFrameLocks noChangeAspect="1"/>
          </p:cNvGraphicFramePr>
          <p:nvPr/>
        </p:nvGraphicFramePr>
        <p:xfrm>
          <a:off x="4236852" y="4387009"/>
          <a:ext cx="2157805" cy="627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43" name="Equation" r:id="rId8" imgW="16764000" imgH="4876800" progId="Equation.DSMT4">
                  <p:embed/>
                </p:oleObj>
              </mc:Choice>
              <mc:Fallback>
                <p:oleObj name="Equation" r:id="rId8" imgW="16764000" imgH="4876800" progId="Equation.DSMT4">
                  <p:embed/>
                  <p:pic>
                    <p:nvPicPr>
                      <p:cNvPr id="0" name="对象 286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6852" y="4387009"/>
                        <a:ext cx="2157805" cy="6276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28680"/>
          <p:cNvGraphicFramePr>
            <a:graphicFrameLocks noChangeAspect="1"/>
          </p:cNvGraphicFramePr>
          <p:nvPr/>
        </p:nvGraphicFramePr>
        <p:xfrm>
          <a:off x="4256088" y="5109692"/>
          <a:ext cx="1490662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44" name="Equation" r:id="rId10" imgW="11582400" imgH="5486400" progId="Equation.DSMT4">
                  <p:embed/>
                </p:oleObj>
              </mc:Choice>
              <mc:Fallback>
                <p:oleObj name="Equation" r:id="rId10" imgW="11582400" imgH="5486400" progId="Equation.DSMT4">
                  <p:embed/>
                  <p:pic>
                    <p:nvPicPr>
                      <p:cNvPr id="0" name="对象 286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6088" y="5109692"/>
                        <a:ext cx="1490662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对数运算的深入</a:t>
            </a:r>
            <a:r>
              <a:rPr lang="zh-CN" altLang="en-US" sz="3600" b="1" dirty="0">
                <a:solidFill>
                  <a:schemeClr val="bg1"/>
                </a:solidFill>
              </a:rPr>
              <a:t>研究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Box 4"/>
              <p:cNvSpPr txBox="1">
                <a:spLocks noChangeArrowheads="1"/>
              </p:cNvSpPr>
              <p:nvPr/>
            </p:nvSpPr>
            <p:spPr bwMode="auto">
              <a:xfrm>
                <a:off x="930253" y="979728"/>
                <a:ext cx="10928812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3600" b="1" dirty="0" smtClean="0">
                    <a:solidFill>
                      <a:srgbClr val="FF0000"/>
                    </a:solidFill>
                    <a:latin typeface="+mn-ea"/>
                    <a:ea typeface="+mn-ea"/>
                  </a:rPr>
                  <a:t>思考</a:t>
                </a:r>
                <a:r>
                  <a:rPr lang="en-US" altLang="zh-CN" sz="3600" b="1" dirty="0">
                    <a:solidFill>
                      <a:srgbClr val="FF0000"/>
                    </a:solidFill>
                    <a:latin typeface="+mn-ea"/>
                    <a:ea typeface="+mn-ea"/>
                  </a:rPr>
                  <a:t>3</a:t>
                </a:r>
                <a:r>
                  <a:rPr lang="zh-CN" altLang="en-US" sz="3600" b="1" dirty="0" smtClean="0">
                    <a:solidFill>
                      <a:srgbClr val="FF0000"/>
                    </a:solidFill>
                    <a:latin typeface="+mn-ea"/>
                    <a:ea typeface="+mn-ea"/>
                    <a:sym typeface="Wingdings" panose="05000000000000000000" pitchFamily="2" charset="2"/>
                  </a:rPr>
                  <a:t>：</a:t>
                </a:r>
                <a:r>
                  <a:rPr lang="zh-CN" altLang="en-US" sz="3200" dirty="0" smtClean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已知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3200" i="1" dirty="0">
                        <a:latin typeface="+mn-ea"/>
                        <a:ea typeface="+mn-ea"/>
                        <a:sym typeface="Wingdings" panose="05000000000000000000" pitchFamily="2" charset="2"/>
                      </a:rPr>
                      <m:t>lg</m:t>
                    </m:r>
                  </m:oMath>
                </a14:m>
                <a:r>
                  <a:rPr lang="en-US" altLang="zh-CN" sz="3200" dirty="0" smtClean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en-US" altLang="zh-CN" sz="3200" i="1" dirty="0" smtClean="0">
                        <a:latin typeface="+mn-ea"/>
                        <a:ea typeface="+mn-ea"/>
                      </a:rPr>
                      <m:t>≈</m:t>
                    </m:r>
                    <m:r>
                      <a:rPr lang="en-US" altLang="zh-CN" sz="3200" b="0" i="1" dirty="0" smtClean="0">
                        <a:latin typeface="+mn-ea"/>
                        <a:ea typeface="+mn-ea"/>
                      </a:rPr>
                      <m:t>0.301</m:t>
                    </m:r>
                    <m:r>
                      <a:rPr lang="zh-CN" altLang="en-US" sz="3200" i="1" dirty="0">
                        <a:latin typeface="+mn-ea"/>
                        <a:ea typeface="+mn-ea"/>
                      </a:rPr>
                      <m:t>，</m:t>
                    </m:r>
                    <m:r>
                      <m:rPr>
                        <m:sty m:val="p"/>
                      </m:rPr>
                      <a:rPr lang="en-US" altLang="zh-CN" sz="3200" i="1" dirty="0">
                        <a:latin typeface="+mn-ea"/>
                        <a:ea typeface="+mn-ea"/>
                        <a:sym typeface="Wingdings" panose="05000000000000000000" pitchFamily="2" charset="2"/>
                      </a:rPr>
                      <m:t>lg</m:t>
                    </m:r>
                    <m:r>
                      <m:rPr>
                        <m:nor/>
                      </m:rPr>
                      <a:rPr lang="en-US" altLang="zh-CN" sz="3200" b="0" i="0" dirty="0" smtClean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3</m:t>
                    </m:r>
                    <m:r>
                      <a:rPr lang="en-US" altLang="zh-CN" sz="3200" i="1" dirty="0">
                        <a:latin typeface="+mn-ea"/>
                        <a:ea typeface="+mn-ea"/>
                      </a:rPr>
                      <m:t>≈0.</m:t>
                    </m:r>
                    <m:r>
                      <a:rPr lang="en-US" altLang="zh-CN" sz="3200" b="0" i="1" dirty="0" smtClean="0">
                        <a:latin typeface="+mn-ea"/>
                        <a:ea typeface="+mn-ea"/>
                      </a:rPr>
                      <m:t>477</m:t>
                    </m:r>
                    <m:r>
                      <a:rPr lang="zh-CN" altLang="en-US" sz="3200" i="1" dirty="0">
                        <a:latin typeface="+mn-ea"/>
                        <a:ea typeface="+mn-ea"/>
                      </a:rPr>
                      <m:t>，</m:t>
                    </m:r>
                    <m:r>
                      <m:rPr>
                        <m:sty m:val="p"/>
                      </m:rPr>
                      <a:rPr lang="en-US" altLang="zh-CN" sz="3200" i="1" dirty="0">
                        <a:latin typeface="+mn-ea"/>
                        <a:ea typeface="+mn-ea"/>
                        <a:sym typeface="Wingdings" panose="05000000000000000000" pitchFamily="2" charset="2"/>
                      </a:rPr>
                      <m:t>lg</m:t>
                    </m:r>
                    <m:r>
                      <a:rPr lang="en-US" altLang="zh-CN" sz="3200" b="0" i="0" dirty="0" smtClean="0">
                        <a:latin typeface="+mn-ea"/>
                        <a:ea typeface="+mn-ea"/>
                        <a:sym typeface="Wingdings" panose="05000000000000000000" pitchFamily="2" charset="2"/>
                      </a:rPr>
                      <m:t>5</m:t>
                    </m:r>
                    <m:r>
                      <a:rPr lang="en-US" altLang="zh-CN" sz="3200" i="1" dirty="0">
                        <a:latin typeface="+mn-ea"/>
                        <a:ea typeface="+mn-ea"/>
                      </a:rPr>
                      <m:t>≈0.</m:t>
                    </m:r>
                    <m:r>
                      <a:rPr lang="en-US" altLang="zh-CN" sz="3200" b="0" i="1" dirty="0" smtClean="0">
                        <a:latin typeface="+mn-ea"/>
                        <a:ea typeface="+mn-ea"/>
                      </a:rPr>
                      <m:t>699</m:t>
                    </m:r>
                    <m:r>
                      <a:rPr lang="zh-CN" altLang="en-US" sz="3200" i="1" dirty="0">
                        <a:latin typeface="+mn-ea"/>
                        <a:ea typeface="+mn-ea"/>
                      </a:rPr>
                      <m:t>，</m:t>
                    </m:r>
                  </m:oMath>
                </a14:m>
                <a:endParaRPr lang="zh-CN" altLang="en-US" sz="3200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30253" y="979728"/>
                <a:ext cx="10928812" cy="646331"/>
              </a:xfrm>
              <a:prstGeom prst="rect">
                <a:avLst/>
              </a:prstGeom>
              <a:blipFill rotWithShape="1">
                <a:blip r:embed="rId1"/>
                <a:stretch>
                  <a:fillRect l="-1730" t="-15094" b="-3490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3" name="对象 28680"/>
          <p:cNvGraphicFramePr>
            <a:graphicFrameLocks noChangeAspect="1"/>
          </p:cNvGraphicFramePr>
          <p:nvPr/>
        </p:nvGraphicFramePr>
        <p:xfrm>
          <a:off x="4236854" y="2252708"/>
          <a:ext cx="2157805" cy="627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9" name="Equation" r:id="rId2" imgW="16764000" imgH="4876800" progId="Equation.DSMT4">
                  <p:embed/>
                </p:oleObj>
              </mc:Choice>
              <mc:Fallback>
                <p:oleObj name="Equation" r:id="rId2" imgW="16764000" imgH="4876800" progId="Equation.DSMT4">
                  <p:embed/>
                  <p:pic>
                    <p:nvPicPr>
                      <p:cNvPr id="0" name="对象 286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6854" y="2252708"/>
                        <a:ext cx="2157805" cy="6276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2419643" y="2252708"/>
            <a:ext cx="2940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试计算：</a:t>
            </a:r>
            <a:endParaRPr lang="zh-CN" altLang="en-US" sz="3200" dirty="0"/>
          </a:p>
        </p:txBody>
      </p:sp>
      <p:graphicFrame>
        <p:nvGraphicFramePr>
          <p:cNvPr id="8" name="对象 28680"/>
          <p:cNvGraphicFramePr>
            <a:graphicFrameLocks noChangeAspect="1"/>
          </p:cNvGraphicFramePr>
          <p:nvPr/>
        </p:nvGraphicFramePr>
        <p:xfrm>
          <a:off x="4198938" y="2932113"/>
          <a:ext cx="22352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50" name="Equation" r:id="rId4" imgW="17373600" imgH="4876800" progId="Equation.DSMT4">
                  <p:embed/>
                </p:oleObj>
              </mc:Choice>
              <mc:Fallback>
                <p:oleObj name="Equation" r:id="rId4" imgW="17373600" imgH="4876800" progId="Equation.DSMT4">
                  <p:embed/>
                  <p:pic>
                    <p:nvPicPr>
                      <p:cNvPr id="0" name="对象 286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8" y="2932113"/>
                        <a:ext cx="22352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28680"/>
          <p:cNvGraphicFramePr>
            <a:graphicFrameLocks noChangeAspect="1"/>
          </p:cNvGraphicFramePr>
          <p:nvPr/>
        </p:nvGraphicFramePr>
        <p:xfrm>
          <a:off x="4216400" y="3611563"/>
          <a:ext cx="219868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51" name="Equation" r:id="rId6" imgW="17068800" imgH="4876800" progId="Equation.DSMT4">
                  <p:embed/>
                </p:oleObj>
              </mc:Choice>
              <mc:Fallback>
                <p:oleObj name="Equation" r:id="rId6" imgW="17068800" imgH="4876800" progId="Equation.DSMT4">
                  <p:embed/>
                  <p:pic>
                    <p:nvPicPr>
                      <p:cNvPr id="0" name="对象 286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6400" y="3611563"/>
                        <a:ext cx="2198688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28680"/>
          <p:cNvGraphicFramePr>
            <a:graphicFrameLocks noChangeAspect="1"/>
          </p:cNvGraphicFramePr>
          <p:nvPr/>
        </p:nvGraphicFramePr>
        <p:xfrm>
          <a:off x="4198938" y="4386263"/>
          <a:ext cx="22352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52" name="Equation" r:id="rId8" imgW="17373600" imgH="4876800" progId="Equation.DSMT4">
                  <p:embed/>
                </p:oleObj>
              </mc:Choice>
              <mc:Fallback>
                <p:oleObj name="Equation" r:id="rId8" imgW="17373600" imgH="4876800" progId="Equation.DSMT4">
                  <p:embed/>
                  <p:pic>
                    <p:nvPicPr>
                      <p:cNvPr id="0" name="对象 286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8" y="4386263"/>
                        <a:ext cx="22352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28680"/>
          <p:cNvGraphicFramePr>
            <a:graphicFrameLocks noChangeAspect="1"/>
          </p:cNvGraphicFramePr>
          <p:nvPr/>
        </p:nvGraphicFramePr>
        <p:xfrm>
          <a:off x="4197350" y="5110163"/>
          <a:ext cx="1608138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53" name="Equation" r:id="rId10" imgW="12496800" imgH="5486400" progId="Equation.DSMT4">
                  <p:embed/>
                </p:oleObj>
              </mc:Choice>
              <mc:Fallback>
                <p:oleObj name="Equation" r:id="rId10" imgW="12496800" imgH="5486400" progId="Equation.DSMT4">
                  <p:embed/>
                  <p:pic>
                    <p:nvPicPr>
                      <p:cNvPr id="0" name="对象 286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7350" y="5110163"/>
                        <a:ext cx="1608138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6394657" y="2200628"/>
            <a:ext cx="4642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394656" y="2851273"/>
            <a:ext cx="134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0.398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394656" y="3582844"/>
            <a:ext cx="1708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0.210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394657" y="4334929"/>
            <a:ext cx="1342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2.322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864981" y="5100445"/>
            <a:ext cx="1342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2.322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对数运算的深入</a:t>
            </a:r>
            <a:r>
              <a:rPr lang="zh-CN" altLang="en-US" sz="3600" b="1" dirty="0">
                <a:solidFill>
                  <a:schemeClr val="bg1"/>
                </a:solidFill>
              </a:rPr>
              <a:t>研究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Box 4"/>
              <p:cNvSpPr txBox="1">
                <a:spLocks noChangeArrowheads="1"/>
              </p:cNvSpPr>
              <p:nvPr/>
            </p:nvSpPr>
            <p:spPr bwMode="auto">
              <a:xfrm>
                <a:off x="930253" y="979728"/>
                <a:ext cx="10928812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3600" b="1" dirty="0" smtClean="0">
                    <a:solidFill>
                      <a:srgbClr val="FF0000"/>
                    </a:solidFill>
                    <a:latin typeface="+mn-ea"/>
                    <a:ea typeface="+mn-ea"/>
                  </a:rPr>
                  <a:t>思考</a:t>
                </a:r>
                <a:r>
                  <a:rPr lang="en-US" altLang="zh-CN" sz="3600" b="1" dirty="0">
                    <a:solidFill>
                      <a:srgbClr val="FF0000"/>
                    </a:solidFill>
                    <a:latin typeface="+mn-ea"/>
                    <a:ea typeface="+mn-ea"/>
                  </a:rPr>
                  <a:t>3</a:t>
                </a:r>
                <a:r>
                  <a:rPr lang="zh-CN" altLang="en-US" sz="3600" b="1" dirty="0" smtClean="0">
                    <a:solidFill>
                      <a:srgbClr val="FF0000"/>
                    </a:solidFill>
                    <a:latin typeface="+mn-ea"/>
                    <a:ea typeface="+mn-ea"/>
                    <a:sym typeface="Wingdings" panose="05000000000000000000" pitchFamily="2" charset="2"/>
                  </a:rPr>
                  <a:t>：</a:t>
                </a:r>
                <a:r>
                  <a:rPr lang="zh-CN" altLang="en-US" sz="3200" dirty="0" smtClean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Wingdings" panose="05000000000000000000" pitchFamily="2" charset="2"/>
                  </a:rPr>
                  <a:t>已知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3200" i="1" dirty="0">
                        <a:latin typeface="+mn-ea"/>
                        <a:ea typeface="+mn-ea"/>
                        <a:sym typeface="Wingdings" panose="05000000000000000000" pitchFamily="2" charset="2"/>
                      </a:rPr>
                      <m:t>lg</m:t>
                    </m:r>
                  </m:oMath>
                </a14:m>
                <a:r>
                  <a:rPr lang="en-US" altLang="zh-CN" sz="3200" dirty="0" smtClean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en-US" altLang="zh-CN" sz="3200" i="1" dirty="0" smtClean="0">
                        <a:latin typeface="+mn-ea"/>
                        <a:ea typeface="+mn-ea"/>
                      </a:rPr>
                      <m:t>≈</m:t>
                    </m:r>
                    <m:r>
                      <a:rPr lang="en-US" altLang="zh-CN" sz="3200" b="0" i="1" dirty="0" smtClean="0">
                        <a:latin typeface="+mn-ea"/>
                        <a:ea typeface="+mn-ea"/>
                      </a:rPr>
                      <m:t>0.301</m:t>
                    </m:r>
                    <m:r>
                      <a:rPr lang="zh-CN" altLang="en-US" sz="3200" i="1" dirty="0">
                        <a:latin typeface="+mn-ea"/>
                        <a:ea typeface="+mn-ea"/>
                      </a:rPr>
                      <m:t>，</m:t>
                    </m:r>
                    <m:r>
                      <m:rPr>
                        <m:sty m:val="p"/>
                      </m:rPr>
                      <a:rPr lang="en-US" altLang="zh-CN" sz="3200" i="1" dirty="0">
                        <a:latin typeface="+mn-ea"/>
                        <a:ea typeface="+mn-ea"/>
                        <a:sym typeface="Wingdings" panose="05000000000000000000" pitchFamily="2" charset="2"/>
                      </a:rPr>
                      <m:t>lg</m:t>
                    </m:r>
                    <m:r>
                      <m:rPr>
                        <m:nor/>
                      </m:rPr>
                      <a:rPr lang="en-US" altLang="zh-CN" sz="3200" b="0" i="0" dirty="0" smtClean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3</m:t>
                    </m:r>
                    <m:r>
                      <a:rPr lang="en-US" altLang="zh-CN" sz="3200" i="1" dirty="0">
                        <a:latin typeface="+mn-ea"/>
                        <a:ea typeface="+mn-ea"/>
                      </a:rPr>
                      <m:t>≈0.</m:t>
                    </m:r>
                    <m:r>
                      <a:rPr lang="en-US" altLang="zh-CN" sz="3200" b="0" i="1" dirty="0" smtClean="0">
                        <a:latin typeface="+mn-ea"/>
                        <a:ea typeface="+mn-ea"/>
                      </a:rPr>
                      <m:t>477</m:t>
                    </m:r>
                    <m:r>
                      <a:rPr lang="zh-CN" altLang="en-US" sz="3200" i="1" dirty="0">
                        <a:latin typeface="+mn-ea"/>
                        <a:ea typeface="+mn-ea"/>
                      </a:rPr>
                      <m:t>，</m:t>
                    </m:r>
                    <m:r>
                      <m:rPr>
                        <m:sty m:val="p"/>
                      </m:rPr>
                      <a:rPr lang="en-US" altLang="zh-CN" sz="3200" i="1" dirty="0">
                        <a:latin typeface="+mn-ea"/>
                        <a:ea typeface="+mn-ea"/>
                        <a:sym typeface="Wingdings" panose="05000000000000000000" pitchFamily="2" charset="2"/>
                      </a:rPr>
                      <m:t>lg</m:t>
                    </m:r>
                    <m:r>
                      <a:rPr lang="en-US" altLang="zh-CN" sz="3200" b="0" i="0" dirty="0" smtClean="0">
                        <a:latin typeface="+mn-ea"/>
                        <a:ea typeface="+mn-ea"/>
                        <a:sym typeface="Wingdings" panose="05000000000000000000" pitchFamily="2" charset="2"/>
                      </a:rPr>
                      <m:t>5</m:t>
                    </m:r>
                    <m:r>
                      <a:rPr lang="en-US" altLang="zh-CN" sz="3200" i="1" dirty="0">
                        <a:latin typeface="+mn-ea"/>
                        <a:ea typeface="+mn-ea"/>
                      </a:rPr>
                      <m:t>≈0.</m:t>
                    </m:r>
                    <m:r>
                      <a:rPr lang="en-US" altLang="zh-CN" sz="3200" b="0" i="1" dirty="0" smtClean="0">
                        <a:latin typeface="+mn-ea"/>
                        <a:ea typeface="+mn-ea"/>
                      </a:rPr>
                      <m:t>699</m:t>
                    </m:r>
                    <m:r>
                      <a:rPr lang="zh-CN" altLang="en-US" sz="3200" i="1" dirty="0">
                        <a:latin typeface="+mn-ea"/>
                        <a:ea typeface="+mn-ea"/>
                      </a:rPr>
                      <m:t>，</m:t>
                    </m:r>
                  </m:oMath>
                </a14:m>
                <a:endParaRPr lang="zh-CN" altLang="en-US" sz="3200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30253" y="979728"/>
                <a:ext cx="10928812" cy="646331"/>
              </a:xfrm>
              <a:prstGeom prst="rect">
                <a:avLst/>
              </a:prstGeom>
              <a:blipFill rotWithShape="1">
                <a:blip r:embed="rId1"/>
                <a:stretch>
                  <a:fillRect l="-1730" t="-15094" b="-3490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3" name="对象 28680"/>
          <p:cNvGraphicFramePr>
            <a:graphicFrameLocks noChangeAspect="1"/>
          </p:cNvGraphicFramePr>
          <p:nvPr/>
        </p:nvGraphicFramePr>
        <p:xfrm>
          <a:off x="4236854" y="2252708"/>
          <a:ext cx="2157805" cy="627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6" name="Equation" r:id="rId2" imgW="16764000" imgH="4876800" progId="Equation.DSMT4">
                  <p:embed/>
                </p:oleObj>
              </mc:Choice>
              <mc:Fallback>
                <p:oleObj name="Equation" r:id="rId2" imgW="16764000" imgH="4876800" progId="Equation.DSMT4">
                  <p:embed/>
                  <p:pic>
                    <p:nvPicPr>
                      <p:cNvPr id="0" name="对象 286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6854" y="2252708"/>
                        <a:ext cx="2157805" cy="6276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2419643" y="2252708"/>
            <a:ext cx="2940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试计算：</a:t>
            </a:r>
            <a:endParaRPr lang="zh-CN" altLang="en-US" sz="3200" dirty="0"/>
          </a:p>
        </p:txBody>
      </p:sp>
      <p:graphicFrame>
        <p:nvGraphicFramePr>
          <p:cNvPr id="8" name="对象 28680"/>
          <p:cNvGraphicFramePr>
            <a:graphicFrameLocks noChangeAspect="1"/>
          </p:cNvGraphicFramePr>
          <p:nvPr/>
        </p:nvGraphicFramePr>
        <p:xfrm>
          <a:off x="4198938" y="2932113"/>
          <a:ext cx="22352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7" name="Equation" r:id="rId4" imgW="17373600" imgH="4876800" progId="Equation.DSMT4">
                  <p:embed/>
                </p:oleObj>
              </mc:Choice>
              <mc:Fallback>
                <p:oleObj name="Equation" r:id="rId4" imgW="17373600" imgH="4876800" progId="Equation.DSMT4">
                  <p:embed/>
                  <p:pic>
                    <p:nvPicPr>
                      <p:cNvPr id="0" name="对象 286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8" y="2932113"/>
                        <a:ext cx="22352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28680"/>
          <p:cNvGraphicFramePr>
            <a:graphicFrameLocks noChangeAspect="1"/>
          </p:cNvGraphicFramePr>
          <p:nvPr/>
        </p:nvGraphicFramePr>
        <p:xfrm>
          <a:off x="4216400" y="3611563"/>
          <a:ext cx="219868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8" name="Equation" r:id="rId6" imgW="17068800" imgH="4876800" progId="Equation.DSMT4">
                  <p:embed/>
                </p:oleObj>
              </mc:Choice>
              <mc:Fallback>
                <p:oleObj name="Equation" r:id="rId6" imgW="17068800" imgH="4876800" progId="Equation.DSMT4">
                  <p:embed/>
                  <p:pic>
                    <p:nvPicPr>
                      <p:cNvPr id="0" name="对象 286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6400" y="3611563"/>
                        <a:ext cx="2198688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28680"/>
          <p:cNvGraphicFramePr>
            <a:graphicFrameLocks noChangeAspect="1"/>
          </p:cNvGraphicFramePr>
          <p:nvPr/>
        </p:nvGraphicFramePr>
        <p:xfrm>
          <a:off x="4198938" y="4386263"/>
          <a:ext cx="22352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9" name="Equation" r:id="rId8" imgW="17373600" imgH="4876800" progId="Equation.DSMT4">
                  <p:embed/>
                </p:oleObj>
              </mc:Choice>
              <mc:Fallback>
                <p:oleObj name="Equation" r:id="rId8" imgW="17373600" imgH="4876800" progId="Equation.DSMT4">
                  <p:embed/>
                  <p:pic>
                    <p:nvPicPr>
                      <p:cNvPr id="0" name="对象 286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8" y="4386263"/>
                        <a:ext cx="22352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28680"/>
          <p:cNvGraphicFramePr>
            <a:graphicFrameLocks noChangeAspect="1"/>
          </p:cNvGraphicFramePr>
          <p:nvPr/>
        </p:nvGraphicFramePr>
        <p:xfrm>
          <a:off x="4197350" y="5110163"/>
          <a:ext cx="1608138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0" name="Equation" r:id="rId10" imgW="12496800" imgH="5486400" progId="Equation.DSMT4">
                  <p:embed/>
                </p:oleObj>
              </mc:Choice>
              <mc:Fallback>
                <p:oleObj name="Equation" r:id="rId10" imgW="12496800" imgH="5486400" progId="Equation.DSMT4">
                  <p:embed/>
                  <p:pic>
                    <p:nvPicPr>
                      <p:cNvPr id="0" name="对象 286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7350" y="5110163"/>
                        <a:ext cx="1608138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28680"/>
          <p:cNvGraphicFramePr>
            <a:graphicFrameLocks noChangeAspect="1"/>
          </p:cNvGraphicFramePr>
          <p:nvPr/>
        </p:nvGraphicFramePr>
        <p:xfrm>
          <a:off x="8391895" y="4288745"/>
          <a:ext cx="2670199" cy="1490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1" name="Equation" r:id="rId12" imgW="17983200" imgH="10058400" progId="Equation.DSMT4">
                  <p:embed/>
                </p:oleObj>
              </mc:Choice>
              <mc:Fallback>
                <p:oleObj name="Equation" r:id="rId12" imgW="17983200" imgH="10058400" progId="Equation.DSMT4">
                  <p:embed/>
                  <p:pic>
                    <p:nvPicPr>
                      <p:cNvPr id="0" name="对象 286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1895" y="4288745"/>
                        <a:ext cx="2670199" cy="1490770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6394657" y="2200628"/>
            <a:ext cx="4642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394656" y="2851273"/>
            <a:ext cx="134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0.398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394656" y="3582844"/>
            <a:ext cx="1708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0.210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394657" y="4334929"/>
            <a:ext cx="1342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2.322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864981" y="5100445"/>
            <a:ext cx="1342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2.322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直接箭头连接符 16"/>
          <p:cNvCxnSpPr/>
          <p:nvPr/>
        </p:nvCxnSpPr>
        <p:spPr>
          <a:xfrm>
            <a:off x="7540283" y="5168429"/>
            <a:ext cx="844062" cy="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对数运算的深入</a:t>
            </a:r>
            <a:r>
              <a:rPr lang="zh-CN" altLang="en-US" sz="3600" b="1" dirty="0">
                <a:solidFill>
                  <a:schemeClr val="bg1"/>
                </a:solidFill>
              </a:rPr>
              <a:t>研究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56863" y="5734921"/>
            <a:ext cx="90314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70C0"/>
                </a:solidFill>
              </a:rPr>
              <a:t>        </a:t>
            </a:r>
            <a:r>
              <a:rPr lang="zh-CN" altLang="zh-CN" sz="2800" dirty="0" smtClean="0">
                <a:solidFill>
                  <a:srgbClr val="0070C0"/>
                </a:solidFill>
              </a:rPr>
              <a:t>对数</a:t>
            </a:r>
            <a:r>
              <a:rPr lang="zh-CN" altLang="zh-CN" sz="2800" dirty="0">
                <a:solidFill>
                  <a:srgbClr val="0070C0"/>
                </a:solidFill>
              </a:rPr>
              <a:t>的运算法则仅适用于对数的底数相同的情形，若在解题过程中，遇到对数的底数不相同时怎么办？</a:t>
            </a:r>
            <a:endParaRPr lang="zh-CN" alt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767974" y="999202"/>
            <a:ext cx="260827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A50021"/>
                </a:solidFill>
              </a:rPr>
              <a:t>探究四</a:t>
            </a:r>
            <a:endParaRPr lang="zh-CN" altLang="en-US" sz="3600" b="1" dirty="0">
              <a:solidFill>
                <a:srgbClr val="A50021"/>
              </a:solidFill>
            </a:endParaRPr>
          </a:p>
          <a:p>
            <a:endParaRPr lang="zh-CN" altLang="en-US" sz="3600" b="1" dirty="0">
              <a:solidFill>
                <a:srgbClr val="A50021"/>
              </a:solidFill>
            </a:endParaRPr>
          </a:p>
          <a:p>
            <a:endParaRPr lang="zh-CN" altLang="en-US" sz="3600" b="1" dirty="0"/>
          </a:p>
          <a:p>
            <a:r>
              <a:rPr lang="zh-CN" altLang="en-US" sz="3600" b="1" dirty="0"/>
              <a:t>证明：</a:t>
            </a:r>
            <a:endParaRPr lang="zh-CN" altLang="en-US" sz="3600" b="1" dirty="0"/>
          </a:p>
        </p:txBody>
      </p:sp>
      <p:graphicFrame>
        <p:nvGraphicFramePr>
          <p:cNvPr id="69635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2563813" y="1057275"/>
          <a:ext cx="625316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30" name="Equation" r:id="rId1" imgW="56692800" imgH="5181600" progId="Equation.DSMT4">
                  <p:embed/>
                </p:oleObj>
              </mc:Choice>
              <mc:Fallback>
                <p:oleObj name="Equation" r:id="rId1" imgW="56692800" imgH="5181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3813" y="1057275"/>
                        <a:ext cx="6253162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7" name="WordArt 5"/>
          <p:cNvSpPr>
            <a:spLocks noChangeArrowheads="1" noChangeShapeType="1" noTextEdit="1"/>
          </p:cNvSpPr>
          <p:nvPr/>
        </p:nvSpPr>
        <p:spPr bwMode="auto">
          <a:xfrm>
            <a:off x="6775108" y="1950245"/>
            <a:ext cx="1828800" cy="457200"/>
          </a:xfrm>
          <a:prstGeom prst="rect">
            <a:avLst/>
          </a:prstGeom>
          <a:noFill/>
          <a:effectLst>
            <a:softEdge rad="12700"/>
          </a:effec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 dirty="0">
                <a:ln w="19050">
                  <a:solidFill>
                    <a:srgbClr val="99CCFF"/>
                  </a:solidFill>
                  <a:round/>
                </a:ln>
                <a:solidFill>
                  <a:srgbClr val="00B05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换底公式</a:t>
            </a:r>
            <a:endParaRPr lang="zh-CN" altLang="en-US" sz="3600" kern="10" dirty="0">
              <a:ln w="19050">
                <a:solidFill>
                  <a:srgbClr val="99CCFF"/>
                </a:solidFill>
                <a:round/>
              </a:ln>
              <a:solidFill>
                <a:srgbClr val="00B05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3028806" y="1550923"/>
          <a:ext cx="3026183" cy="1255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31" name="Equation" r:id="rId3" imgW="1040765" imgH="431800" progId="Equation.DSMT4">
                  <p:embed/>
                </p:oleObj>
              </mc:Choice>
              <mc:Fallback>
                <p:oleObj name="Equation" r:id="rId3" imgW="1040765" imgH="431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806" y="1550923"/>
                        <a:ext cx="3026183" cy="12558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2495551" y="1761114"/>
            <a:ext cx="508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则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338810" y="2686649"/>
            <a:ext cx="69442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3200" dirty="0" smtClean="0"/>
              <a:t>设</a:t>
            </a:r>
            <a:r>
              <a:rPr lang="zh-CN" altLang="en-US" sz="2800" dirty="0" smtClean="0"/>
              <a:t> </a:t>
            </a:r>
            <a:endParaRPr lang="zh-CN" altLang="en-US" sz="2800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338810" y="3500109"/>
            <a:ext cx="38544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800" dirty="0"/>
              <a:t>由对数的定义可以得： </a:t>
            </a:r>
            <a:endParaRPr lang="zh-CN" altLang="en-US" sz="2800" dirty="0"/>
          </a:p>
        </p:txBody>
      </p:sp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6131470" y="3385410"/>
          <a:ext cx="1660525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32" name="Equation" r:id="rId5" imgW="520700" imgH="228600" progId="Equation.DSMT4">
                  <p:embed/>
                </p:oleObj>
              </mc:Choice>
              <mc:Fallback>
                <p:oleObj name="Equation" r:id="rId5" imgW="5207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1470" y="3385410"/>
                        <a:ext cx="1660525" cy="72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5050007" y="5389244"/>
            <a:ext cx="13541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800" dirty="0"/>
              <a:t>即证得 </a:t>
            </a:r>
            <a:endParaRPr lang="zh-CN" altLang="en-US" sz="2800" dirty="0"/>
          </a:p>
        </p:txBody>
      </p:sp>
      <p:graphicFrame>
        <p:nvGraphicFramePr>
          <p:cNvPr id="13" name="Object 9"/>
          <p:cNvGraphicFramePr>
            <a:graphicFrameLocks noChangeAspect="1"/>
          </p:cNvGraphicFramePr>
          <p:nvPr/>
        </p:nvGraphicFramePr>
        <p:xfrm>
          <a:off x="3057535" y="2658831"/>
          <a:ext cx="2112963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33" name="公式" r:id="rId7" imgW="711200" imgH="228600" progId="Equation.3">
                  <p:embed/>
                </p:oleObj>
              </mc:Choice>
              <mc:Fallback>
                <p:oleObj name="公式" r:id="rId7" imgW="71120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7535" y="2658831"/>
                        <a:ext cx="2112963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/>
        </p:nvGraphicFramePr>
        <p:xfrm>
          <a:off x="2460625" y="4103688"/>
          <a:ext cx="385127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34" name="Equation" r:id="rId9" imgW="28956000" imgH="5791200" progId="Equation.DSMT4">
                  <p:embed/>
                </p:oleObj>
              </mc:Choice>
              <mc:Fallback>
                <p:oleObj name="Equation" r:id="rId9" imgW="28956000" imgH="5791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25" y="4103688"/>
                        <a:ext cx="3851275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1"/>
          <p:cNvGraphicFramePr>
            <a:graphicFrameLocks noChangeAspect="1"/>
          </p:cNvGraphicFramePr>
          <p:nvPr/>
        </p:nvGraphicFramePr>
        <p:xfrm>
          <a:off x="6597650" y="4129088"/>
          <a:ext cx="4011613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35" name="Equation" r:id="rId11" imgW="30175200" imgH="5486400" progId="Equation.DSMT4">
                  <p:embed/>
                </p:oleObj>
              </mc:Choice>
              <mc:Fallback>
                <p:oleObj name="Equation" r:id="rId11" imgW="30175200" imgH="54864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7650" y="4129088"/>
                        <a:ext cx="4011613" cy="728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2"/>
          <p:cNvGraphicFramePr>
            <a:graphicFrameLocks noChangeAspect="1"/>
          </p:cNvGraphicFramePr>
          <p:nvPr/>
        </p:nvGraphicFramePr>
        <p:xfrm>
          <a:off x="2460625" y="4979921"/>
          <a:ext cx="2593975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36" name="Equation" r:id="rId13" imgW="914400" imgH="431800" progId="Equation.DSMT4">
                  <p:embed/>
                </p:oleObj>
              </mc:Choice>
              <mc:Fallback>
                <p:oleObj name="Equation" r:id="rId13" imgW="914400" imgH="431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25" y="4979921"/>
                        <a:ext cx="2593975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3"/>
          <p:cNvGraphicFramePr>
            <a:graphicFrameLocks noChangeAspect="1"/>
          </p:cNvGraphicFramePr>
          <p:nvPr/>
        </p:nvGraphicFramePr>
        <p:xfrm>
          <a:off x="6311900" y="5012576"/>
          <a:ext cx="3240088" cy="134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37" name="Equation" r:id="rId15" imgW="1040765" imgH="431800" progId="Equation.DSMT4">
                  <p:embed/>
                </p:oleObj>
              </mc:Choice>
              <mc:Fallback>
                <p:oleObj name="Equation" r:id="rId15" imgW="1040765" imgH="431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900" y="5012576"/>
                        <a:ext cx="3240088" cy="1344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对数的换底公式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20507" y="1039241"/>
            <a:ext cx="25923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+mn-ea"/>
                <a:ea typeface="+mn-ea"/>
              </a:rPr>
              <a:t>换底</a:t>
            </a:r>
            <a:r>
              <a:rPr lang="zh-CN" altLang="en-US" sz="3600" b="1" dirty="0" smtClean="0">
                <a:solidFill>
                  <a:srgbClr val="FF0000"/>
                </a:solidFill>
                <a:latin typeface="+mn-ea"/>
                <a:ea typeface="+mn-ea"/>
              </a:rPr>
              <a:t>公式</a:t>
            </a:r>
            <a:r>
              <a:rPr lang="en-US" altLang="zh-CN" sz="3600" b="1" dirty="0" smtClean="0">
                <a:solidFill>
                  <a:srgbClr val="FF0000"/>
                </a:solidFill>
                <a:latin typeface="+mn-ea"/>
                <a:ea typeface="+mn-ea"/>
              </a:rPr>
              <a:t>:</a:t>
            </a:r>
            <a:endParaRPr lang="en-US" altLang="zh-CN" sz="36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112895" y="777631"/>
          <a:ext cx="3240088" cy="134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8" name="Equation" r:id="rId1" imgW="1040765" imgH="431800" progId="Equation.DSMT4">
                  <p:embed/>
                </p:oleObj>
              </mc:Choice>
              <mc:Fallback>
                <p:oleObj name="Equation" r:id="rId1" imgW="1040765" imgH="431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2895" y="777631"/>
                        <a:ext cx="3240088" cy="1344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4400233" y="2109544"/>
          <a:ext cx="4164012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9" name="公式" r:id="rId3" imgW="1701800" imgH="203200" progId="Equation.3">
                  <p:embed/>
                </p:oleObj>
              </mc:Choice>
              <mc:Fallback>
                <p:oleObj name="公式" r:id="rId3" imgW="17018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0233" y="2109544"/>
                        <a:ext cx="4164012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1061401" y="2383854"/>
            <a:ext cx="10249023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>
                <a:solidFill>
                  <a:srgbClr val="A50021"/>
                </a:solidFill>
              </a:rPr>
              <a:t>注意</a:t>
            </a:r>
            <a:r>
              <a:rPr lang="zh-CN" altLang="en-US" sz="3200" dirty="0" smtClean="0">
                <a:sym typeface="Wingdings" panose="05000000000000000000" pitchFamily="2" charset="2"/>
              </a:rPr>
              <a:t>：</a:t>
            </a:r>
            <a:endParaRPr lang="en-US" altLang="zh-CN" sz="3200" dirty="0" smtClean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rgbClr val="0000FF"/>
                </a:solidFill>
                <a:sym typeface="Wingdings" panose="05000000000000000000" pitchFamily="2" charset="2"/>
              </a:rPr>
              <a:t>（</a:t>
            </a:r>
            <a:r>
              <a:rPr lang="en-US" altLang="zh-CN" sz="2800" dirty="0">
                <a:solidFill>
                  <a:srgbClr val="0000FF"/>
                </a:solidFill>
                <a:sym typeface="Wingdings" panose="05000000000000000000" pitchFamily="2" charset="2"/>
              </a:rPr>
              <a:t>1</a:t>
            </a:r>
            <a:r>
              <a:rPr lang="zh-CN" altLang="en-US" sz="2800" dirty="0">
                <a:solidFill>
                  <a:srgbClr val="0000FF"/>
                </a:solidFill>
                <a:sym typeface="Wingdings" panose="05000000000000000000" pitchFamily="2" charset="2"/>
              </a:rPr>
              <a:t>）</a:t>
            </a:r>
            <a:r>
              <a:rPr lang="zh-CN" altLang="en-US" sz="2800" dirty="0">
                <a:solidFill>
                  <a:srgbClr val="0000FF"/>
                </a:solidFill>
              </a:rPr>
              <a:t>换底公式成立的条件是公式中的每</a:t>
            </a:r>
            <a:r>
              <a:rPr lang="zh-CN" altLang="en-US" sz="2800" dirty="0" smtClean="0">
                <a:solidFill>
                  <a:srgbClr val="0000FF"/>
                </a:solidFill>
              </a:rPr>
              <a:t>一个</a:t>
            </a:r>
            <a:r>
              <a:rPr lang="zh-CN" altLang="en-US" sz="2800" dirty="0">
                <a:solidFill>
                  <a:srgbClr val="0000FF"/>
                </a:solidFill>
              </a:rPr>
              <a:t>对数式都有意义；</a:t>
            </a:r>
            <a:endParaRPr lang="zh-CN" altLang="en-US" sz="2800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0000FF"/>
                </a:solidFill>
              </a:rPr>
              <a:t>（</a:t>
            </a:r>
            <a:r>
              <a:rPr lang="en-US" altLang="zh-CN" sz="2800" dirty="0">
                <a:solidFill>
                  <a:srgbClr val="0000FF"/>
                </a:solidFill>
              </a:rPr>
              <a:t>2</a:t>
            </a:r>
            <a:r>
              <a:rPr lang="zh-CN" altLang="en-US" sz="2800" dirty="0">
                <a:solidFill>
                  <a:srgbClr val="0000FF"/>
                </a:solidFill>
              </a:rPr>
              <a:t>）换底公式的意义在于改变对数式的底数，</a:t>
            </a:r>
            <a:r>
              <a:rPr lang="zh-CN" altLang="en-US" sz="2800" dirty="0" smtClean="0">
                <a:solidFill>
                  <a:srgbClr val="0000FF"/>
                </a:solidFill>
              </a:rPr>
              <a:t>把不同</a:t>
            </a:r>
            <a:r>
              <a:rPr lang="zh-CN" altLang="en-US" sz="2800" dirty="0">
                <a:solidFill>
                  <a:srgbClr val="0000FF"/>
                </a:solidFill>
              </a:rPr>
              <a:t>底数的问题转化为同底数的问题进行计算</a:t>
            </a:r>
            <a:r>
              <a:rPr lang="zh-CN" altLang="en-US" sz="2800" dirty="0" smtClean="0">
                <a:solidFill>
                  <a:srgbClr val="0000FF"/>
                </a:solidFill>
              </a:rPr>
              <a:t>、化</a:t>
            </a:r>
            <a:r>
              <a:rPr lang="zh-CN" altLang="en-US" sz="2800" dirty="0">
                <a:solidFill>
                  <a:srgbClr val="0000FF"/>
                </a:solidFill>
              </a:rPr>
              <a:t>简或证明；</a:t>
            </a:r>
            <a:endParaRPr lang="zh-CN" altLang="en-US" sz="2800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0000FF"/>
                </a:solidFill>
              </a:rPr>
              <a:t>（</a:t>
            </a:r>
            <a:r>
              <a:rPr lang="en-US" altLang="zh-CN" sz="2800" dirty="0">
                <a:solidFill>
                  <a:srgbClr val="0000FF"/>
                </a:solidFill>
              </a:rPr>
              <a:t>3</a:t>
            </a:r>
            <a:r>
              <a:rPr lang="zh-CN" altLang="en-US" sz="2800" dirty="0">
                <a:solidFill>
                  <a:srgbClr val="0000FF"/>
                </a:solidFill>
              </a:rPr>
              <a:t>）换底公式在实际应用中究竟换成以什么为</a:t>
            </a:r>
            <a:r>
              <a:rPr lang="zh-CN" altLang="en-US" sz="2800" dirty="0" smtClean="0">
                <a:solidFill>
                  <a:srgbClr val="0000FF"/>
                </a:solidFill>
              </a:rPr>
              <a:t>底数</a:t>
            </a:r>
            <a:r>
              <a:rPr lang="zh-CN" altLang="en-US" sz="2800" dirty="0">
                <a:solidFill>
                  <a:srgbClr val="0000FF"/>
                </a:solidFill>
              </a:rPr>
              <a:t>，要由具体的已知条件来确定，一般换成以</a:t>
            </a:r>
            <a:r>
              <a:rPr lang="en-US" altLang="zh-CN" sz="2800" dirty="0">
                <a:solidFill>
                  <a:srgbClr val="0000FF"/>
                </a:solidFill>
              </a:rPr>
              <a:t>10</a:t>
            </a:r>
            <a:r>
              <a:rPr lang="zh-CN" altLang="en-US" sz="2800" dirty="0" smtClean="0">
                <a:solidFill>
                  <a:srgbClr val="0000FF"/>
                </a:solidFill>
              </a:rPr>
              <a:t>为底</a:t>
            </a:r>
            <a:r>
              <a:rPr lang="zh-CN" altLang="en-US" sz="2800" dirty="0">
                <a:solidFill>
                  <a:srgbClr val="0000FF"/>
                </a:solidFill>
              </a:rPr>
              <a:t>的常用对数</a:t>
            </a:r>
            <a:r>
              <a:rPr lang="en-US" altLang="zh-CN" sz="2800" dirty="0">
                <a:solidFill>
                  <a:srgbClr val="0000FF"/>
                </a:solidFill>
              </a:rPr>
              <a:t>.</a:t>
            </a:r>
            <a:endParaRPr lang="en-US" altLang="zh-CN" sz="2800" dirty="0">
              <a:solidFill>
                <a:srgbClr val="0000FF"/>
              </a:solidFill>
            </a:endParaRPr>
          </a:p>
        </p:txBody>
      </p:sp>
      <p:sp>
        <p:nvSpPr>
          <p:cNvPr id="1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对数的换底公式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94" name="Object 14"/>
          <p:cNvGraphicFramePr>
            <a:graphicFrameLocks noChangeAspect="1"/>
          </p:cNvGraphicFramePr>
          <p:nvPr/>
        </p:nvGraphicFramePr>
        <p:xfrm>
          <a:off x="3331529" y="1788259"/>
          <a:ext cx="5798617" cy="1582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1" name="Equation" r:id="rId1" imgW="1676400" imgH="457200" progId="Equation.DSMT4">
                  <p:embed/>
                </p:oleObj>
              </mc:Choice>
              <mc:Fallback>
                <p:oleObj name="Equation" r:id="rId1" imgW="1676400" imgH="457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1529" y="1788259"/>
                        <a:ext cx="5798617" cy="15824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95" name="Object 15"/>
          <p:cNvGraphicFramePr>
            <a:graphicFrameLocks noChangeAspect="1"/>
          </p:cNvGraphicFramePr>
          <p:nvPr/>
        </p:nvGraphicFramePr>
        <p:xfrm>
          <a:off x="3331529" y="3415248"/>
          <a:ext cx="4199483" cy="1277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2" name="Equation" r:id="rId3" imgW="1295400" imgH="393700" progId="Equation.DSMT4">
                  <p:embed/>
                </p:oleObj>
              </mc:Choice>
              <mc:Fallback>
                <p:oleObj name="Equation" r:id="rId3" imgW="1295400" imgH="3937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1529" y="3415248"/>
                        <a:ext cx="4199483" cy="12771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97" name="Object 17"/>
          <p:cNvGraphicFramePr>
            <a:graphicFrameLocks noChangeAspect="1"/>
          </p:cNvGraphicFramePr>
          <p:nvPr/>
        </p:nvGraphicFramePr>
        <p:xfrm>
          <a:off x="3331529" y="4562376"/>
          <a:ext cx="4574617" cy="1290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3" name="Equation" r:id="rId5" imgW="1396365" imgH="393700" progId="Equation.DSMT4">
                  <p:embed/>
                </p:oleObj>
              </mc:Choice>
              <mc:Fallback>
                <p:oleObj name="Equation" r:id="rId5" imgW="1396365" imgH="3937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1529" y="4562376"/>
                        <a:ext cx="4574617" cy="12902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031631" y="1097382"/>
            <a:ext cx="31183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solidFill>
                  <a:srgbClr val="A50021"/>
                </a:solidFill>
              </a:rPr>
              <a:t>重要公式：</a:t>
            </a:r>
            <a:endParaRPr lang="en-US" altLang="zh-CN" sz="3600" b="1" dirty="0">
              <a:solidFill>
                <a:srgbClr val="A50021"/>
              </a:solidFill>
            </a:endParaRPr>
          </a:p>
        </p:txBody>
      </p:sp>
      <p:sp>
        <p:nvSpPr>
          <p:cNvPr id="7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对数的换底公式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1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1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1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32109" y="1887103"/>
            <a:ext cx="4038600" cy="7762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zh-CN" altLang="en-US" sz="3600" dirty="0" smtClean="0"/>
              <a:t>求值：</a:t>
            </a:r>
            <a:endParaRPr lang="en-US" altLang="zh-CN" sz="3600" dirty="0"/>
          </a:p>
        </p:txBody>
      </p:sp>
      <p:graphicFrame>
        <p:nvGraphicFramePr>
          <p:cNvPr id="67587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3086342" y="1758462"/>
          <a:ext cx="6541940" cy="849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7" name="Equation" r:id="rId1" imgW="46939200" imgH="6096000" progId="Equation.DSMT4">
                  <p:embed/>
                </p:oleObj>
              </mc:Choice>
              <mc:Fallback>
                <p:oleObj name="Equation" r:id="rId1" imgW="46939200" imgH="6096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342" y="1758462"/>
                        <a:ext cx="6541940" cy="8495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254100" y="948274"/>
            <a:ext cx="526297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A50021"/>
                </a:solidFill>
                <a:latin typeface="+mn-ea"/>
                <a:ea typeface="+mn-ea"/>
              </a:rPr>
              <a:t>题型二  换底公式的应用</a:t>
            </a:r>
            <a:endParaRPr lang="zh-CN" altLang="en-US" sz="3600" dirty="0">
              <a:solidFill>
                <a:srgbClr val="A50021"/>
              </a:solidFill>
              <a:latin typeface="+mn-ea"/>
              <a:ea typeface="+mn-ea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课堂练习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32109" y="1887103"/>
            <a:ext cx="4038600" cy="7762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zh-CN" altLang="en-US" sz="3600" dirty="0" smtClean="0"/>
              <a:t>求值：</a:t>
            </a:r>
            <a:endParaRPr lang="en-US" altLang="zh-CN" sz="3600" dirty="0"/>
          </a:p>
        </p:txBody>
      </p:sp>
      <p:graphicFrame>
        <p:nvGraphicFramePr>
          <p:cNvPr id="67587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3086342" y="1758462"/>
          <a:ext cx="6541940" cy="849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7" name="Equation" r:id="rId1" imgW="46939200" imgH="6096000" progId="Equation.DSMT4">
                  <p:embed/>
                </p:oleObj>
              </mc:Choice>
              <mc:Fallback>
                <p:oleObj name="Equation" r:id="rId1" imgW="46939200" imgH="6096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342" y="1758462"/>
                        <a:ext cx="6541940" cy="8495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254100" y="948274"/>
            <a:ext cx="526297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A50021"/>
                </a:solidFill>
                <a:latin typeface="+mn-ea"/>
                <a:ea typeface="+mn-ea"/>
              </a:rPr>
              <a:t>题型二  换底公式的应用</a:t>
            </a:r>
            <a:endParaRPr lang="zh-CN" altLang="en-US" sz="3600" dirty="0">
              <a:solidFill>
                <a:srgbClr val="A50021"/>
              </a:solidFill>
              <a:latin typeface="+mn-ea"/>
              <a:ea typeface="+mn-ea"/>
            </a:endParaRP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2152356" y="2623394"/>
          <a:ext cx="6971348" cy="3588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8" name="Equation" r:id="rId3" imgW="66446400" imgH="34137600" progId="Equation.DSMT4">
                  <p:embed/>
                </p:oleObj>
              </mc:Choice>
              <mc:Fallback>
                <p:oleObj name="Equation" r:id="rId3" imgW="66446400" imgH="34137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356" y="2623394"/>
                        <a:ext cx="6971348" cy="35888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9288709" y="5497318"/>
          <a:ext cx="2579687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9" name="公式" r:id="rId5" imgW="939165" imgH="431800" progId="Equation.3">
                  <p:embed/>
                </p:oleObj>
              </mc:Choice>
              <mc:Fallback>
                <p:oleObj name="公式" r:id="rId5" imgW="939165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8709" y="5497318"/>
                        <a:ext cx="2579687" cy="118586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课堂练习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情境与问题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61182" y="1139483"/>
            <a:ext cx="12126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回顾：根据</a:t>
            </a:r>
            <a:r>
              <a:rPr lang="zh-CN" altLang="en-US" sz="3200" dirty="0"/>
              <a:t>所</a:t>
            </a:r>
            <a:r>
              <a:rPr lang="zh-CN" altLang="en-US" sz="3200" dirty="0" smtClean="0"/>
              <a:t>学的指数函数的知识完成下表</a:t>
            </a:r>
            <a:r>
              <a:rPr lang="zh-CN" altLang="en-US" sz="3200" dirty="0" smtClean="0">
                <a:sym typeface="Wingdings" panose="05000000000000000000" pitchFamily="2" charset="2"/>
              </a:rPr>
              <a:t>：</a:t>
            </a:r>
            <a:r>
              <a:rPr lang="zh-CN" altLang="en-US" sz="3200" dirty="0" smtClean="0">
                <a:solidFill>
                  <a:srgbClr val="FFC000"/>
                </a:solidFill>
                <a:sym typeface="Wingdings" panose="05000000000000000000" pitchFamily="2" charset="2"/>
              </a:rPr>
              <a:t>（上节课的表格）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61182" y="1724258"/>
          <a:ext cx="11226024" cy="1700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</a:tblGrid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0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5</a:t>
                      </a:r>
                      <a:endParaRPr lang="en-US" altLang="zh-CN" sz="3200" b="1" dirty="0" smtClean="0"/>
                    </a:p>
                  </a:txBody>
                  <a:tcPr anchor="ctr"/>
                </a:tc>
              </a:tr>
              <a:tr h="100787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y=</a:t>
                      </a:r>
                      <a:r>
                        <a:rPr lang="en-US" altLang="zh-CN" sz="32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3200" b="1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200000" t="-71084" r="-900000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301961" t="-71084" r="-805882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399351" t="-71084" r="-700649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499351" t="-71084" r="-600649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32</a:t>
                      </a:r>
                      <a:endParaRPr lang="zh-CN" altLang="en-US" sz="32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61182" y="3522955"/>
          <a:ext cx="11226024" cy="138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</a:tblGrid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7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9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10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15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 smtClean="0"/>
                    </a:p>
                  </a:txBody>
                  <a:tcPr anchor="ctr"/>
                </a:tc>
              </a:tr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y=</a:t>
                      </a:r>
                      <a:r>
                        <a:rPr lang="en-US" altLang="zh-CN" sz="32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3200" b="1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64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128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256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512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1024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2048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4096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8192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16384</a:t>
                      </a:r>
                      <a:endParaRPr lang="zh-CN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32768</a:t>
                      </a:r>
                      <a:endParaRPr lang="zh-CN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661182" y="5006131"/>
            <a:ext cx="11226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思考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：</a:t>
            </a:r>
            <a:r>
              <a:rPr lang="zh-CN" altLang="zh-CN" sz="3200" dirty="0"/>
              <a:t>观察表格中的数，</a:t>
            </a:r>
            <a:r>
              <a:rPr lang="zh-CN" altLang="zh-CN" sz="3200" dirty="0" smtClean="0"/>
              <a:t>计算</a:t>
            </a:r>
            <a:r>
              <a:rPr lang="en-US" altLang="zh-CN" sz="3200" dirty="0" smtClean="0"/>
              <a:t>                     </a:t>
            </a:r>
            <a:r>
              <a:rPr lang="en-US" altLang="zh-CN" sz="3200" u="sng" dirty="0" smtClean="0"/>
              <a:t>                      </a:t>
            </a:r>
            <a:r>
              <a:rPr lang="zh-CN" altLang="en-US" sz="3200" dirty="0" smtClean="0"/>
              <a:t>；</a:t>
            </a:r>
            <a:r>
              <a:rPr lang="en-US" altLang="zh-CN" sz="3200" u="sng" dirty="0" smtClean="0"/>
              <a:t>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6395744" y="5006131"/>
          <a:ext cx="2123656" cy="58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65" name="Equation" r:id="rId2" imgW="660400" imgH="177800" progId="Equation.DSMT4">
                  <p:embed/>
                </p:oleObj>
              </mc:Choice>
              <mc:Fallback>
                <p:oleObj name="Equation" r:id="rId2" imgW="660400" imgH="177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5744" y="5006131"/>
                        <a:ext cx="2123656" cy="584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2184187" y="6086219"/>
            <a:ext cx="5673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              </a:t>
            </a:r>
            <a:r>
              <a:rPr lang="en-US" altLang="zh-CN" sz="3200" u="sng" dirty="0" smtClean="0"/>
              <a:t>                      </a:t>
            </a:r>
            <a:r>
              <a:rPr lang="zh-CN" altLang="en-US" sz="3200" dirty="0" smtClean="0"/>
              <a:t>；</a:t>
            </a:r>
            <a:r>
              <a:rPr lang="en-US" altLang="zh-CN" sz="3200" u="sng" dirty="0" smtClean="0"/>
              <a:t>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912306" y="6080241"/>
            <a:ext cx="5673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              </a:t>
            </a:r>
            <a:r>
              <a:rPr lang="en-US" altLang="zh-CN" sz="3200" u="sng" dirty="0" smtClean="0"/>
              <a:t>                      </a:t>
            </a:r>
            <a:r>
              <a:rPr lang="zh-CN" altLang="en-US" sz="3200" dirty="0" smtClean="0"/>
              <a:t>；</a:t>
            </a:r>
            <a:r>
              <a:rPr lang="en-US" altLang="zh-CN" sz="3200" u="sng" dirty="0" smtClean="0"/>
              <a:t>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912306" y="5563286"/>
            <a:ext cx="5673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              </a:t>
            </a:r>
            <a:r>
              <a:rPr lang="en-US" altLang="zh-CN" sz="3200" u="sng" dirty="0" smtClean="0"/>
              <a:t>                      </a:t>
            </a:r>
            <a:r>
              <a:rPr lang="zh-CN" altLang="en-US" sz="3200" dirty="0" smtClean="0"/>
              <a:t>；</a:t>
            </a:r>
            <a:r>
              <a:rPr lang="en-US" altLang="zh-CN" sz="3200" u="sng" dirty="0" smtClean="0"/>
              <a:t>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/>
        </p:nvGraphicFramePr>
        <p:xfrm>
          <a:off x="6179963" y="5557308"/>
          <a:ext cx="2339437" cy="522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66" name="Equation" r:id="rId4" imgW="812165" imgH="177800" progId="Equation.DSMT4">
                  <p:embed/>
                </p:oleObj>
              </mc:Choice>
              <mc:Fallback>
                <p:oleObj name="Equation" r:id="rId4" imgW="812165" imgH="177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9963" y="5557308"/>
                        <a:ext cx="2339437" cy="5229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/>
        </p:nvGraphicFramePr>
        <p:xfrm>
          <a:off x="1820980" y="6004107"/>
          <a:ext cx="2058175" cy="6533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67" name="Equation" r:id="rId6" imgW="596900" imgH="190500" progId="Equation.DSMT4">
                  <p:embed/>
                </p:oleObj>
              </mc:Choice>
              <mc:Fallback>
                <p:oleObj name="Equation" r:id="rId6" imgW="596900" imgH="1905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0980" y="6004107"/>
                        <a:ext cx="2058175" cy="6533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17" name="对象 16"/>
          <p:cNvGraphicFramePr>
            <a:graphicFrameLocks noChangeAspect="1"/>
          </p:cNvGraphicFramePr>
          <p:nvPr/>
        </p:nvGraphicFramePr>
        <p:xfrm>
          <a:off x="6549099" y="6041776"/>
          <a:ext cx="1970301" cy="615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68" name="Equation" r:id="rId8" imgW="609600" imgH="190500" progId="Equation.DSMT4">
                  <p:embed/>
                </p:oleObj>
              </mc:Choice>
              <mc:Fallback>
                <p:oleObj name="Equation" r:id="rId8" imgW="609600" imgH="1905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9099" y="6041776"/>
                        <a:ext cx="1970301" cy="6157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254100" y="948274"/>
            <a:ext cx="526297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A50021"/>
                </a:solidFill>
                <a:latin typeface="+mn-ea"/>
                <a:ea typeface="+mn-ea"/>
              </a:rPr>
              <a:t>题型二  换底公式的应用</a:t>
            </a:r>
            <a:endParaRPr lang="zh-CN" altLang="en-US" sz="3600" dirty="0">
              <a:solidFill>
                <a:srgbClr val="A50021"/>
              </a:solidFill>
              <a:latin typeface="+mn-ea"/>
              <a:ea typeface="+mn-ea"/>
            </a:endParaRP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1741414" y="1962271"/>
            <a:ext cx="61646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练习：求</a:t>
            </a:r>
            <a:r>
              <a:rPr lang="zh-CN" altLang="en-US" sz="3200" dirty="0"/>
              <a:t>下列各式的值</a:t>
            </a:r>
            <a:endParaRPr lang="zh-CN" altLang="en-US" sz="3200" dirty="0"/>
          </a:p>
        </p:txBody>
      </p:sp>
      <p:graphicFrame>
        <p:nvGraphicFramePr>
          <p:cNvPr id="68613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606676" y="2799472"/>
          <a:ext cx="4142468" cy="1209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0" name="Equation" r:id="rId1" imgW="34442400" imgH="10058400" progId="Equation.DSMT4">
                  <p:embed/>
                </p:oleObj>
              </mc:Choice>
              <mc:Fallback>
                <p:oleObj name="Equation" r:id="rId1" imgW="34442400" imgH="10058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76" y="2799472"/>
                        <a:ext cx="4142468" cy="12099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4" name="Object 6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2606676" y="4098428"/>
          <a:ext cx="8689682" cy="636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1" name="Equation" r:id="rId3" imgW="83210400" imgH="6096000" progId="Equation.DSMT4">
                  <p:embed/>
                </p:oleObj>
              </mc:Choice>
              <mc:Fallback>
                <p:oleObj name="Equation" r:id="rId3" imgW="83210400" imgH="6096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76" y="4098428"/>
                        <a:ext cx="8689682" cy="6365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课堂练习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4" name="Rectangle 18"/>
          <p:cNvSpPr>
            <a:spLocks noChangeArrowheads="1"/>
          </p:cNvSpPr>
          <p:nvPr/>
        </p:nvSpPr>
        <p:spPr bwMode="auto">
          <a:xfrm>
            <a:off x="1875441" y="1664945"/>
            <a:ext cx="7088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buFont typeface="Arial" panose="020B0604020202020204" pitchFamily="34" charset="0"/>
              <a:buNone/>
            </a:pPr>
            <a:r>
              <a:rPr lang="zh-CN" altLang="en-US" sz="3200" dirty="0"/>
              <a:t>用 </a:t>
            </a:r>
            <a:endParaRPr lang="zh-CN" altLang="en-US" sz="3200" dirty="0"/>
          </a:p>
        </p:txBody>
      </p:sp>
      <p:graphicFrame>
        <p:nvGraphicFramePr>
          <p:cNvPr id="55316" name="Object 20"/>
          <p:cNvGraphicFramePr>
            <a:graphicFrameLocks noChangeAspect="1"/>
          </p:cNvGraphicFramePr>
          <p:nvPr/>
        </p:nvGraphicFramePr>
        <p:xfrm>
          <a:off x="2598357" y="1607264"/>
          <a:ext cx="1426468" cy="732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90" name="" r:id="rId1" imgW="445135" imgH="228600" progId="Equation.3">
                  <p:embed/>
                </p:oleObj>
              </mc:Choice>
              <mc:Fallback>
                <p:oleObj name="" r:id="rId1" imgW="445135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8357" y="1607264"/>
                        <a:ext cx="1426468" cy="7329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8" name="Object 22"/>
          <p:cNvGraphicFramePr>
            <a:graphicFrameLocks noChangeAspect="1"/>
          </p:cNvGraphicFramePr>
          <p:nvPr/>
        </p:nvGraphicFramePr>
        <p:xfrm>
          <a:off x="4167700" y="1594605"/>
          <a:ext cx="1493256" cy="745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91" name="" r:id="rId3" imgW="457835" imgH="229235" progId="Equation.3">
                  <p:embed/>
                </p:oleObj>
              </mc:Choice>
              <mc:Fallback>
                <p:oleObj name="" r:id="rId3" imgW="457835" imgH="229235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7700" y="1594605"/>
                        <a:ext cx="1493256" cy="7456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9" name="Object 23"/>
          <p:cNvGraphicFramePr>
            <a:graphicFrameLocks noChangeAspect="1"/>
          </p:cNvGraphicFramePr>
          <p:nvPr/>
        </p:nvGraphicFramePr>
        <p:xfrm>
          <a:off x="5660956" y="1601609"/>
          <a:ext cx="1298645" cy="724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92" name="" r:id="rId5" imgW="407035" imgH="228600" progId="Equation.3">
                  <p:embed/>
                </p:oleObj>
              </mc:Choice>
              <mc:Fallback>
                <p:oleObj name="" r:id="rId5" imgW="407035" imgH="2286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0956" y="1601609"/>
                        <a:ext cx="1298645" cy="7244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20" name="Rectangle 24"/>
          <p:cNvSpPr>
            <a:spLocks noChangeArrowheads="1"/>
          </p:cNvSpPr>
          <p:nvPr/>
        </p:nvSpPr>
        <p:spPr bwMode="auto">
          <a:xfrm>
            <a:off x="7154212" y="1634047"/>
            <a:ext cx="31710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buFont typeface="Arial" panose="020B0604020202020204" pitchFamily="34" charset="0"/>
              <a:buNone/>
            </a:pPr>
            <a:r>
              <a:rPr lang="zh-CN" altLang="en-US" sz="3200" dirty="0"/>
              <a:t>表示下列各式： </a:t>
            </a:r>
            <a:endParaRPr lang="zh-CN" altLang="en-US" sz="3200" dirty="0"/>
          </a:p>
        </p:txBody>
      </p:sp>
      <p:graphicFrame>
        <p:nvGraphicFramePr>
          <p:cNvPr id="55322" name="Object 26"/>
          <p:cNvGraphicFramePr>
            <a:graphicFrameLocks noChangeAspect="1"/>
          </p:cNvGraphicFramePr>
          <p:nvPr/>
        </p:nvGraphicFramePr>
        <p:xfrm>
          <a:off x="1890140" y="2249720"/>
          <a:ext cx="604837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93" name="" r:id="rId7" imgW="2376170" imgH="469900" progId="Equation.3">
                  <p:embed/>
                </p:oleObj>
              </mc:Choice>
              <mc:Fallback>
                <p:oleObj name="" r:id="rId7" imgW="2376170" imgH="4699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0140" y="2249720"/>
                        <a:ext cx="6048375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254100" y="948274"/>
            <a:ext cx="526297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A50021"/>
                </a:solidFill>
                <a:latin typeface="+mn-ea"/>
                <a:ea typeface="+mn-ea"/>
              </a:rPr>
              <a:t>题型二  换底公式的应用</a:t>
            </a:r>
            <a:endParaRPr lang="zh-CN" altLang="en-US" sz="3600" dirty="0">
              <a:solidFill>
                <a:srgbClr val="A50021"/>
              </a:solidFill>
              <a:latin typeface="+mn-ea"/>
              <a:ea typeface="+mn-ea"/>
            </a:endParaRPr>
          </a:p>
        </p:txBody>
      </p:sp>
      <p:sp>
        <p:nvSpPr>
          <p:cNvPr id="20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课堂练习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1524000" y="328526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55314" name="Rectangle 18"/>
          <p:cNvSpPr>
            <a:spLocks noChangeArrowheads="1"/>
          </p:cNvSpPr>
          <p:nvPr/>
        </p:nvSpPr>
        <p:spPr bwMode="auto">
          <a:xfrm>
            <a:off x="1875441" y="1664945"/>
            <a:ext cx="7088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buFont typeface="Arial" panose="020B0604020202020204" pitchFamily="34" charset="0"/>
              <a:buNone/>
            </a:pPr>
            <a:r>
              <a:rPr lang="zh-CN" altLang="en-US" sz="3200" dirty="0"/>
              <a:t>用 </a:t>
            </a:r>
            <a:endParaRPr lang="zh-CN" altLang="en-US" sz="3200" dirty="0"/>
          </a:p>
        </p:txBody>
      </p:sp>
      <p:graphicFrame>
        <p:nvGraphicFramePr>
          <p:cNvPr id="55316" name="Object 20"/>
          <p:cNvGraphicFramePr>
            <a:graphicFrameLocks noChangeAspect="1"/>
          </p:cNvGraphicFramePr>
          <p:nvPr/>
        </p:nvGraphicFramePr>
        <p:xfrm>
          <a:off x="2598357" y="1607264"/>
          <a:ext cx="1426468" cy="732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4" name="" r:id="rId1" imgW="445135" imgH="228600" progId="Equation.3">
                  <p:embed/>
                </p:oleObj>
              </mc:Choice>
              <mc:Fallback>
                <p:oleObj name="" r:id="rId1" imgW="445135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8357" y="1607264"/>
                        <a:ext cx="1426468" cy="7329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8" name="Object 22"/>
          <p:cNvGraphicFramePr>
            <a:graphicFrameLocks noChangeAspect="1"/>
          </p:cNvGraphicFramePr>
          <p:nvPr/>
        </p:nvGraphicFramePr>
        <p:xfrm>
          <a:off x="4167700" y="1594605"/>
          <a:ext cx="1493256" cy="745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5" name="" r:id="rId3" imgW="457835" imgH="229235" progId="Equation.3">
                  <p:embed/>
                </p:oleObj>
              </mc:Choice>
              <mc:Fallback>
                <p:oleObj name="" r:id="rId3" imgW="457835" imgH="229235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7700" y="1594605"/>
                        <a:ext cx="1493256" cy="7456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9" name="Object 23"/>
          <p:cNvGraphicFramePr>
            <a:graphicFrameLocks noChangeAspect="1"/>
          </p:cNvGraphicFramePr>
          <p:nvPr/>
        </p:nvGraphicFramePr>
        <p:xfrm>
          <a:off x="5660956" y="1601609"/>
          <a:ext cx="1298645" cy="724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6" name="" r:id="rId5" imgW="407035" imgH="228600" progId="Equation.3">
                  <p:embed/>
                </p:oleObj>
              </mc:Choice>
              <mc:Fallback>
                <p:oleObj name="" r:id="rId5" imgW="407035" imgH="2286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0956" y="1601609"/>
                        <a:ext cx="1298645" cy="7244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20" name="Rectangle 24"/>
          <p:cNvSpPr>
            <a:spLocks noChangeArrowheads="1"/>
          </p:cNvSpPr>
          <p:nvPr/>
        </p:nvSpPr>
        <p:spPr bwMode="auto">
          <a:xfrm>
            <a:off x="7154212" y="1634047"/>
            <a:ext cx="31710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buFont typeface="Arial" panose="020B0604020202020204" pitchFamily="34" charset="0"/>
              <a:buNone/>
            </a:pPr>
            <a:r>
              <a:rPr lang="zh-CN" altLang="en-US" sz="3200" dirty="0"/>
              <a:t>表示下列各式： </a:t>
            </a:r>
            <a:endParaRPr lang="zh-CN" altLang="en-US" sz="3200" dirty="0"/>
          </a:p>
        </p:txBody>
      </p:sp>
      <p:graphicFrame>
        <p:nvGraphicFramePr>
          <p:cNvPr id="55322" name="Object 26"/>
          <p:cNvGraphicFramePr>
            <a:graphicFrameLocks noChangeAspect="1"/>
          </p:cNvGraphicFramePr>
          <p:nvPr/>
        </p:nvGraphicFramePr>
        <p:xfrm>
          <a:off x="1890140" y="2249720"/>
          <a:ext cx="604837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7" name="" r:id="rId7" imgW="2376170" imgH="469900" progId="Equation.3">
                  <p:embed/>
                </p:oleObj>
              </mc:Choice>
              <mc:Fallback>
                <p:oleObj name="" r:id="rId7" imgW="2376170" imgH="4699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0140" y="2249720"/>
                        <a:ext cx="6048375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254100" y="948274"/>
            <a:ext cx="526297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A50021"/>
                </a:solidFill>
                <a:latin typeface="+mn-ea"/>
                <a:ea typeface="+mn-ea"/>
              </a:rPr>
              <a:t>题型二  换底公式的应用</a:t>
            </a:r>
            <a:endParaRPr lang="zh-CN" altLang="en-US" sz="3600" dirty="0">
              <a:solidFill>
                <a:srgbClr val="A50021"/>
              </a:solidFill>
              <a:latin typeface="+mn-ea"/>
              <a:ea typeface="+mn-ea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254101" y="3457916"/>
            <a:ext cx="1552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800">
                <a:solidFill>
                  <a:srgbClr val="0000FF"/>
                </a:solidFill>
              </a:rPr>
              <a:t>解</a:t>
            </a:r>
            <a:r>
              <a:rPr lang="zh-CN" altLang="en-US" sz="2800"/>
              <a:t>（</a:t>
            </a:r>
            <a:r>
              <a:rPr lang="en-US" altLang="zh-CN" sz="2800"/>
              <a:t>1</a:t>
            </a:r>
            <a:r>
              <a:rPr lang="zh-CN" altLang="en-US" sz="2800"/>
              <a:t>） </a:t>
            </a:r>
            <a:endParaRPr lang="zh-CN" altLang="en-US" sz="2800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254100" y="363996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Object 27"/>
          <p:cNvGraphicFramePr>
            <a:graphicFrameLocks noChangeAspect="1"/>
          </p:cNvGraphicFramePr>
          <p:nvPr/>
        </p:nvGraphicFramePr>
        <p:xfrm>
          <a:off x="2657451" y="3313454"/>
          <a:ext cx="3656013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8" name="公式" r:id="rId9" imgW="1663700" imgH="393700" progId="Equation.3">
                  <p:embed/>
                </p:oleObj>
              </mc:Choice>
              <mc:Fallback>
                <p:oleObj name="公式" r:id="rId9" imgW="1663700" imgH="3937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7451" y="3313454"/>
                        <a:ext cx="3656013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9"/>
          <p:cNvGraphicFramePr>
            <a:graphicFrameLocks noChangeAspect="1"/>
          </p:cNvGraphicFramePr>
          <p:nvPr/>
        </p:nvGraphicFramePr>
        <p:xfrm>
          <a:off x="6473801" y="3530941"/>
          <a:ext cx="334962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9" name="公式" r:id="rId11" imgW="1524000" imgH="228600" progId="Equation.3">
                  <p:embed/>
                </p:oleObj>
              </mc:Choice>
              <mc:Fallback>
                <p:oleObj name="公式" r:id="rId11" imgW="1524000" imgH="2286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3801" y="3530941"/>
                        <a:ext cx="3349625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课堂练习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1524000" y="328526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55314" name="Rectangle 18"/>
          <p:cNvSpPr>
            <a:spLocks noChangeArrowheads="1"/>
          </p:cNvSpPr>
          <p:nvPr/>
        </p:nvSpPr>
        <p:spPr bwMode="auto">
          <a:xfrm>
            <a:off x="1875441" y="1664945"/>
            <a:ext cx="7088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buFont typeface="Arial" panose="020B0604020202020204" pitchFamily="34" charset="0"/>
              <a:buNone/>
            </a:pPr>
            <a:r>
              <a:rPr lang="zh-CN" altLang="en-US" sz="3200" dirty="0"/>
              <a:t>用 </a:t>
            </a:r>
            <a:endParaRPr lang="zh-CN" altLang="en-US" sz="3200" dirty="0"/>
          </a:p>
        </p:txBody>
      </p:sp>
      <p:graphicFrame>
        <p:nvGraphicFramePr>
          <p:cNvPr id="55316" name="Object 20"/>
          <p:cNvGraphicFramePr>
            <a:graphicFrameLocks noChangeAspect="1"/>
          </p:cNvGraphicFramePr>
          <p:nvPr/>
        </p:nvGraphicFramePr>
        <p:xfrm>
          <a:off x="2598357" y="1607264"/>
          <a:ext cx="1426468" cy="732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13" name="" r:id="rId1" imgW="445135" imgH="228600" progId="Equation.3">
                  <p:embed/>
                </p:oleObj>
              </mc:Choice>
              <mc:Fallback>
                <p:oleObj name="" r:id="rId1" imgW="445135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8357" y="1607264"/>
                        <a:ext cx="1426468" cy="7329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8" name="Object 22"/>
          <p:cNvGraphicFramePr>
            <a:graphicFrameLocks noChangeAspect="1"/>
          </p:cNvGraphicFramePr>
          <p:nvPr/>
        </p:nvGraphicFramePr>
        <p:xfrm>
          <a:off x="4167700" y="1594605"/>
          <a:ext cx="1493256" cy="745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14" name="" r:id="rId3" imgW="457835" imgH="229235" progId="Equation.3">
                  <p:embed/>
                </p:oleObj>
              </mc:Choice>
              <mc:Fallback>
                <p:oleObj name="" r:id="rId3" imgW="457835" imgH="229235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7700" y="1594605"/>
                        <a:ext cx="1493256" cy="7456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9" name="Object 23"/>
          <p:cNvGraphicFramePr>
            <a:graphicFrameLocks noChangeAspect="1"/>
          </p:cNvGraphicFramePr>
          <p:nvPr/>
        </p:nvGraphicFramePr>
        <p:xfrm>
          <a:off x="5660956" y="1601609"/>
          <a:ext cx="1298645" cy="724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15" name="" r:id="rId5" imgW="407035" imgH="228600" progId="Equation.3">
                  <p:embed/>
                </p:oleObj>
              </mc:Choice>
              <mc:Fallback>
                <p:oleObj name="" r:id="rId5" imgW="407035" imgH="2286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0956" y="1601609"/>
                        <a:ext cx="1298645" cy="7244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20" name="Rectangle 24"/>
          <p:cNvSpPr>
            <a:spLocks noChangeArrowheads="1"/>
          </p:cNvSpPr>
          <p:nvPr/>
        </p:nvSpPr>
        <p:spPr bwMode="auto">
          <a:xfrm>
            <a:off x="7154212" y="1634047"/>
            <a:ext cx="31710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buFont typeface="Arial" panose="020B0604020202020204" pitchFamily="34" charset="0"/>
              <a:buNone/>
            </a:pPr>
            <a:r>
              <a:rPr lang="zh-CN" altLang="en-US" sz="3200" dirty="0"/>
              <a:t>表示下列各式： </a:t>
            </a:r>
            <a:endParaRPr lang="zh-CN" altLang="en-US" sz="3200" dirty="0"/>
          </a:p>
        </p:txBody>
      </p:sp>
      <p:graphicFrame>
        <p:nvGraphicFramePr>
          <p:cNvPr id="55322" name="Object 26"/>
          <p:cNvGraphicFramePr>
            <a:graphicFrameLocks noChangeAspect="1"/>
          </p:cNvGraphicFramePr>
          <p:nvPr/>
        </p:nvGraphicFramePr>
        <p:xfrm>
          <a:off x="1890140" y="2249720"/>
          <a:ext cx="604837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16" name="" r:id="rId7" imgW="2376170" imgH="469900" progId="Equation.3">
                  <p:embed/>
                </p:oleObj>
              </mc:Choice>
              <mc:Fallback>
                <p:oleObj name="" r:id="rId7" imgW="2376170" imgH="4699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0140" y="2249720"/>
                        <a:ext cx="6048375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254100" y="948274"/>
            <a:ext cx="526297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A50021"/>
                </a:solidFill>
                <a:latin typeface="+mn-ea"/>
                <a:ea typeface="+mn-ea"/>
              </a:rPr>
              <a:t>题型二  换底公式的应用</a:t>
            </a:r>
            <a:endParaRPr lang="zh-CN" altLang="en-US" sz="3600" dirty="0">
              <a:solidFill>
                <a:srgbClr val="A50021"/>
              </a:solidFill>
              <a:latin typeface="+mn-ea"/>
              <a:ea typeface="+mn-ea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254101" y="3457916"/>
            <a:ext cx="1552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800">
                <a:solidFill>
                  <a:srgbClr val="0000FF"/>
                </a:solidFill>
              </a:rPr>
              <a:t>解</a:t>
            </a:r>
            <a:r>
              <a:rPr lang="zh-CN" altLang="en-US" sz="2800"/>
              <a:t>（</a:t>
            </a:r>
            <a:r>
              <a:rPr lang="en-US" altLang="zh-CN" sz="2800"/>
              <a:t>1</a:t>
            </a:r>
            <a:r>
              <a:rPr lang="zh-CN" altLang="en-US" sz="2800"/>
              <a:t>） </a:t>
            </a:r>
            <a:endParaRPr lang="zh-CN" altLang="en-US" sz="2800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254100" y="363996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Object 27"/>
          <p:cNvGraphicFramePr>
            <a:graphicFrameLocks noChangeAspect="1"/>
          </p:cNvGraphicFramePr>
          <p:nvPr/>
        </p:nvGraphicFramePr>
        <p:xfrm>
          <a:off x="2657451" y="3313454"/>
          <a:ext cx="3656013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17" name="公式" r:id="rId9" imgW="1663700" imgH="393700" progId="Equation.3">
                  <p:embed/>
                </p:oleObj>
              </mc:Choice>
              <mc:Fallback>
                <p:oleObj name="公式" r:id="rId9" imgW="1663700" imgH="3937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7451" y="3313454"/>
                        <a:ext cx="3656013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9"/>
          <p:cNvGraphicFramePr>
            <a:graphicFrameLocks noChangeAspect="1"/>
          </p:cNvGraphicFramePr>
          <p:nvPr/>
        </p:nvGraphicFramePr>
        <p:xfrm>
          <a:off x="6473801" y="3530941"/>
          <a:ext cx="334962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18" name="公式" r:id="rId11" imgW="1524000" imgH="228600" progId="Equation.3">
                  <p:embed/>
                </p:oleObj>
              </mc:Choice>
              <mc:Fallback>
                <p:oleObj name="公式" r:id="rId11" imgW="1524000" imgH="2286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3801" y="3530941"/>
                        <a:ext cx="3349625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266443" y="4386249"/>
            <a:ext cx="1944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sz="2800">
                <a:solidFill>
                  <a:srgbClr val="0000FF"/>
                </a:solidFill>
              </a:rPr>
              <a:t>解</a:t>
            </a:r>
            <a:r>
              <a:rPr lang="zh-CN" altLang="en-US" sz="2800"/>
              <a:t>（</a:t>
            </a:r>
            <a:r>
              <a:rPr lang="en-US" altLang="zh-CN" sz="2800"/>
              <a:t>2</a:t>
            </a:r>
            <a:r>
              <a:rPr lang="zh-CN" altLang="en-US" sz="2800"/>
              <a:t>） </a:t>
            </a:r>
            <a:endParaRPr lang="zh-CN" altLang="en-US" sz="2800"/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5586031" y="4464751"/>
            <a:ext cx="21993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CN" sz="1000">
                <a:cs typeface="Times New Roman" panose="02020603050405020304" pitchFamily="18" charset="0"/>
              </a:rPr>
              <a:t> </a:t>
            </a:r>
            <a:endParaRPr lang="en-US" altLang="zh-CN"/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5586031" y="4910123"/>
            <a:ext cx="2222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CN" sz="1100"/>
              <a:t> </a:t>
            </a:r>
            <a:endParaRPr lang="en-US" altLang="zh-CN"/>
          </a:p>
        </p:txBody>
      </p:sp>
      <p:graphicFrame>
        <p:nvGraphicFramePr>
          <p:cNvPr id="30" name="Object 28"/>
          <p:cNvGraphicFramePr>
            <a:graphicFrameLocks noChangeAspect="1"/>
          </p:cNvGraphicFramePr>
          <p:nvPr/>
        </p:nvGraphicFramePr>
        <p:xfrm>
          <a:off x="2598357" y="4170349"/>
          <a:ext cx="4605337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19" name="公式" r:id="rId13" imgW="2095500" imgH="457200" progId="Equation.3">
                  <p:embed/>
                </p:oleObj>
              </mc:Choice>
              <mc:Fallback>
                <p:oleObj name="公式" r:id="rId13" imgW="2095500" imgH="4572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8357" y="4170349"/>
                        <a:ext cx="4605337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4109657" y="4962512"/>
          <a:ext cx="3824287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20" name="公式" r:id="rId15" imgW="1739900" imgH="342900" progId="Equation.3">
                  <p:embed/>
                </p:oleObj>
              </mc:Choice>
              <mc:Fallback>
                <p:oleObj name="公式" r:id="rId15" imgW="1739900" imgH="3429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9657" y="4962512"/>
                        <a:ext cx="3824287" cy="750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4109656" y="5754673"/>
          <a:ext cx="40751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21" name="公式" r:id="rId17" imgW="1854200" imgH="393700" progId="Equation.3">
                  <p:embed/>
                </p:oleObj>
              </mc:Choice>
              <mc:Fallback>
                <p:oleObj name="公式" r:id="rId17" imgW="1854200" imgH="3937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9656" y="5754673"/>
                        <a:ext cx="4075112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课堂练习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8" name="Text Box 14"/>
          <p:cNvSpPr txBox="1">
            <a:spLocks noChangeArrowheads="1"/>
          </p:cNvSpPr>
          <p:nvPr/>
        </p:nvSpPr>
        <p:spPr bwMode="auto">
          <a:xfrm>
            <a:off x="1397780" y="1120987"/>
            <a:ext cx="526297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A50021"/>
                </a:solidFill>
                <a:latin typeface="+mn-ea"/>
                <a:ea typeface="+mn-ea"/>
              </a:rPr>
              <a:t>题型三</a:t>
            </a:r>
            <a:r>
              <a:rPr lang="en-US" altLang="zh-CN" sz="3600" dirty="0">
                <a:solidFill>
                  <a:srgbClr val="A50021"/>
                </a:solidFill>
                <a:latin typeface="+mn-ea"/>
                <a:ea typeface="+mn-ea"/>
              </a:rPr>
              <a:t>  </a:t>
            </a:r>
            <a:r>
              <a:rPr lang="zh-CN" altLang="en-US" sz="3600" dirty="0">
                <a:solidFill>
                  <a:srgbClr val="A50021"/>
                </a:solidFill>
                <a:latin typeface="+mn-ea"/>
                <a:ea typeface="+mn-ea"/>
              </a:rPr>
              <a:t>对数的综合应用</a:t>
            </a:r>
            <a:endParaRPr lang="zh-CN" altLang="en-US" sz="3600" dirty="0">
              <a:solidFill>
                <a:srgbClr val="A50021"/>
              </a:solidFill>
              <a:latin typeface="+mn-ea"/>
              <a:ea typeface="+mn-ea"/>
            </a:endParaRPr>
          </a:p>
        </p:txBody>
      </p:sp>
      <p:graphicFrame>
        <p:nvGraphicFramePr>
          <p:cNvPr id="77839" name="Object 15"/>
          <p:cNvGraphicFramePr>
            <a:graphicFrameLocks noChangeAspect="1"/>
          </p:cNvGraphicFramePr>
          <p:nvPr/>
        </p:nvGraphicFramePr>
        <p:xfrm>
          <a:off x="2807897" y="2097626"/>
          <a:ext cx="54006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58" name="Equation" r:id="rId1" imgW="2070100" imgH="228600" progId="Equation.DSMT4">
                  <p:embed/>
                </p:oleObj>
              </mc:Choice>
              <mc:Fallback>
                <p:oleObj name="Equation" r:id="rId1" imgW="2070100" imgH="228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7897" y="2097626"/>
                        <a:ext cx="5400675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0" name="Object 16"/>
          <p:cNvGraphicFramePr>
            <a:graphicFrameLocks noChangeAspect="1"/>
          </p:cNvGraphicFramePr>
          <p:nvPr/>
        </p:nvGraphicFramePr>
        <p:xfrm>
          <a:off x="2807897" y="2987285"/>
          <a:ext cx="511175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59" name="Equation" r:id="rId3" imgW="2159000" imgH="393700" progId="Equation.DSMT4">
                  <p:embed/>
                </p:oleObj>
              </mc:Choice>
              <mc:Fallback>
                <p:oleObj name="Equation" r:id="rId3" imgW="2159000" imgH="3937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7897" y="2987285"/>
                        <a:ext cx="5111750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1" name="Object 17"/>
          <p:cNvGraphicFramePr>
            <a:graphicFrameLocks noChangeAspect="1"/>
          </p:cNvGraphicFramePr>
          <p:nvPr/>
        </p:nvGraphicFramePr>
        <p:xfrm>
          <a:off x="2807897" y="4093309"/>
          <a:ext cx="7705725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60" name="Equation" r:id="rId5" imgW="3378200" imgH="419100" progId="Equation.DSMT4">
                  <p:embed/>
                </p:oleObj>
              </mc:Choice>
              <mc:Fallback>
                <p:oleObj name="Equation" r:id="rId5" imgW="3378200" imgH="4191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7897" y="4093309"/>
                        <a:ext cx="7705725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42" name="Text Box 18"/>
          <p:cNvSpPr txBox="1">
            <a:spLocks noChangeArrowheads="1"/>
          </p:cNvSpPr>
          <p:nvPr/>
        </p:nvSpPr>
        <p:spPr bwMode="auto">
          <a:xfrm>
            <a:off x="1565982" y="2097223"/>
            <a:ext cx="1415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求值：</a:t>
            </a:r>
            <a:endParaRPr lang="zh-CN" altLang="en-US" sz="3200" dirty="0"/>
          </a:p>
        </p:txBody>
      </p:sp>
      <p:graphicFrame>
        <p:nvGraphicFramePr>
          <p:cNvPr id="77843" name="Object 19"/>
          <p:cNvGraphicFramePr>
            <a:graphicFrameLocks noChangeAspect="1"/>
          </p:cNvGraphicFramePr>
          <p:nvPr/>
        </p:nvGraphicFramePr>
        <p:xfrm>
          <a:off x="2807897" y="5048984"/>
          <a:ext cx="7140575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61" name="Equation" r:id="rId7" imgW="67056000" imgH="10058400" progId="Equation.DSMT4">
                  <p:embed/>
                </p:oleObj>
              </mc:Choice>
              <mc:Fallback>
                <p:oleObj name="Equation" r:id="rId7" imgW="67056000" imgH="100584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7897" y="5048984"/>
                        <a:ext cx="7140575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课堂练习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课堂小结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829994" y="1433538"/>
            <a:ext cx="10958732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535305" defTabSz="909955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defTabSz="909955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defTabSz="909955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defTabSz="909955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defTabSz="909955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defTabSz="9099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defTabSz="9099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defTabSz="9099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defTabSz="9099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indent="0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 </a:t>
            </a:r>
            <a:r>
              <a:rPr lang="zh-CN" alt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对于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底数相同的对数式的化简或求值，常用的方法是：          </a:t>
            </a:r>
            <a:endParaRPr lang="zh-CN" altLang="en-US" sz="2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0" eaLnBrk="1" hangingPunct="1">
              <a:spcBef>
                <a:spcPct val="50000"/>
              </a:spcBef>
            </a:pPr>
            <a:r>
              <a:rPr lang="en-US" altLang="zh-CN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lang="zh-CN" alt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（</a:t>
            </a:r>
            <a:r>
              <a:rPr lang="en-US" altLang="zh-CN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）</a:t>
            </a:r>
            <a:r>
              <a:rPr lang="zh-CN" alt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“收”</a:t>
            </a:r>
            <a:r>
              <a:rPr lang="zh-CN" alt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将同底的对数的和</a:t>
            </a:r>
            <a:r>
              <a:rPr lang="en-US" altLang="zh-CN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差</a:t>
            </a:r>
            <a:r>
              <a:rPr lang="en-US" altLang="zh-CN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收成积</a:t>
            </a:r>
            <a:r>
              <a:rPr lang="en-US" altLang="zh-CN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商</a:t>
            </a:r>
            <a:r>
              <a:rPr lang="en-US" altLang="zh-CN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的对数；              </a:t>
            </a:r>
            <a:endParaRPr lang="zh-CN" altLang="en-US" sz="2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0" eaLnBrk="1" hangingPunct="1">
              <a:spcBef>
                <a:spcPct val="50000"/>
              </a:spcBef>
            </a:pPr>
            <a:r>
              <a:rPr lang="en-US" altLang="zh-CN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lang="zh-CN" alt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（</a:t>
            </a:r>
            <a:r>
              <a:rPr lang="en-US" altLang="zh-CN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）</a:t>
            </a:r>
            <a:r>
              <a:rPr lang="zh-CN" alt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“拆”</a:t>
            </a:r>
            <a:r>
              <a:rPr lang="zh-CN" alt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将积</a:t>
            </a:r>
            <a:r>
              <a:rPr lang="en-US" altLang="zh-CN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商</a:t>
            </a:r>
            <a:r>
              <a:rPr lang="en-US" altLang="zh-CN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的对数拆成对数的和</a:t>
            </a:r>
            <a:r>
              <a:rPr lang="en-US" altLang="zh-CN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差</a:t>
            </a:r>
            <a:r>
              <a:rPr lang="en-US" altLang="zh-CN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．                       </a:t>
            </a:r>
            <a:endParaRPr lang="zh-CN" altLang="en-US" sz="2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0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对数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的化简或求值一般是正用或逆用公式，对真数进行处理</a:t>
            </a:r>
            <a:r>
              <a:rPr lang="zh-CN" alt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．</a:t>
            </a:r>
            <a:endParaRPr lang="en-US" altLang="zh-CN" sz="28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0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选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哪种策略化简，取决于问题的实际情况，一般本着便于真数化</a:t>
            </a:r>
            <a:r>
              <a:rPr lang="zh-CN" alt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简</a:t>
            </a:r>
            <a:endParaRPr lang="en-US" altLang="zh-CN" sz="28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0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的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原则进行．                                                 </a:t>
            </a:r>
            <a:endParaRPr lang="zh-CN" altLang="en-US" sz="2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0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．</a:t>
            </a:r>
            <a:r>
              <a:rPr lang="en-US" altLang="zh-CN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log</a:t>
            </a:r>
            <a:r>
              <a:rPr lang="en-US" altLang="zh-CN" sz="2800" i="1" baseline="-25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en-US" altLang="zh-CN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＝</a:t>
            </a:r>
            <a:r>
              <a:rPr lang="en-US" altLang="zh-CN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</a:t>
            </a:r>
            <a:r>
              <a:rPr lang="en-US" altLang="zh-CN" sz="28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log</a:t>
            </a:r>
            <a:r>
              <a:rPr lang="en-US" altLang="zh-CN" sz="2800" i="1" baseline="-250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en-US" altLang="zh-CN" sz="2800" i="1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＝</a:t>
            </a:r>
            <a:r>
              <a:rPr lang="en-US" altLang="zh-CN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1(</a:t>
            </a:r>
            <a:r>
              <a:rPr lang="en-US" altLang="zh-CN" sz="2800" i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＞</a:t>
            </a:r>
            <a:r>
              <a:rPr lang="en-US" altLang="zh-CN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，且</a:t>
            </a:r>
            <a:r>
              <a:rPr lang="en-US" altLang="zh-CN" sz="2800" i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en-US" altLang="zh-CN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≠1)</a:t>
            </a:r>
            <a:r>
              <a:rPr lang="zh-CN" alt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在计算对数值时经常用到． </a:t>
            </a:r>
            <a:endParaRPr lang="zh-CN" altLang="en-US" sz="2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29966" y="1111345"/>
            <a:ext cx="9992702" cy="4248443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0922668" y="1111345"/>
            <a:ext cx="0" cy="3854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课堂小结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126612" y="5255971"/>
            <a:ext cx="25923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+mn-ea"/>
                <a:ea typeface="+mn-ea"/>
              </a:rPr>
              <a:t>换底</a:t>
            </a:r>
            <a:r>
              <a:rPr lang="zh-CN" altLang="en-US" sz="3600" b="1" dirty="0" smtClean="0">
                <a:solidFill>
                  <a:srgbClr val="FF0000"/>
                </a:solidFill>
                <a:latin typeface="+mn-ea"/>
                <a:ea typeface="+mn-ea"/>
              </a:rPr>
              <a:t>公式</a:t>
            </a:r>
            <a:r>
              <a:rPr lang="en-US" altLang="zh-CN" sz="3600" b="1" dirty="0" smtClean="0">
                <a:solidFill>
                  <a:srgbClr val="FF0000"/>
                </a:solidFill>
                <a:latin typeface="+mn-ea"/>
                <a:ea typeface="+mn-ea"/>
              </a:rPr>
              <a:t>:</a:t>
            </a:r>
            <a:endParaRPr lang="en-US" altLang="zh-CN" sz="36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3295461" y="4981551"/>
          <a:ext cx="3240088" cy="134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22" name="Equation" r:id="rId2" imgW="1040765" imgH="431800" progId="Equation.DSMT4">
                  <p:embed/>
                </p:oleObj>
              </mc:Choice>
              <mc:Fallback>
                <p:oleObj name="Equation" r:id="rId2" imgW="1040765" imgH="431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461" y="4981551"/>
                        <a:ext cx="3240088" cy="1344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6647102" y="5405415"/>
          <a:ext cx="4164012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23" name="公式" r:id="rId4" imgW="1701800" imgH="203200" progId="Equation.3">
                  <p:embed/>
                </p:oleObj>
              </mc:Choice>
              <mc:Fallback>
                <p:oleObj name="公式" r:id="rId4" imgW="17018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7102" y="5405415"/>
                        <a:ext cx="4164012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布置作业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18100" y="1837763"/>
            <a:ext cx="10414000" cy="7439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3200" kern="100" dirty="0">
                <a:latin typeface="+mn-ea"/>
                <a:ea typeface="+mn-ea"/>
                <a:cs typeface="Times New Roman" panose="02020603050405020304" pitchFamily="18" charset="0"/>
              </a:rPr>
              <a:t>课本</a:t>
            </a:r>
            <a:r>
              <a:rPr lang="zh-CN" altLang="en-US" sz="3200" kern="100" dirty="0" smtClean="0">
                <a:latin typeface="+mn-ea"/>
                <a:ea typeface="+mn-ea"/>
                <a:cs typeface="Times New Roman" panose="02020603050405020304" pitchFamily="18" charset="0"/>
              </a:rPr>
              <a:t>第</a:t>
            </a:r>
            <a:r>
              <a:rPr lang="en-US" altLang="zh-CN" sz="3200" kern="100" dirty="0" smtClean="0">
                <a:latin typeface="+mn-ea"/>
                <a:ea typeface="+mn-ea"/>
                <a:cs typeface="Times New Roman" panose="02020603050405020304" pitchFamily="18" charset="0"/>
              </a:rPr>
              <a:t>23</a:t>
            </a:r>
            <a:r>
              <a:rPr lang="zh-CN" altLang="en-US" sz="3200" kern="100" dirty="0" smtClean="0">
                <a:latin typeface="+mn-ea"/>
                <a:ea typeface="+mn-ea"/>
                <a:cs typeface="Times New Roman" panose="02020603050405020304" pitchFamily="18" charset="0"/>
              </a:rPr>
              <a:t>页练习</a:t>
            </a:r>
            <a:r>
              <a:rPr lang="en-US" altLang="zh-CN" sz="3200" kern="100" dirty="0" smtClean="0">
                <a:latin typeface="+mn-ea"/>
                <a:ea typeface="+mn-ea"/>
                <a:cs typeface="Times New Roman" panose="02020603050405020304" pitchFamily="18" charset="0"/>
              </a:rPr>
              <a:t>A</a:t>
            </a:r>
            <a:r>
              <a:rPr lang="zh-CN" altLang="en-US" sz="3200" kern="100" dirty="0" smtClean="0">
                <a:latin typeface="+mn-ea"/>
                <a:ea typeface="+mn-ea"/>
                <a:cs typeface="Times New Roman" panose="02020603050405020304" pitchFamily="18" charset="0"/>
              </a:rPr>
              <a:t>第</a:t>
            </a:r>
            <a:r>
              <a:rPr lang="en-US" altLang="zh-CN" sz="3200" kern="100" dirty="0" smtClean="0">
                <a:latin typeface="+mn-ea"/>
                <a:ea typeface="+mn-ea"/>
                <a:cs typeface="Times New Roman" panose="02020603050405020304" pitchFamily="18" charset="0"/>
              </a:rPr>
              <a:t>1</a:t>
            </a:r>
            <a:r>
              <a:rPr lang="zh-CN" altLang="en-US" sz="3200" kern="100" dirty="0" smtClean="0">
                <a:latin typeface="+mn-ea"/>
                <a:ea typeface="+mn-ea"/>
                <a:cs typeface="Times New Roman" panose="02020603050405020304" pitchFamily="18" charset="0"/>
              </a:rPr>
              <a:t>、</a:t>
            </a:r>
            <a:r>
              <a:rPr lang="en-US" altLang="zh-CN" sz="3200" kern="100" dirty="0" smtClean="0">
                <a:latin typeface="+mn-ea"/>
                <a:ea typeface="+mn-ea"/>
                <a:cs typeface="Times New Roman" panose="02020603050405020304" pitchFamily="18" charset="0"/>
              </a:rPr>
              <a:t>2</a:t>
            </a:r>
            <a:r>
              <a:rPr lang="zh-CN" altLang="en-US" sz="3200" kern="100" dirty="0">
                <a:latin typeface="+mn-ea"/>
                <a:ea typeface="+mn-ea"/>
                <a:cs typeface="Times New Roman" panose="02020603050405020304" pitchFamily="18" charset="0"/>
              </a:rPr>
              <a:t>、</a:t>
            </a:r>
            <a:r>
              <a:rPr lang="en-US" altLang="zh-CN" sz="3200" kern="100" dirty="0"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zh-CN" altLang="en-US" sz="3200" kern="100" dirty="0">
                <a:latin typeface="+mn-ea"/>
                <a:ea typeface="+mn-ea"/>
                <a:cs typeface="Times New Roman" panose="02020603050405020304" pitchFamily="18" charset="0"/>
              </a:rPr>
              <a:t>题；</a:t>
            </a:r>
            <a:r>
              <a:rPr lang="en-US" altLang="zh-CN" sz="3200" kern="100" dirty="0">
                <a:latin typeface="+mn-ea"/>
                <a:ea typeface="+mn-ea"/>
                <a:cs typeface="Times New Roman" panose="02020603050405020304" pitchFamily="18" charset="0"/>
              </a:rPr>
              <a:t>B</a:t>
            </a:r>
            <a:r>
              <a:rPr lang="zh-CN" altLang="en-US" sz="3200" kern="100" dirty="0" smtClean="0">
                <a:latin typeface="+mn-ea"/>
                <a:ea typeface="+mn-ea"/>
                <a:cs typeface="Times New Roman" panose="02020603050405020304" pitchFamily="18" charset="0"/>
              </a:rPr>
              <a:t>第</a:t>
            </a:r>
            <a:r>
              <a:rPr lang="en-US" altLang="zh-CN" sz="3200" kern="100" dirty="0" smtClean="0">
                <a:latin typeface="+mn-ea"/>
                <a:ea typeface="+mn-ea"/>
                <a:cs typeface="Times New Roman" panose="02020603050405020304" pitchFamily="18" charset="0"/>
              </a:rPr>
              <a:t>1—6</a:t>
            </a:r>
            <a:r>
              <a:rPr lang="zh-CN" altLang="en-US" sz="3200" kern="100" dirty="0" smtClean="0">
                <a:latin typeface="+mn-ea"/>
                <a:ea typeface="+mn-ea"/>
                <a:cs typeface="Times New Roman" panose="02020603050405020304" pitchFamily="18" charset="0"/>
              </a:rPr>
              <a:t>题；</a:t>
            </a:r>
            <a:endParaRPr lang="zh-CN" altLang="en-US" sz="3200" kern="100" dirty="0" smtClean="0"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220" name="组合 79"/>
          <p:cNvGrpSpPr/>
          <p:nvPr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1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9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10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4" name="组合 79"/>
          <p:cNvGrpSpPr/>
          <p:nvPr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3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0" name="椭圆 80"/>
          <p:cNvSpPr/>
          <p:nvPr/>
        </p:nvSpPr>
        <p:spPr bwMode="auto">
          <a:xfrm>
            <a:off x="3950515" y="909500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8" name="组合 79"/>
          <p:cNvGrpSpPr/>
          <p:nvPr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4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32" name="组合 79"/>
          <p:cNvGrpSpPr/>
          <p:nvPr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49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8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0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2" name="组合 79"/>
          <p:cNvGrpSpPr/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23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 smtClean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6" name="组合 79"/>
          <p:cNvGrpSpPr/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27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9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3" name="组合 79"/>
          <p:cNvGrpSpPr/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34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3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36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7" name="组合 79"/>
          <p:cNvGrpSpPr/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38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4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43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46" name="组合 79"/>
          <p:cNvGrpSpPr/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4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52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 smtClean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3" name="组合 79"/>
          <p:cNvGrpSpPr/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54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56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7" name="组合 79"/>
          <p:cNvGrpSpPr/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58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9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0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1" name="组合 79"/>
          <p:cNvGrpSpPr/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62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63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4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5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情境与问题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61182" y="1139483"/>
            <a:ext cx="12126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回顾：根据</a:t>
            </a:r>
            <a:r>
              <a:rPr lang="zh-CN" altLang="en-US" sz="3200" dirty="0"/>
              <a:t>所</a:t>
            </a:r>
            <a:r>
              <a:rPr lang="zh-CN" altLang="en-US" sz="3200" dirty="0" smtClean="0"/>
              <a:t>学的指数函数的知识完成下表</a:t>
            </a:r>
            <a:r>
              <a:rPr lang="zh-CN" altLang="en-US" sz="3200" dirty="0" smtClean="0">
                <a:sym typeface="Wingdings" panose="05000000000000000000" pitchFamily="2" charset="2"/>
              </a:rPr>
              <a:t>：</a:t>
            </a:r>
            <a:r>
              <a:rPr lang="zh-CN" altLang="en-US" sz="3200" dirty="0" smtClean="0">
                <a:solidFill>
                  <a:srgbClr val="FFC000"/>
                </a:solidFill>
                <a:sym typeface="Wingdings" panose="05000000000000000000" pitchFamily="2" charset="2"/>
              </a:rPr>
              <a:t>（上节课的表格）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61182" y="1724258"/>
          <a:ext cx="11226024" cy="1700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</a:tblGrid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0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5</a:t>
                      </a:r>
                      <a:endParaRPr lang="en-US" altLang="zh-CN" sz="3200" b="1" dirty="0" smtClean="0"/>
                    </a:p>
                  </a:txBody>
                  <a:tcPr anchor="ctr"/>
                </a:tc>
              </a:tr>
              <a:tr h="100787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y=</a:t>
                      </a:r>
                      <a:r>
                        <a:rPr lang="en-US" altLang="zh-CN" sz="32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3200" b="1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200000" t="-71084" r="-900000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301961" t="-71084" r="-805882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399351" t="-71084" r="-700649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499351" t="-71084" r="-600649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32</a:t>
                      </a:r>
                      <a:endParaRPr lang="zh-CN" altLang="en-US" sz="32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61182" y="3522955"/>
          <a:ext cx="11226024" cy="138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</a:tblGrid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7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9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10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15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 smtClean="0"/>
                    </a:p>
                  </a:txBody>
                  <a:tcPr anchor="ctr"/>
                </a:tc>
              </a:tr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y=</a:t>
                      </a:r>
                      <a:r>
                        <a:rPr lang="en-US" altLang="zh-CN" sz="32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3200" b="1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64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128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256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512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1024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2048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4096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8192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16384</a:t>
                      </a:r>
                      <a:endParaRPr lang="zh-CN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32768</a:t>
                      </a:r>
                      <a:endParaRPr lang="zh-CN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661182" y="5006131"/>
            <a:ext cx="11226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思考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：</a:t>
            </a:r>
            <a:r>
              <a:rPr lang="zh-CN" altLang="zh-CN" sz="3200" dirty="0"/>
              <a:t>观察表格中的数，</a:t>
            </a:r>
            <a:r>
              <a:rPr lang="zh-CN" altLang="zh-CN" sz="3200" dirty="0" smtClean="0"/>
              <a:t>计算</a:t>
            </a:r>
            <a:r>
              <a:rPr lang="en-US" altLang="zh-CN" sz="3200" dirty="0" smtClean="0"/>
              <a:t>                     </a:t>
            </a:r>
            <a:r>
              <a:rPr lang="en-US" altLang="zh-CN" sz="3200" u="sng" dirty="0" smtClean="0">
                <a:solidFill>
                  <a:srgbClr val="FF0000"/>
                </a:solidFill>
              </a:rPr>
              <a:t>   8192           </a:t>
            </a:r>
            <a:r>
              <a:rPr lang="zh-CN" altLang="en-US" sz="3200" dirty="0" smtClean="0"/>
              <a:t>；</a:t>
            </a:r>
            <a:r>
              <a:rPr lang="en-US" altLang="zh-CN" sz="3200" u="sng" dirty="0" smtClean="0"/>
              <a:t>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6395744" y="5006131"/>
          <a:ext cx="2123656" cy="58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82" name="Equation" r:id="rId2" imgW="660400" imgH="177800" progId="Equation.DSMT4">
                  <p:embed/>
                </p:oleObj>
              </mc:Choice>
              <mc:Fallback>
                <p:oleObj name="Equation" r:id="rId2" imgW="660400" imgH="177800" progId="Equation.DSMT4">
                  <p:embed/>
                  <p:pic>
                    <p:nvPicPr>
                      <p:cNvPr id="0" name="对象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5744" y="5006131"/>
                        <a:ext cx="2123656" cy="584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2184187" y="6086219"/>
            <a:ext cx="5673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              </a:t>
            </a:r>
            <a:r>
              <a:rPr lang="en-US" altLang="zh-CN" sz="3200" u="sng" dirty="0" smtClean="0"/>
              <a:t>                      </a:t>
            </a:r>
            <a:r>
              <a:rPr lang="zh-CN" altLang="en-US" sz="3200" dirty="0" smtClean="0"/>
              <a:t>；</a:t>
            </a:r>
            <a:r>
              <a:rPr lang="en-US" altLang="zh-CN" sz="3200" u="sng" dirty="0" smtClean="0"/>
              <a:t>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912306" y="6080241"/>
            <a:ext cx="5673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              </a:t>
            </a:r>
            <a:r>
              <a:rPr lang="en-US" altLang="zh-CN" sz="3200" u="sng" dirty="0" smtClean="0"/>
              <a:t>                      </a:t>
            </a:r>
            <a:r>
              <a:rPr lang="zh-CN" altLang="en-US" sz="3200" dirty="0" smtClean="0"/>
              <a:t>；</a:t>
            </a:r>
            <a:r>
              <a:rPr lang="en-US" altLang="zh-CN" sz="3200" u="sng" dirty="0" smtClean="0"/>
              <a:t>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912306" y="5563286"/>
            <a:ext cx="5673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              </a:t>
            </a:r>
            <a:r>
              <a:rPr lang="en-US" altLang="zh-CN" sz="3200" u="sng" dirty="0" smtClean="0">
                <a:solidFill>
                  <a:srgbClr val="FF0000"/>
                </a:solidFill>
              </a:rPr>
              <a:t>    32               </a:t>
            </a:r>
            <a:r>
              <a:rPr lang="zh-CN" altLang="en-US" sz="3200" dirty="0" smtClean="0"/>
              <a:t>；</a:t>
            </a:r>
            <a:r>
              <a:rPr lang="en-US" altLang="zh-CN" sz="3200" u="sng" dirty="0" smtClean="0"/>
              <a:t>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/>
        </p:nvGraphicFramePr>
        <p:xfrm>
          <a:off x="6179963" y="5557308"/>
          <a:ext cx="2339437" cy="522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83" name="Equation" r:id="rId4" imgW="812165" imgH="177800" progId="Equation.DSMT4">
                  <p:embed/>
                </p:oleObj>
              </mc:Choice>
              <mc:Fallback>
                <p:oleObj name="Equation" r:id="rId4" imgW="812165" imgH="177800" progId="Equation.DSMT4">
                  <p:embed/>
                  <p:pic>
                    <p:nvPicPr>
                      <p:cNvPr id="0" name="对象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9963" y="5557308"/>
                        <a:ext cx="2339437" cy="5229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/>
        </p:nvGraphicFramePr>
        <p:xfrm>
          <a:off x="1820980" y="6004107"/>
          <a:ext cx="2058175" cy="6533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84" name="Equation" r:id="rId6" imgW="596900" imgH="190500" progId="Equation.DSMT4">
                  <p:embed/>
                </p:oleObj>
              </mc:Choice>
              <mc:Fallback>
                <p:oleObj name="Equation" r:id="rId6" imgW="596900" imgH="190500" progId="Equation.DSMT4">
                  <p:embed/>
                  <p:pic>
                    <p:nvPicPr>
                      <p:cNvPr id="0" name="对象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0980" y="6004107"/>
                        <a:ext cx="2058175" cy="6533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/>
          <p:cNvGraphicFramePr>
            <a:graphicFrameLocks noChangeAspect="1"/>
          </p:cNvGraphicFramePr>
          <p:nvPr/>
        </p:nvGraphicFramePr>
        <p:xfrm>
          <a:off x="6549099" y="6041776"/>
          <a:ext cx="1970301" cy="615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85" name="Equation" r:id="rId8" imgW="609600" imgH="190500" progId="Equation.DSMT4">
                  <p:embed/>
                </p:oleObj>
              </mc:Choice>
              <mc:Fallback>
                <p:oleObj name="Equation" r:id="rId8" imgW="609600" imgH="190500" progId="Equation.DSMT4">
                  <p:embed/>
                  <p:pic>
                    <p:nvPicPr>
                      <p:cNvPr id="0" name="对象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9099" y="6041776"/>
                        <a:ext cx="1970301" cy="6157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情境与问题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61182" y="1139483"/>
            <a:ext cx="12126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回顾：根据</a:t>
            </a:r>
            <a:r>
              <a:rPr lang="zh-CN" altLang="en-US" sz="3200" dirty="0"/>
              <a:t>所</a:t>
            </a:r>
            <a:r>
              <a:rPr lang="zh-CN" altLang="en-US" sz="3200" dirty="0" smtClean="0"/>
              <a:t>学的指数函数的知识完成下表</a:t>
            </a:r>
            <a:r>
              <a:rPr lang="zh-CN" altLang="en-US" sz="3200" dirty="0" smtClean="0">
                <a:sym typeface="Wingdings" panose="05000000000000000000" pitchFamily="2" charset="2"/>
              </a:rPr>
              <a:t>：</a:t>
            </a:r>
            <a:r>
              <a:rPr lang="zh-CN" altLang="en-US" sz="3200" dirty="0" smtClean="0">
                <a:solidFill>
                  <a:srgbClr val="FFC000"/>
                </a:solidFill>
                <a:sym typeface="Wingdings" panose="05000000000000000000" pitchFamily="2" charset="2"/>
              </a:rPr>
              <a:t>（上节课的表格）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61182" y="1724258"/>
          <a:ext cx="11226024" cy="1700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</a:tblGrid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-1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0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5</a:t>
                      </a:r>
                      <a:endParaRPr lang="en-US" altLang="zh-CN" sz="3200" b="1" dirty="0" smtClean="0"/>
                    </a:p>
                  </a:txBody>
                  <a:tcPr anchor="ctr"/>
                </a:tc>
              </a:tr>
              <a:tr h="100787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y=</a:t>
                      </a:r>
                      <a:r>
                        <a:rPr lang="en-US" altLang="zh-CN" sz="32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3200" b="1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200000" t="-71084" r="-900000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301961" t="-71084" r="-805882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399351" t="-71084" r="-700649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blipFill>
                      <a:blip r:embed="rId1"/>
                      <a:stretch>
                        <a:fillRect l="-499351" t="-71084" r="-600649" b="-12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32</a:t>
                      </a:r>
                      <a:endParaRPr lang="zh-CN" altLang="en-US" sz="32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61182" y="3522955"/>
          <a:ext cx="11226024" cy="138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  <a:gridCol w="935502"/>
              </a:tblGrid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7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9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10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11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13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15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 smtClean="0"/>
                    </a:p>
                  </a:txBody>
                  <a:tcPr anchor="ctr"/>
                </a:tc>
              </a:tr>
              <a:tr h="6923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y=</a:t>
                      </a:r>
                      <a:r>
                        <a:rPr lang="en-US" altLang="zh-CN" sz="32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3200" b="1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CN" altLang="en-US" sz="3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64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128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256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dirty="0" smtClean="0"/>
                        <a:t>512</a:t>
                      </a:r>
                      <a:endParaRPr lang="zh-CN" alt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1024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2048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4096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8192</a:t>
                      </a:r>
                      <a:endParaRPr lang="zh-CN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16384</a:t>
                      </a:r>
                      <a:endParaRPr lang="zh-CN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32768</a:t>
                      </a:r>
                      <a:endParaRPr lang="zh-CN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3200" b="1" dirty="0" smtClean="0"/>
                        <a:t>…</a:t>
                      </a:r>
                      <a:endParaRPr lang="zh-CN" altLang="en-US" sz="3200" b="1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661182" y="5006131"/>
            <a:ext cx="11226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思考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：</a:t>
            </a:r>
            <a:r>
              <a:rPr lang="zh-CN" altLang="zh-CN" sz="3200" dirty="0"/>
              <a:t>观察表格中的数，</a:t>
            </a:r>
            <a:r>
              <a:rPr lang="zh-CN" altLang="zh-CN" sz="3200" dirty="0" smtClean="0"/>
              <a:t>计算</a:t>
            </a:r>
            <a:r>
              <a:rPr lang="en-US" altLang="zh-CN" sz="3200" dirty="0" smtClean="0"/>
              <a:t>                     </a:t>
            </a:r>
            <a:r>
              <a:rPr lang="en-US" altLang="zh-CN" sz="3200" u="sng" dirty="0" smtClean="0">
                <a:solidFill>
                  <a:srgbClr val="FF0000"/>
                </a:solidFill>
              </a:rPr>
              <a:t>   8192           </a:t>
            </a:r>
            <a:r>
              <a:rPr lang="zh-CN" altLang="en-US" sz="3200" dirty="0" smtClean="0"/>
              <a:t>；</a:t>
            </a:r>
            <a:r>
              <a:rPr lang="en-US" altLang="zh-CN" sz="3200" u="sng" dirty="0" smtClean="0"/>
              <a:t>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6395744" y="5006131"/>
          <a:ext cx="2123656" cy="58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10" name="Equation" r:id="rId2" imgW="660400" imgH="177800" progId="Equation.DSMT4">
                  <p:embed/>
                </p:oleObj>
              </mc:Choice>
              <mc:Fallback>
                <p:oleObj name="Equation" r:id="rId2" imgW="660400" imgH="177800" progId="Equation.DSMT4">
                  <p:embed/>
                  <p:pic>
                    <p:nvPicPr>
                      <p:cNvPr id="0" name="对象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5744" y="5006131"/>
                        <a:ext cx="2123656" cy="584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/>
              <p:cNvSpPr txBox="1"/>
              <p:nvPr/>
            </p:nvSpPr>
            <p:spPr>
              <a:xfrm>
                <a:off x="2184187" y="6086219"/>
                <a:ext cx="567320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 dirty="0" smtClean="0"/>
                  <a:t>              </a:t>
                </a:r>
                <a:r>
                  <a:rPr lang="en-US" altLang="zh-CN" sz="3200" u="sng" dirty="0" smtClean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200" b="0" i="1" u="sng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3200" b="0" i="1" u="sng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sz="3200" b="0" i="1" u="sng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zh-CN" sz="3200" i="1" u="sng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3200" b="0" i="1" u="sng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sup>
                    </m:sSup>
                  </m:oMath>
                </a14:m>
                <a:r>
                  <a:rPr lang="en-US" altLang="zh-CN" sz="3200" u="sng" dirty="0" smtClean="0">
                    <a:solidFill>
                      <a:srgbClr val="FF0000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200" i="1" u="sng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3200" b="0" i="1" u="sng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sz="3200" b="0" i="1" u="sng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sup>
                    </m:sSup>
                  </m:oMath>
                </a14:m>
                <a:r>
                  <a:rPr lang="en-US" altLang="zh-CN" sz="3200" u="sng" dirty="0" smtClean="0">
                    <a:solidFill>
                      <a:srgbClr val="FF0000"/>
                    </a:solidFill>
                  </a:rPr>
                  <a:t>  </a:t>
                </a:r>
                <a:r>
                  <a:rPr lang="zh-CN" altLang="en-US" sz="3200" dirty="0" smtClean="0"/>
                  <a:t>；</a:t>
                </a:r>
                <a:r>
                  <a:rPr lang="en-US" altLang="zh-CN" sz="3200" u="sng" dirty="0" smtClean="0"/>
                  <a:t> </a:t>
                </a:r>
                <a:endParaRPr lang="zh-CN" alt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4187" y="6086219"/>
                <a:ext cx="5673209" cy="584775"/>
              </a:xfrm>
              <a:prstGeom prst="rect">
                <a:avLst/>
              </a:prstGeom>
              <a:blipFill rotWithShape="1">
                <a:blip r:embed="rId4"/>
                <a:stretch>
                  <a:fillRect t="-14583" b="-3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/>
              <p:cNvSpPr txBox="1"/>
              <p:nvPr/>
            </p:nvSpPr>
            <p:spPr>
              <a:xfrm>
                <a:off x="6912306" y="6080241"/>
                <a:ext cx="567320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 dirty="0" smtClean="0"/>
                  <a:t>              </a:t>
                </a:r>
                <a:r>
                  <a:rPr lang="en-US" altLang="zh-CN" sz="3200" u="sng" dirty="0" smtClean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200" i="1" u="sng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3200" i="1" u="sng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sz="3200" b="0" i="1" u="sng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14−7</m:t>
                        </m:r>
                      </m:sup>
                    </m:sSup>
                  </m:oMath>
                </a14:m>
                <a:r>
                  <a:rPr lang="en-US" altLang="zh-CN" sz="3200" u="sng" dirty="0">
                    <a:solidFill>
                      <a:srgbClr val="FF0000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200" i="1" u="sng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3200" i="1" u="sng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sz="3200" b="0" i="1" u="sng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en-US" altLang="zh-CN" sz="3200" b="0" i="1" u="sng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3200" u="sng" dirty="0" smtClean="0">
                    <a:solidFill>
                      <a:srgbClr val="FF0000"/>
                    </a:solidFill>
                  </a:rPr>
                  <a:t>      </a:t>
                </a:r>
                <a:r>
                  <a:rPr lang="zh-CN" altLang="en-US" sz="3200" dirty="0" smtClean="0"/>
                  <a:t>；</a:t>
                </a:r>
                <a:r>
                  <a:rPr lang="en-US" altLang="zh-CN" sz="3200" u="sng" dirty="0" smtClean="0"/>
                  <a:t> </a:t>
                </a:r>
                <a:endParaRPr lang="zh-CN" alt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306" y="6080241"/>
                <a:ext cx="5673209" cy="584775"/>
              </a:xfrm>
              <a:prstGeom prst="rect">
                <a:avLst/>
              </a:prstGeom>
              <a:blipFill rotWithShape="1">
                <a:blip r:embed="rId5"/>
                <a:stretch>
                  <a:fillRect t="-14583" b="-3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11" name="文本框 10"/>
          <p:cNvSpPr txBox="1"/>
          <p:nvPr/>
        </p:nvSpPr>
        <p:spPr>
          <a:xfrm>
            <a:off x="6912306" y="5563286"/>
            <a:ext cx="5673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              </a:t>
            </a:r>
            <a:r>
              <a:rPr lang="en-US" altLang="zh-CN" sz="3200" u="sng" dirty="0" smtClean="0">
                <a:solidFill>
                  <a:srgbClr val="FF0000"/>
                </a:solidFill>
              </a:rPr>
              <a:t>    32              </a:t>
            </a:r>
            <a:r>
              <a:rPr lang="en-US" altLang="zh-CN" sz="3200" u="sng" dirty="0" smtClean="0"/>
              <a:t> </a:t>
            </a:r>
            <a:r>
              <a:rPr lang="zh-CN" altLang="en-US" sz="3200" dirty="0" smtClean="0"/>
              <a:t>；</a:t>
            </a:r>
            <a:r>
              <a:rPr lang="en-US" altLang="zh-CN" sz="3200" u="sng" dirty="0" smtClean="0"/>
              <a:t>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/>
        </p:nvGraphicFramePr>
        <p:xfrm>
          <a:off x="6179963" y="5557308"/>
          <a:ext cx="2339437" cy="522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11" name="Equation" r:id="rId6" imgW="812165" imgH="177800" progId="Equation.DSMT4">
                  <p:embed/>
                </p:oleObj>
              </mc:Choice>
              <mc:Fallback>
                <p:oleObj name="Equation" r:id="rId6" imgW="812165" imgH="177800" progId="Equation.DSMT4">
                  <p:embed/>
                  <p:pic>
                    <p:nvPicPr>
                      <p:cNvPr id="0" name="对象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9963" y="5557308"/>
                        <a:ext cx="2339437" cy="5229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/>
        </p:nvGraphicFramePr>
        <p:xfrm>
          <a:off x="1843088" y="6003925"/>
          <a:ext cx="2014537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12" name="Equation" r:id="rId8" imgW="14020800" imgH="4572000" progId="Equation.DSMT4">
                  <p:embed/>
                </p:oleObj>
              </mc:Choice>
              <mc:Fallback>
                <p:oleObj name="Equation" r:id="rId8" imgW="14020800" imgH="4572000" progId="Equation.DSMT4">
                  <p:embed/>
                  <p:pic>
                    <p:nvPicPr>
                      <p:cNvPr id="0" name="对象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3088" y="6003925"/>
                        <a:ext cx="2014537" cy="654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/>
          <p:cNvGraphicFramePr>
            <a:graphicFrameLocks noChangeAspect="1"/>
          </p:cNvGraphicFramePr>
          <p:nvPr/>
        </p:nvGraphicFramePr>
        <p:xfrm>
          <a:off x="6549099" y="6041776"/>
          <a:ext cx="1970301" cy="615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13" name="Equation" r:id="rId10" imgW="609600" imgH="190500" progId="Equation.DSMT4">
                  <p:embed/>
                </p:oleObj>
              </mc:Choice>
              <mc:Fallback>
                <p:oleObj name="Equation" r:id="rId10" imgW="609600" imgH="190500" progId="Equation.DSMT4">
                  <p:embed/>
                  <p:pic>
                    <p:nvPicPr>
                      <p:cNvPr id="0" name="对象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9099" y="6041776"/>
                        <a:ext cx="1970301" cy="6157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44061" y="1272990"/>
            <a:ext cx="5481638" cy="1143000"/>
          </a:xfrm>
        </p:spPr>
        <p:txBody>
          <a:bodyPr>
            <a:normAutofit fontScale="90000"/>
          </a:bodyPr>
          <a:lstStyle/>
          <a:p>
            <a:r>
              <a:rPr kumimoji="0" lang="zh-CN" altLang="en-US" b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zh-CN" altLang="en-US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指数运算</a:t>
            </a:r>
            <a:r>
              <a:rPr kumimoji="0" lang="zh-CN" altLang="en-US" b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法则</a:t>
            </a:r>
            <a:br>
              <a:rPr kumimoji="0" lang="en-US" altLang="zh-CN" b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</a:br>
            <a:endParaRPr kumimoji="0" lang="zh-CN" altLang="en-US" b="1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252852" y="1070645"/>
            <a:ext cx="7310129" cy="107721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如果 </a:t>
            </a:r>
            <a:r>
              <a:rPr lang="en-US" altLang="zh-C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&gt; 0</a:t>
            </a:r>
            <a:r>
              <a:rPr lang="zh-CN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CN" sz="32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en-US" altLang="zh-C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zh-CN" alt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zh-C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0</a:t>
            </a:r>
            <a:r>
              <a:rPr lang="zh-CN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&gt; 0,</a:t>
            </a:r>
            <a:r>
              <a:rPr lang="en-US" altLang="zh-CN" sz="32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altLang="zh-CN" sz="3200" b="1" i="1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zh-CN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猜想</a:t>
            </a:r>
            <a:r>
              <a:rPr lang="zh-CN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：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87047" name="Object 7"/>
          <p:cNvGraphicFramePr>
            <a:graphicFrameLocks noChangeAspect="1"/>
          </p:cNvGraphicFramePr>
          <p:nvPr/>
        </p:nvGraphicFramePr>
        <p:xfrm>
          <a:off x="1113956" y="2474966"/>
          <a:ext cx="3530600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58" name="Equation" r:id="rId1" imgW="34442400" imgH="7315200" progId="Equation.DSMT4">
                  <p:embed/>
                </p:oleObj>
              </mc:Choice>
              <mc:Fallback>
                <p:oleObj name="Equation" r:id="rId1" imgW="34442400" imgH="7315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3956" y="2474966"/>
                        <a:ext cx="3530600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8" name="Object 8"/>
          <p:cNvGraphicFramePr>
            <a:graphicFrameLocks noChangeAspect="1"/>
          </p:cNvGraphicFramePr>
          <p:nvPr/>
        </p:nvGraphicFramePr>
        <p:xfrm>
          <a:off x="1113956" y="3657911"/>
          <a:ext cx="2655887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59" name="Equation" r:id="rId3" imgW="25908000" imgH="14325600" progId="Equation.DSMT4">
                  <p:embed/>
                </p:oleObj>
              </mc:Choice>
              <mc:Fallback>
                <p:oleObj name="Equation" r:id="rId3" imgW="25908000" imgH="14325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3956" y="3657911"/>
                        <a:ext cx="2655887" cy="150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9" name="Object 9"/>
          <p:cNvGraphicFramePr>
            <a:graphicFrameLocks noChangeAspect="1"/>
          </p:cNvGraphicFramePr>
          <p:nvPr/>
        </p:nvGraphicFramePr>
        <p:xfrm>
          <a:off x="1113956" y="5426210"/>
          <a:ext cx="3032125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60" name="Equation" r:id="rId5" imgW="29565600" imgH="8534400" progId="Equation.DSMT4">
                  <p:embed/>
                </p:oleObj>
              </mc:Choice>
              <mc:Fallback>
                <p:oleObj name="Equation" r:id="rId5" imgW="29565600" imgH="8534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3956" y="5426210"/>
                        <a:ext cx="3032125" cy="896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5252852" y="2524574"/>
          <a:ext cx="6543668" cy="737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61" name="Equation" r:id="rId7" imgW="61001275" imgH="6695440" progId="Equation.DSMT4">
                  <p:embed/>
                </p:oleObj>
              </mc:Choice>
              <mc:Fallback>
                <p:oleObj name="Equation" r:id="rId7" imgW="61001275" imgH="66954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2852" y="2524574"/>
                        <a:ext cx="6543668" cy="7378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1" name="Object 11"/>
          <p:cNvGraphicFramePr>
            <a:graphicFrameLocks noChangeAspect="1"/>
          </p:cNvGraphicFramePr>
          <p:nvPr/>
        </p:nvGraphicFramePr>
        <p:xfrm>
          <a:off x="5252852" y="3852379"/>
          <a:ext cx="5772150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62" name="Equation" r:id="rId9" imgW="53809900" imgH="10166985" progId="Equation.DSMT4">
                  <p:embed/>
                </p:oleObj>
              </mc:Choice>
              <mc:Fallback>
                <p:oleObj name="Equation" r:id="rId9" imgW="53809900" imgH="10166985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2852" y="3852379"/>
                        <a:ext cx="5772150" cy="1119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2" name="Object 12"/>
          <p:cNvGraphicFramePr>
            <a:graphicFrameLocks noChangeAspect="1"/>
          </p:cNvGraphicFramePr>
          <p:nvPr/>
        </p:nvGraphicFramePr>
        <p:xfrm>
          <a:off x="5252852" y="5420593"/>
          <a:ext cx="4335463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63" name="Equation" r:id="rId11" imgW="40419655" imgH="7191375" progId="Equation.DSMT4">
                  <p:embed/>
                </p:oleObj>
              </mc:Choice>
              <mc:Fallback>
                <p:oleObj name="Equation" r:id="rId11" imgW="40419655" imgH="7191375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2852" y="5420593"/>
                        <a:ext cx="4335463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情境与问题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226021" y="3841197"/>
            <a:ext cx="35931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 smtClean="0">
                <a:solidFill>
                  <a:srgbClr val="FF0000"/>
                </a:solidFill>
                <a:latin typeface="+mn-ea"/>
                <a:ea typeface="+mn-ea"/>
              </a:rPr>
              <a:t>论证：</a:t>
            </a:r>
            <a:endParaRPr lang="en-US" altLang="zh-CN" sz="32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graphicFrame>
        <p:nvGraphicFramePr>
          <p:cNvPr id="54285" name="Object 13"/>
          <p:cNvGraphicFramePr>
            <a:graphicFrameLocks noChangeAspect="1"/>
          </p:cNvGraphicFramePr>
          <p:nvPr/>
        </p:nvGraphicFramePr>
        <p:xfrm>
          <a:off x="3295461" y="1393584"/>
          <a:ext cx="4962525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46" name="Equation" r:id="rId1" imgW="43891200" imgH="6096000" progId="Equation.DSMT4">
                  <p:embed/>
                </p:oleObj>
              </mc:Choice>
              <mc:Fallback>
                <p:oleObj name="Equation" r:id="rId1" imgW="43891200" imgH="60960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461" y="1393584"/>
                        <a:ext cx="4962525" cy="68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2590800" y="1371600"/>
            <a:ext cx="86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/>
              <a:t>⑴</a:t>
            </a:r>
            <a:endParaRPr lang="zh-CN" altLang="en-US" sz="3200" b="1" dirty="0"/>
          </a:p>
        </p:txBody>
      </p:sp>
      <p:graphicFrame>
        <p:nvGraphicFramePr>
          <p:cNvPr id="54287" name="Object 15"/>
          <p:cNvGraphicFramePr>
            <a:graphicFrameLocks noChangeAspect="1"/>
          </p:cNvGraphicFramePr>
          <p:nvPr/>
        </p:nvGraphicFramePr>
        <p:xfrm>
          <a:off x="3359150" y="1844675"/>
          <a:ext cx="4751388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47" name="" r:id="rId3" imgW="1638300" imgH="393700" progId="Equation.DSMT4">
                  <p:embed/>
                </p:oleObj>
              </mc:Choice>
              <mc:Fallback>
                <p:oleObj name="" r:id="rId3" imgW="1638300" imgH="3937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150" y="1844675"/>
                        <a:ext cx="4751388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2590800" y="2133600"/>
            <a:ext cx="11509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/>
              <a:t>⑵</a:t>
            </a:r>
            <a:endParaRPr lang="zh-CN" altLang="en-US" sz="3200" b="1" dirty="0"/>
          </a:p>
        </p:txBody>
      </p:sp>
      <p:graphicFrame>
        <p:nvGraphicFramePr>
          <p:cNvPr id="54289" name="Object 17"/>
          <p:cNvGraphicFramePr>
            <a:graphicFrameLocks noChangeAspect="1"/>
          </p:cNvGraphicFramePr>
          <p:nvPr/>
        </p:nvGraphicFramePr>
        <p:xfrm>
          <a:off x="3381216" y="2864643"/>
          <a:ext cx="4860925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48" name="" r:id="rId5" imgW="1676400" imgH="241300" progId="Equation.DSMT4">
                  <p:embed/>
                </p:oleObj>
              </mc:Choice>
              <mc:Fallback>
                <p:oleObj name="" r:id="rId5" imgW="1676400" imgH="2413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216" y="2864643"/>
                        <a:ext cx="4860925" cy="75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2590801" y="2895600"/>
            <a:ext cx="504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/>
              <a:t>⑶</a:t>
            </a:r>
            <a:endParaRPr lang="zh-CN" altLang="en-US" sz="3200" b="1" dirty="0"/>
          </a:p>
        </p:txBody>
      </p:sp>
      <p:sp>
        <p:nvSpPr>
          <p:cNvPr id="54291" name="Rectangle 19"/>
          <p:cNvSpPr>
            <a:spLocks noChangeArrowheads="1"/>
          </p:cNvSpPr>
          <p:nvPr/>
        </p:nvSpPr>
        <p:spPr bwMode="auto">
          <a:xfrm>
            <a:off x="2362200" y="838200"/>
            <a:ext cx="73040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如果 </a:t>
            </a:r>
            <a:r>
              <a:rPr lang="en-US" altLang="zh-C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0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&gt; 0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 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&gt; 0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有：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858129" y="4702122"/>
            <a:ext cx="10818056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 smtClean="0">
                <a:solidFill>
                  <a:srgbClr val="0000FF"/>
                </a:solidFill>
              </a:rPr>
              <a:t>（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1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）请各组同学选一个猜想的命题，判断它的正确性，并给出证明</a:t>
            </a:r>
            <a:endParaRPr lang="en-US" altLang="zh-CN" sz="2800" b="1" dirty="0" smtClean="0">
              <a:solidFill>
                <a:srgbClr val="0000FF"/>
              </a:solidFill>
            </a:endParaRPr>
          </a:p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 smtClean="0">
                <a:solidFill>
                  <a:srgbClr val="0000FF"/>
                </a:solidFill>
              </a:rPr>
              <a:t>（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2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）各组派一名代表的同学汇报</a:t>
            </a:r>
            <a:endParaRPr lang="en-US" altLang="zh-CN" sz="2800" b="1" dirty="0">
              <a:solidFill>
                <a:srgbClr val="0000FF"/>
              </a:solidFill>
            </a:endParaRPr>
          </a:p>
        </p:txBody>
      </p:sp>
      <p:sp>
        <p:nvSpPr>
          <p:cNvPr id="21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对数的运算法则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933329" y="1102549"/>
            <a:ext cx="369911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A50021"/>
                </a:solidFill>
              </a:rPr>
              <a:t>探究一</a:t>
            </a:r>
            <a:endParaRPr lang="zh-CN" altLang="en-US" sz="3600" b="1" dirty="0">
              <a:solidFill>
                <a:srgbClr val="A50021"/>
              </a:solidFill>
            </a:endParaRPr>
          </a:p>
          <a:p>
            <a:endParaRPr lang="zh-CN" altLang="en-US" sz="3600" b="1" dirty="0">
              <a:solidFill>
                <a:srgbClr val="A50021"/>
              </a:solidFill>
            </a:endParaRPr>
          </a:p>
          <a:p>
            <a:endParaRPr lang="zh-CN" altLang="en-US" sz="3600" b="1" dirty="0">
              <a:solidFill>
                <a:srgbClr val="A50021"/>
              </a:solidFill>
            </a:endParaRPr>
          </a:p>
          <a:p>
            <a:r>
              <a:rPr lang="zh-CN" altLang="en-US" sz="3600" b="1" dirty="0"/>
              <a:t>证明：</a:t>
            </a:r>
            <a:endParaRPr lang="zh-CN" altLang="en-US" sz="3600" b="1" dirty="0"/>
          </a:p>
        </p:txBody>
      </p:sp>
      <p:graphicFrame>
        <p:nvGraphicFramePr>
          <p:cNvPr id="43013" name="Object 5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782888" y="1131008"/>
          <a:ext cx="6367463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4" name="Equation" r:id="rId1" imgW="1981200" imgH="215900" progId="Equation.DSMT4">
                  <p:embed/>
                </p:oleObj>
              </mc:Choice>
              <mc:Fallback>
                <p:oleObj name="Equation" r:id="rId1" imgW="1981200" imgH="2159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2888" y="1131008"/>
                        <a:ext cx="6367463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5" name="Object 7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889375" y="1920875"/>
          <a:ext cx="5103813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5" name="Equation" r:id="rId3" imgW="46329600" imgH="6096000" progId="Equation.DSMT4">
                  <p:embed/>
                </p:oleObj>
              </mc:Choice>
              <mc:Fallback>
                <p:oleObj name="Equation" r:id="rId3" imgW="46329600" imgH="6096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75" y="1920875"/>
                        <a:ext cx="5103813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2782888" y="1824745"/>
            <a:ext cx="508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则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对数的运算法则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933329" y="1102549"/>
            <a:ext cx="369911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A50021"/>
                </a:solidFill>
              </a:rPr>
              <a:t>探究一</a:t>
            </a:r>
            <a:endParaRPr lang="zh-CN" altLang="en-US" sz="3600" b="1" dirty="0">
              <a:solidFill>
                <a:srgbClr val="A50021"/>
              </a:solidFill>
            </a:endParaRPr>
          </a:p>
          <a:p>
            <a:endParaRPr lang="zh-CN" altLang="en-US" sz="3600" b="1" dirty="0">
              <a:solidFill>
                <a:srgbClr val="A50021"/>
              </a:solidFill>
            </a:endParaRPr>
          </a:p>
          <a:p>
            <a:endParaRPr lang="zh-CN" altLang="en-US" sz="3600" b="1" dirty="0">
              <a:solidFill>
                <a:srgbClr val="A50021"/>
              </a:solidFill>
            </a:endParaRPr>
          </a:p>
          <a:p>
            <a:r>
              <a:rPr lang="zh-CN" altLang="en-US" sz="3600" b="1" dirty="0"/>
              <a:t>证明：</a:t>
            </a:r>
            <a:endParaRPr lang="zh-CN" altLang="en-US" sz="3600" b="1" dirty="0"/>
          </a:p>
        </p:txBody>
      </p:sp>
      <p:graphicFrame>
        <p:nvGraphicFramePr>
          <p:cNvPr id="43013" name="Object 5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782888" y="1131008"/>
          <a:ext cx="6367463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28" name="Equation" r:id="rId1" imgW="1981200" imgH="215900" progId="Equation.DSMT4">
                  <p:embed/>
                </p:oleObj>
              </mc:Choice>
              <mc:Fallback>
                <p:oleObj name="Equation" r:id="rId1" imgW="1981200" imgH="2159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2888" y="1131008"/>
                        <a:ext cx="6367463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5" name="Object 7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889375" y="1920875"/>
          <a:ext cx="5103813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29" name="Equation" r:id="rId3" imgW="46329600" imgH="6096000" progId="Equation.DSMT4">
                  <p:embed/>
                </p:oleObj>
              </mc:Choice>
              <mc:Fallback>
                <p:oleObj name="Equation" r:id="rId3" imgW="46329600" imgH="6096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75" y="1920875"/>
                        <a:ext cx="5103813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2782888" y="1824745"/>
            <a:ext cx="508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则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对数的运算法则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pSp>
        <p:nvGrpSpPr>
          <p:cNvPr id="7" name="Group 36"/>
          <p:cNvGrpSpPr/>
          <p:nvPr/>
        </p:nvGrpSpPr>
        <p:grpSpPr bwMode="auto">
          <a:xfrm>
            <a:off x="2410096" y="2845801"/>
            <a:ext cx="8461630" cy="3308350"/>
            <a:chOff x="505" y="1385"/>
            <a:chExt cx="4682" cy="2084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505" y="1385"/>
              <a:ext cx="40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zh-CN" altLang="en-US" sz="2800" dirty="0" smtClean="0"/>
                <a:t>设 </a:t>
              </a:r>
              <a:endParaRPr lang="zh-CN" altLang="en-US" sz="2800" dirty="0"/>
            </a:p>
          </p:txBody>
        </p:sp>
        <p:graphicFrame>
          <p:nvGraphicFramePr>
            <p:cNvPr id="9" name="Object 6"/>
            <p:cNvGraphicFramePr>
              <a:graphicFrameLocks noChangeAspect="1"/>
            </p:cNvGraphicFramePr>
            <p:nvPr/>
          </p:nvGraphicFramePr>
          <p:xfrm>
            <a:off x="940" y="1403"/>
            <a:ext cx="1151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730" name="Equation" r:id="rId5" imgW="774065" imgH="228600" progId="Equation.DSMT4">
                    <p:embed/>
                  </p:oleObj>
                </mc:Choice>
                <mc:Fallback>
                  <p:oleObj name="Equation" r:id="rId5" imgW="774065" imgH="2286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0" y="1403"/>
                          <a:ext cx="1151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7"/>
            <p:cNvGraphicFramePr>
              <a:graphicFrameLocks noChangeAspect="1"/>
            </p:cNvGraphicFramePr>
            <p:nvPr/>
          </p:nvGraphicFramePr>
          <p:xfrm>
            <a:off x="2243" y="1413"/>
            <a:ext cx="1076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731" name="Equation" r:id="rId7" imgW="723900" imgH="228600" progId="Equation.DSMT4">
                    <p:embed/>
                  </p:oleObj>
                </mc:Choice>
                <mc:Fallback>
                  <p:oleObj name="Equation" r:id="rId7" imgW="723900" imgH="2286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3" y="1413"/>
                          <a:ext cx="1076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551" y="1885"/>
              <a:ext cx="241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zh-CN" altLang="en-US" sz="2800" dirty="0"/>
                <a:t>由对数的定义可以得： </a:t>
              </a:r>
              <a:endParaRPr lang="zh-CN" altLang="en-US" sz="2800" dirty="0"/>
            </a:p>
          </p:txBody>
        </p:sp>
        <p:graphicFrame>
          <p:nvGraphicFramePr>
            <p:cNvPr id="12" name="Object 9"/>
            <p:cNvGraphicFramePr>
              <a:graphicFrameLocks noChangeAspect="1"/>
            </p:cNvGraphicFramePr>
            <p:nvPr/>
          </p:nvGraphicFramePr>
          <p:xfrm>
            <a:off x="2781" y="1815"/>
            <a:ext cx="1097" cy="4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732" name="Equation" r:id="rId9" imgW="546100" imgH="228600" progId="Equation.DSMT4">
                    <p:embed/>
                  </p:oleObj>
                </mc:Choice>
                <mc:Fallback>
                  <p:oleObj name="Equation" r:id="rId9" imgW="546100" imgH="2286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1" y="1815"/>
                          <a:ext cx="1097" cy="4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0"/>
            <p:cNvGraphicFramePr>
              <a:graphicFrameLocks noChangeAspect="1"/>
            </p:cNvGraphicFramePr>
            <p:nvPr/>
          </p:nvGraphicFramePr>
          <p:xfrm>
            <a:off x="3998" y="1840"/>
            <a:ext cx="918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733" name="Equation" r:id="rId11" imgW="457200" imgH="203200" progId="Equation.DSMT4">
                    <p:embed/>
                  </p:oleObj>
                </mc:Choice>
                <mc:Fallback>
                  <p:oleObj name="Equation" r:id="rId11" imgW="457200" imgH="2032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8" y="1840"/>
                          <a:ext cx="918" cy="4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505" y="2428"/>
              <a:ext cx="33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zh-CN" sz="2800"/>
                <a:t>∴ </a:t>
              </a:r>
              <a:endParaRPr lang="en-US" altLang="zh-CN" sz="2800"/>
            </a:p>
          </p:txBody>
        </p:sp>
        <p:graphicFrame>
          <p:nvGraphicFramePr>
            <p:cNvPr id="15" name="Object 12"/>
            <p:cNvGraphicFramePr>
              <a:graphicFrameLocks noChangeAspect="1"/>
            </p:cNvGraphicFramePr>
            <p:nvPr/>
          </p:nvGraphicFramePr>
          <p:xfrm>
            <a:off x="1457" y="2371"/>
            <a:ext cx="841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734" name="Equation" r:id="rId13" imgW="10058400" imgH="4876800" progId="Equation.DSMT4">
                    <p:embed/>
                  </p:oleObj>
                </mc:Choice>
                <mc:Fallback>
                  <p:oleObj name="Equation" r:id="rId13" imgW="10058400" imgH="487680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57" y="2371"/>
                          <a:ext cx="841" cy="4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3"/>
            <p:cNvGraphicFramePr>
              <a:graphicFrameLocks noChangeAspect="1"/>
            </p:cNvGraphicFramePr>
            <p:nvPr/>
          </p:nvGraphicFramePr>
          <p:xfrm>
            <a:off x="2210" y="2413"/>
            <a:ext cx="779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735" name="Equation" r:id="rId15" imgW="10058400" imgH="4876800" progId="Equation.DSMT4">
                    <p:embed/>
                  </p:oleObj>
                </mc:Choice>
                <mc:Fallback>
                  <p:oleObj name="Equation" r:id="rId15" imgW="10058400" imgH="487680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10" y="2413"/>
                          <a:ext cx="779" cy="3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4"/>
            <p:cNvGraphicFramePr>
              <a:graphicFrameLocks noChangeAspect="1"/>
            </p:cNvGraphicFramePr>
            <p:nvPr/>
          </p:nvGraphicFramePr>
          <p:xfrm>
            <a:off x="2841" y="2439"/>
            <a:ext cx="2346" cy="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736" name="Equation" r:id="rId17" imgW="34747200" imgH="6096000" progId="Equation.DSMT4">
                    <p:embed/>
                  </p:oleObj>
                </mc:Choice>
                <mc:Fallback>
                  <p:oleObj name="Equation" r:id="rId17" imgW="34747200" imgH="60960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1" y="2439"/>
                          <a:ext cx="2346" cy="4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551" y="3142"/>
              <a:ext cx="8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zh-CN" altLang="en-US" sz="2800" dirty="0"/>
                <a:t>即证得 </a:t>
              </a:r>
              <a:endParaRPr lang="zh-CN" altLang="en-US" sz="2800" dirty="0"/>
            </a:p>
          </p:txBody>
        </p:sp>
        <p:graphicFrame>
          <p:nvGraphicFramePr>
            <p:cNvPr id="19" name="Object 22"/>
            <p:cNvGraphicFramePr>
              <a:graphicFrameLocks noChangeAspect="1"/>
            </p:cNvGraphicFramePr>
            <p:nvPr/>
          </p:nvGraphicFramePr>
          <p:xfrm>
            <a:off x="683" y="2469"/>
            <a:ext cx="840" cy="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737" name="Equation" r:id="rId19" imgW="12496800" imgH="4267200" progId="Equation.DSMT4">
                    <p:embed/>
                  </p:oleObj>
                </mc:Choice>
                <mc:Fallback>
                  <p:oleObj name="Equation" r:id="rId19" imgW="12496800" imgH="426720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3" y="2469"/>
                          <a:ext cx="840" cy="2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1" name="Object 7"/>
          <p:cNvGraphicFramePr>
            <a:graphicFrameLocks noChangeAspect="1"/>
          </p:cNvGraphicFramePr>
          <p:nvPr/>
        </p:nvGraphicFramePr>
        <p:xfrm>
          <a:off x="3889375" y="5558838"/>
          <a:ext cx="5103813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38" name="Equation" r:id="rId21" imgW="46329600" imgH="6096000" progId="Equation.DSMT4">
                  <p:embed/>
                </p:oleObj>
              </mc:Choice>
              <mc:Fallback>
                <p:oleObj name="Equation" r:id="rId21" imgW="46329600" imgH="6096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75" y="5558838"/>
                        <a:ext cx="5103813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25B7C0"/>
      </a:accent1>
      <a:accent2>
        <a:srgbClr val="F6A500"/>
      </a:accent2>
      <a:accent3>
        <a:srgbClr val="585858"/>
      </a:accent3>
      <a:accent4>
        <a:srgbClr val="FD7104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29000">
              <a:srgbClr val="FFFFFF"/>
            </a:gs>
            <a:gs pos="98000">
              <a:srgbClr val="FFFFFF">
                <a:lumMod val="75000"/>
              </a:srgbClr>
            </a:gs>
          </a:gsLst>
          <a:lin ang="2700000" scaled="1"/>
          <a:tileRect/>
        </a:gradFill>
        <a:ln w="25400" cap="flat" cmpd="sng" algn="ctr">
          <a:noFill/>
          <a:prstDash val="solid"/>
        </a:ln>
        <a:effectLst>
          <a:softEdge rad="0"/>
        </a:effectLst>
      </a:spPr>
      <a:bodyPr anchor="ctr"/>
      <a:lstStyle>
        <a:defPPr marL="0" marR="0" indent="0" algn="ctr" defTabSz="91440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1800" b="0" i="0" u="none" strike="noStrike" kern="0" cap="none" spc="0" normalizeH="0" baseline="0" noProof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2731</Words>
  <Application>WPS 演示</Application>
  <PresentationFormat>宽屏</PresentationFormat>
  <Paragraphs>764</Paragraphs>
  <Slides>38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145</vt:i4>
      </vt:variant>
      <vt:variant>
        <vt:lpstr>幻灯片标题</vt:lpstr>
      </vt:variant>
      <vt:variant>
        <vt:i4>38</vt:i4>
      </vt:variant>
    </vt:vector>
  </HeadingPairs>
  <TitlesOfParts>
    <vt:vector size="197" baseType="lpstr">
      <vt:lpstr>Arial</vt:lpstr>
      <vt:lpstr>宋体</vt:lpstr>
      <vt:lpstr>Wingdings</vt:lpstr>
      <vt:lpstr>微软雅黑</vt:lpstr>
      <vt:lpstr>Arial Black</vt:lpstr>
      <vt:lpstr>Arial</vt:lpstr>
      <vt:lpstr>黑体</vt:lpstr>
      <vt:lpstr>Times New Roman</vt:lpstr>
      <vt:lpstr>Symbol</vt:lpstr>
      <vt:lpstr>Arial Unicode MS</vt:lpstr>
      <vt:lpstr>Calibri</vt:lpstr>
      <vt:lpstr>华文新魏</vt:lpstr>
      <vt:lpstr>Comic Sans MS</vt:lpstr>
      <vt:lpstr>Office 主题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Equation.3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Word.Document.12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Equation.3</vt:lpstr>
      <vt:lpstr>Equation.3</vt:lpstr>
      <vt:lpstr>Equation.3</vt:lpstr>
      <vt:lpstr>Equation.DSMT4</vt:lpstr>
      <vt:lpstr>Equation.3</vt:lpstr>
      <vt:lpstr>Equation.3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指数运算法则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MOMODASUCAI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MOMODA</dc:creator>
  <cp:lastModifiedBy>DX.Q</cp:lastModifiedBy>
  <cp:revision>264</cp:revision>
  <dcterms:created xsi:type="dcterms:W3CDTF">2014-11-06T06:08:00Z</dcterms:created>
  <dcterms:modified xsi:type="dcterms:W3CDTF">2020-12-14T07:02:51Z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