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1" r:id="rId3"/>
    <p:sldId id="304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50" r:id="rId13"/>
    <p:sldId id="371" r:id="rId14"/>
    <p:sldId id="351" r:id="rId15"/>
    <p:sldId id="352" r:id="rId16"/>
    <p:sldId id="368" r:id="rId17"/>
    <p:sldId id="341" r:id="rId18"/>
    <p:sldId id="370" r:id="rId19"/>
    <p:sldId id="369" r:id="rId20"/>
    <p:sldId id="372" r:id="rId21"/>
    <p:sldId id="330" r:id="rId22"/>
    <p:sldId id="331" r:id="rId23"/>
    <p:sldId id="332" r:id="rId24"/>
    <p:sldId id="374" r:id="rId25"/>
    <p:sldId id="373" r:id="rId26"/>
    <p:sldId id="375" r:id="rId27"/>
    <p:sldId id="359" r:id="rId28"/>
    <p:sldId id="376" r:id="rId29"/>
    <p:sldId id="346" r:id="rId30"/>
    <p:sldId id="358" r:id="rId31"/>
    <p:sldId id="357" r:id="rId32"/>
    <p:sldId id="301" r:id="rId33"/>
    <p:sldId id="279" r:id="rId34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104"/>
    <a:srgbClr val="7FC5E5"/>
    <a:srgbClr val="7EE1E6"/>
    <a:srgbClr val="F6A500"/>
    <a:srgbClr val="25B7C0"/>
    <a:srgbClr val="72644A"/>
    <a:srgbClr val="897A5D"/>
    <a:srgbClr val="FDFDFD"/>
    <a:srgbClr val="595859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630"/>
  </p:normalViewPr>
  <p:slideViewPr>
    <p:cSldViewPr snapToGrid="0" showGuides="1">
      <p:cViewPr varScale="1">
        <p:scale>
          <a:sx n="68" d="100"/>
          <a:sy n="68" d="100"/>
        </p:scale>
        <p:origin x="7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handoutMaster" Target="handoutMasters/handoutMaster1.xml"/><Relationship Id="rId35" Type="http://schemas.openxmlformats.org/officeDocument/2006/relationships/notesMaster" Target="notesMasters/notesMaster1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51.wmf"/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7" Type="http://schemas.openxmlformats.org/officeDocument/2006/relationships/image" Target="../media/image50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7" Type="http://schemas.openxmlformats.org/officeDocument/2006/relationships/image" Target="../media/image55.wmf"/><Relationship Id="rId6" Type="http://schemas.openxmlformats.org/officeDocument/2006/relationships/image" Target="../media/image53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4" Type="http://schemas.openxmlformats.org/officeDocument/2006/relationships/image" Target="../media/image64.wmf"/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4.vml.rels><?xml version="1.0" encoding="UTF-8" standalone="yes"?>
<Relationships xmlns="http://schemas.openxmlformats.org/package/2006/relationships"><Relationship Id="rId4" Type="http://schemas.openxmlformats.org/officeDocument/2006/relationships/image" Target="../media/image68.wmf"/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7" Type="http://schemas.openxmlformats.org/officeDocument/2006/relationships/image" Target="../media/image79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17.vml.rels><?xml version="1.0" encoding="UTF-8" standalone="yes"?>
<Relationships xmlns="http://schemas.openxmlformats.org/package/2006/relationships"><Relationship Id="rId5" Type="http://schemas.openxmlformats.org/officeDocument/2006/relationships/image" Target="../media/image94.wmf"/><Relationship Id="rId4" Type="http://schemas.openxmlformats.org/officeDocument/2006/relationships/image" Target="../media/image93.wmf"/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7" Type="http://schemas.openxmlformats.org/officeDocument/2006/relationships/image" Target="../media/image18.wmf"/><Relationship Id="rId6" Type="http://schemas.openxmlformats.org/officeDocument/2006/relationships/image" Target="../media/image13.wmf"/><Relationship Id="rId5" Type="http://schemas.openxmlformats.org/officeDocument/2006/relationships/image" Target="../media/image11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17.wmf"/><Relationship Id="rId5" Type="http://schemas.openxmlformats.org/officeDocument/2006/relationships/image" Target="../media/image19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27.wmf"/><Relationship Id="rId8" Type="http://schemas.openxmlformats.org/officeDocument/2006/relationships/image" Target="../media/image26.wmf"/><Relationship Id="rId7" Type="http://schemas.openxmlformats.org/officeDocument/2006/relationships/image" Target="../media/image25.wmf"/><Relationship Id="rId6" Type="http://schemas.openxmlformats.org/officeDocument/2006/relationships/image" Target="../media/image24.wmf"/><Relationship Id="rId5" Type="http://schemas.openxmlformats.org/officeDocument/2006/relationships/image" Target="../media/image13.wmf"/><Relationship Id="rId4" Type="http://schemas.openxmlformats.org/officeDocument/2006/relationships/image" Target="../media/image23.wmf"/><Relationship Id="rId3" Type="http://schemas.openxmlformats.org/officeDocument/2006/relationships/image" Target="../media/image22.emf"/><Relationship Id="rId2" Type="http://schemas.openxmlformats.org/officeDocument/2006/relationships/image" Target="../media/image21.wmf"/><Relationship Id="rId10" Type="http://schemas.openxmlformats.org/officeDocument/2006/relationships/image" Target="../media/image28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32.wmf"/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42.wmf"/><Relationship Id="rId8" Type="http://schemas.openxmlformats.org/officeDocument/2006/relationships/image" Target="../media/image41.wmf"/><Relationship Id="rId7" Type="http://schemas.openxmlformats.org/officeDocument/2006/relationships/image" Target="../media/image40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1" Type="http://schemas.openxmlformats.org/officeDocument/2006/relationships/image" Target="../media/image44.emf"/><Relationship Id="rId10" Type="http://schemas.openxmlformats.org/officeDocument/2006/relationships/image" Target="../media/image43.wmf"/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51340" y="228600"/>
            <a:ext cx="2296795" cy="373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67520" y="382270"/>
            <a:ext cx="2296795" cy="373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3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3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26BD3-7134-42C4-B8EB-643B1EF2B966}" type="slidenum">
              <a:rPr lang="en-US" altLang="zh-CN"/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219200" y="277813"/>
            <a:ext cx="10363200" cy="585311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日期占位符 307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页脚占位符 307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5" name="灯片编号占位符 30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C2F28-1E33-4FD6-B938-02E7D78D0023}" type="slidenum">
              <a:rPr lang="en-US" altLang="zh-CN"/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image" Target="../media/image3.emf"/><Relationship Id="rId6" Type="http://schemas.openxmlformats.org/officeDocument/2006/relationships/image" Target="../media/image6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80960" y="208915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image" Target="../media/image23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22" Type="http://schemas.openxmlformats.org/officeDocument/2006/relationships/vmlDrawing" Target="../drawings/vmlDrawing5.vml"/><Relationship Id="rId21" Type="http://schemas.openxmlformats.org/officeDocument/2006/relationships/slideLayout" Target="../slideLayouts/slideLayout2.xml"/><Relationship Id="rId20" Type="http://schemas.openxmlformats.org/officeDocument/2006/relationships/image" Target="../media/image28.wmf"/><Relationship Id="rId2" Type="http://schemas.openxmlformats.org/officeDocument/2006/relationships/image" Target="../media/image11.wmf"/><Relationship Id="rId19" Type="http://schemas.openxmlformats.org/officeDocument/2006/relationships/oleObject" Target="../embeddings/oleObject28.bin"/><Relationship Id="rId18" Type="http://schemas.openxmlformats.org/officeDocument/2006/relationships/image" Target="../media/image27.wmf"/><Relationship Id="rId17" Type="http://schemas.openxmlformats.org/officeDocument/2006/relationships/oleObject" Target="../embeddings/oleObject27.bin"/><Relationship Id="rId16" Type="http://schemas.openxmlformats.org/officeDocument/2006/relationships/image" Target="../media/image26.wmf"/><Relationship Id="rId15" Type="http://schemas.openxmlformats.org/officeDocument/2006/relationships/oleObject" Target="../embeddings/oleObject26.bin"/><Relationship Id="rId14" Type="http://schemas.openxmlformats.org/officeDocument/2006/relationships/image" Target="../media/image25.wmf"/><Relationship Id="rId13" Type="http://schemas.openxmlformats.org/officeDocument/2006/relationships/oleObject" Target="../embeddings/oleObject25.bin"/><Relationship Id="rId12" Type="http://schemas.openxmlformats.org/officeDocument/2006/relationships/image" Target="../media/image24.wmf"/><Relationship Id="rId11" Type="http://schemas.openxmlformats.org/officeDocument/2006/relationships/oleObject" Target="../embeddings/oleObject24.bin"/><Relationship Id="rId10" Type="http://schemas.openxmlformats.org/officeDocument/2006/relationships/image" Target="../media/image13.wmf"/><Relationship Id="rId1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3.png"/><Relationship Id="rId8" Type="http://schemas.openxmlformats.org/officeDocument/2006/relationships/image" Target="../media/image32.wmf"/><Relationship Id="rId7" Type="http://schemas.openxmlformats.org/officeDocument/2006/relationships/oleObject" Target="../embeddings/oleObject32.bin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29.wmf"/><Relationship Id="rId11" Type="http://schemas.openxmlformats.org/officeDocument/2006/relationships/vmlDrawing" Target="../drawings/vmlDrawing6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8" Type="http://schemas.openxmlformats.org/officeDocument/2006/relationships/image" Target="../media/image37.wmf"/><Relationship Id="rId7" Type="http://schemas.openxmlformats.org/officeDocument/2006/relationships/oleObject" Target="../embeddings/oleObject36.bin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24" Type="http://schemas.openxmlformats.org/officeDocument/2006/relationships/vmlDrawing" Target="../drawings/vmlDrawing7.vml"/><Relationship Id="rId23" Type="http://schemas.openxmlformats.org/officeDocument/2006/relationships/slideLayout" Target="../slideLayouts/slideLayout2.xml"/><Relationship Id="rId22" Type="http://schemas.openxmlformats.org/officeDocument/2006/relationships/image" Target="../media/image44.emf"/><Relationship Id="rId21" Type="http://schemas.openxmlformats.org/officeDocument/2006/relationships/oleObject" Target="../embeddings/oleObject43.bin"/><Relationship Id="rId20" Type="http://schemas.openxmlformats.org/officeDocument/2006/relationships/image" Target="../media/image43.wmf"/><Relationship Id="rId2" Type="http://schemas.openxmlformats.org/officeDocument/2006/relationships/image" Target="../media/image34.wmf"/><Relationship Id="rId19" Type="http://schemas.openxmlformats.org/officeDocument/2006/relationships/oleObject" Target="../embeddings/oleObject42.bin"/><Relationship Id="rId18" Type="http://schemas.openxmlformats.org/officeDocument/2006/relationships/image" Target="../media/image42.wmf"/><Relationship Id="rId17" Type="http://schemas.openxmlformats.org/officeDocument/2006/relationships/oleObject" Target="../embeddings/oleObject41.bin"/><Relationship Id="rId16" Type="http://schemas.openxmlformats.org/officeDocument/2006/relationships/image" Target="../media/image41.wmf"/><Relationship Id="rId15" Type="http://schemas.openxmlformats.org/officeDocument/2006/relationships/oleObject" Target="../embeddings/oleObject40.bin"/><Relationship Id="rId14" Type="http://schemas.openxmlformats.org/officeDocument/2006/relationships/image" Target="../media/image40.wmf"/><Relationship Id="rId13" Type="http://schemas.openxmlformats.org/officeDocument/2006/relationships/oleObject" Target="../embeddings/oleObject39.bin"/><Relationship Id="rId12" Type="http://schemas.openxmlformats.org/officeDocument/2006/relationships/image" Target="../media/image39.wmf"/><Relationship Id="rId11" Type="http://schemas.openxmlformats.org/officeDocument/2006/relationships/oleObject" Target="../embeddings/oleObject38.bin"/><Relationship Id="rId10" Type="http://schemas.openxmlformats.org/officeDocument/2006/relationships/image" Target="../media/image38.wmf"/><Relationship Id="rId1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6.wmf"/><Relationship Id="rId3" Type="http://schemas.openxmlformats.org/officeDocument/2006/relationships/oleObject" Target="../embeddings/oleObject45.bin"/><Relationship Id="rId2" Type="http://schemas.openxmlformats.org/officeDocument/2006/relationships/image" Target="../media/image45.wmf"/><Relationship Id="rId1" Type="http://schemas.openxmlformats.org/officeDocument/2006/relationships/oleObject" Target="../embeddings/oleObject44.bin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7.wmf"/><Relationship Id="rId1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51.wmf"/><Relationship Id="rId7" Type="http://schemas.openxmlformats.org/officeDocument/2006/relationships/oleObject" Target="../embeddings/oleObject50.bin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48.bin"/><Relationship Id="rId2" Type="http://schemas.openxmlformats.org/officeDocument/2006/relationships/image" Target="../media/image48.wmf"/><Relationship Id="rId10" Type="http://schemas.openxmlformats.org/officeDocument/2006/relationships/vmlDrawing" Target="../drawings/vmlDrawing10.vml"/><Relationship Id="rId1" Type="http://schemas.openxmlformats.org/officeDocument/2006/relationships/oleObject" Target="../embeddings/oleObject47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5.bin"/><Relationship Id="rId8" Type="http://schemas.openxmlformats.org/officeDocument/2006/relationships/image" Target="../media/image55.wmf"/><Relationship Id="rId7" Type="http://schemas.openxmlformats.org/officeDocument/2006/relationships/oleObject" Target="../embeddings/oleObject54.bin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wmf"/><Relationship Id="rId3" Type="http://schemas.openxmlformats.org/officeDocument/2006/relationships/oleObject" Target="../embeddings/oleObject52.bin"/><Relationship Id="rId2" Type="http://schemas.openxmlformats.org/officeDocument/2006/relationships/image" Target="../media/image52.wmf"/><Relationship Id="rId18" Type="http://schemas.openxmlformats.org/officeDocument/2006/relationships/vmlDrawing" Target="../drawings/vmlDrawing11.vml"/><Relationship Id="rId17" Type="http://schemas.openxmlformats.org/officeDocument/2006/relationships/slideLayout" Target="../slideLayouts/slideLayout2.xml"/><Relationship Id="rId16" Type="http://schemas.openxmlformats.org/officeDocument/2006/relationships/image" Target="../media/image51.wmf"/><Relationship Id="rId15" Type="http://schemas.openxmlformats.org/officeDocument/2006/relationships/oleObject" Target="../embeddings/oleObject58.bin"/><Relationship Id="rId14" Type="http://schemas.openxmlformats.org/officeDocument/2006/relationships/image" Target="../media/image50.wmf"/><Relationship Id="rId13" Type="http://schemas.openxmlformats.org/officeDocument/2006/relationships/oleObject" Target="../embeddings/oleObject57.bin"/><Relationship Id="rId12" Type="http://schemas.openxmlformats.org/officeDocument/2006/relationships/image" Target="../media/image57.wmf"/><Relationship Id="rId11" Type="http://schemas.openxmlformats.org/officeDocument/2006/relationships/oleObject" Target="../embeddings/oleObject56.bin"/><Relationship Id="rId10" Type="http://schemas.openxmlformats.org/officeDocument/2006/relationships/image" Target="../media/image56.wmf"/><Relationship Id="rId1" Type="http://schemas.openxmlformats.org/officeDocument/2006/relationships/oleObject" Target="../embeddings/oleObject51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3.bin"/><Relationship Id="rId8" Type="http://schemas.openxmlformats.org/officeDocument/2006/relationships/image" Target="../media/image50.wmf"/><Relationship Id="rId7" Type="http://schemas.openxmlformats.org/officeDocument/2006/relationships/oleObject" Target="../embeddings/oleObject62.bin"/><Relationship Id="rId6" Type="http://schemas.openxmlformats.org/officeDocument/2006/relationships/image" Target="../media/image60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9.wmf"/><Relationship Id="rId3" Type="http://schemas.openxmlformats.org/officeDocument/2006/relationships/oleObject" Target="../embeddings/oleObject60.bin"/><Relationship Id="rId2" Type="http://schemas.openxmlformats.org/officeDocument/2006/relationships/image" Target="../media/image58.wmf"/><Relationship Id="rId18" Type="http://schemas.openxmlformats.org/officeDocument/2006/relationships/vmlDrawing" Target="../drawings/vmlDrawing12.vml"/><Relationship Id="rId17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5" Type="http://schemas.openxmlformats.org/officeDocument/2006/relationships/oleObject" Target="../embeddings/oleObject66.bin"/><Relationship Id="rId14" Type="http://schemas.openxmlformats.org/officeDocument/2006/relationships/image" Target="../media/image55.wmf"/><Relationship Id="rId13" Type="http://schemas.openxmlformats.org/officeDocument/2006/relationships/oleObject" Target="../embeddings/oleObject65.bin"/><Relationship Id="rId12" Type="http://schemas.openxmlformats.org/officeDocument/2006/relationships/image" Target="../media/image53.wmf"/><Relationship Id="rId11" Type="http://schemas.openxmlformats.org/officeDocument/2006/relationships/oleObject" Target="../embeddings/oleObject64.bin"/><Relationship Id="rId10" Type="http://schemas.openxmlformats.org/officeDocument/2006/relationships/image" Target="../media/image51.wmf"/><Relationship Id="rId1" Type="http://schemas.openxmlformats.org/officeDocument/2006/relationships/oleObject" Target="../embeddings/oleObject5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64.wmf"/><Relationship Id="rId7" Type="http://schemas.openxmlformats.org/officeDocument/2006/relationships/oleObject" Target="../embeddings/oleObject70.bin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62.wmf"/><Relationship Id="rId3" Type="http://schemas.openxmlformats.org/officeDocument/2006/relationships/oleObject" Target="../embeddings/oleObject68.bin"/><Relationship Id="rId2" Type="http://schemas.openxmlformats.org/officeDocument/2006/relationships/image" Target="../media/image61.wmf"/><Relationship Id="rId10" Type="http://schemas.openxmlformats.org/officeDocument/2006/relationships/vmlDrawing" Target="../drawings/vmlDrawing13.vml"/><Relationship Id="rId1" Type="http://schemas.openxmlformats.org/officeDocument/2006/relationships/oleObject" Target="../embeddings/oleObject67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68.wmf"/><Relationship Id="rId7" Type="http://schemas.openxmlformats.org/officeDocument/2006/relationships/oleObject" Target="../embeddings/oleObject74.bin"/><Relationship Id="rId6" Type="http://schemas.openxmlformats.org/officeDocument/2006/relationships/image" Target="../media/image67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66.wmf"/><Relationship Id="rId3" Type="http://schemas.openxmlformats.org/officeDocument/2006/relationships/oleObject" Target="../embeddings/oleObject72.bin"/><Relationship Id="rId2" Type="http://schemas.openxmlformats.org/officeDocument/2006/relationships/image" Target="../media/image65.wmf"/><Relationship Id="rId10" Type="http://schemas.openxmlformats.org/officeDocument/2006/relationships/vmlDrawing" Target="../drawings/vmlDrawing14.vml"/><Relationship Id="rId1" Type="http://schemas.openxmlformats.org/officeDocument/2006/relationships/oleObject" Target="../embeddings/oleObject71.bin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7.bin"/><Relationship Id="rId8" Type="http://schemas.openxmlformats.org/officeDocument/2006/relationships/image" Target="../media/image74.wmf"/><Relationship Id="rId7" Type="http://schemas.openxmlformats.org/officeDocument/2006/relationships/oleObject" Target="../embeddings/oleObject76.bin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2.wmf"/><Relationship Id="rId3" Type="http://schemas.openxmlformats.org/officeDocument/2006/relationships/image" Target="../media/image71.wmf"/><Relationship Id="rId20" Type="http://schemas.openxmlformats.org/officeDocument/2006/relationships/vmlDrawing" Target="../drawings/vmlDrawing15.vml"/><Relationship Id="rId2" Type="http://schemas.openxmlformats.org/officeDocument/2006/relationships/image" Target="../media/image70.wmf"/><Relationship Id="rId19" Type="http://schemas.openxmlformats.org/officeDocument/2006/relationships/slideLayout" Target="../slideLayouts/slideLayout2.xml"/><Relationship Id="rId18" Type="http://schemas.openxmlformats.org/officeDocument/2006/relationships/image" Target="../media/image79.wmf"/><Relationship Id="rId17" Type="http://schemas.openxmlformats.org/officeDocument/2006/relationships/oleObject" Target="../embeddings/oleObject81.bin"/><Relationship Id="rId16" Type="http://schemas.openxmlformats.org/officeDocument/2006/relationships/image" Target="../media/image78.wmf"/><Relationship Id="rId15" Type="http://schemas.openxmlformats.org/officeDocument/2006/relationships/oleObject" Target="../embeddings/oleObject80.bin"/><Relationship Id="rId14" Type="http://schemas.openxmlformats.org/officeDocument/2006/relationships/image" Target="../media/image77.wmf"/><Relationship Id="rId13" Type="http://schemas.openxmlformats.org/officeDocument/2006/relationships/oleObject" Target="../embeddings/oleObject79.bin"/><Relationship Id="rId12" Type="http://schemas.openxmlformats.org/officeDocument/2006/relationships/image" Target="../media/image76.wmf"/><Relationship Id="rId11" Type="http://schemas.openxmlformats.org/officeDocument/2006/relationships/oleObject" Target="../embeddings/oleObject78.bin"/><Relationship Id="rId10" Type="http://schemas.openxmlformats.org/officeDocument/2006/relationships/image" Target="../media/image75.wmf"/><Relationship Id="rId1" Type="http://schemas.openxmlformats.org/officeDocument/2006/relationships/image" Target="../media/image69.wmf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2.wmf"/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1.wmf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.xml"/><Relationship Id="rId4" Type="http://schemas.openxmlformats.org/officeDocument/2006/relationships/image" Target="../media/image84.wmf"/><Relationship Id="rId3" Type="http://schemas.openxmlformats.org/officeDocument/2006/relationships/oleObject" Target="../embeddings/oleObject83.bin"/><Relationship Id="rId2" Type="http://schemas.openxmlformats.org/officeDocument/2006/relationships/image" Target="../media/image83.wmf"/><Relationship Id="rId1" Type="http://schemas.openxmlformats.org/officeDocument/2006/relationships/oleObject" Target="../embeddings/oleObject8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6.pn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9.jpeg"/><Relationship Id="rId2" Type="http://schemas.openxmlformats.org/officeDocument/2006/relationships/image" Target="../media/image88.jpeg"/><Relationship Id="rId1" Type="http://schemas.openxmlformats.org/officeDocument/2006/relationships/image" Target="../media/image8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8.bin"/><Relationship Id="rId8" Type="http://schemas.openxmlformats.org/officeDocument/2006/relationships/image" Target="../media/image93.wmf"/><Relationship Id="rId7" Type="http://schemas.openxmlformats.org/officeDocument/2006/relationships/oleObject" Target="../embeddings/oleObject87.bin"/><Relationship Id="rId6" Type="http://schemas.openxmlformats.org/officeDocument/2006/relationships/image" Target="../media/image92.wmf"/><Relationship Id="rId5" Type="http://schemas.openxmlformats.org/officeDocument/2006/relationships/oleObject" Target="../embeddings/oleObject86.bin"/><Relationship Id="rId4" Type="http://schemas.openxmlformats.org/officeDocument/2006/relationships/image" Target="../media/image91.wmf"/><Relationship Id="rId3" Type="http://schemas.openxmlformats.org/officeDocument/2006/relationships/oleObject" Target="../embeddings/oleObject85.bin"/><Relationship Id="rId2" Type="http://schemas.openxmlformats.org/officeDocument/2006/relationships/image" Target="../media/image90.wmf"/><Relationship Id="rId12" Type="http://schemas.openxmlformats.org/officeDocument/2006/relationships/vmlDrawing" Target="../drawings/vmlDrawing17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94.wmf"/><Relationship Id="rId1" Type="http://schemas.openxmlformats.org/officeDocument/2006/relationships/oleObject" Target="../embeddings/oleObject84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3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0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4.wmf"/><Relationship Id="rId16" Type="http://schemas.openxmlformats.org/officeDocument/2006/relationships/vmlDrawing" Target="../drawings/vmlDrawing2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18.wmf"/><Relationship Id="rId13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1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2.wmf"/><Relationship Id="rId14" Type="http://schemas.openxmlformats.org/officeDocument/2006/relationships/vmlDrawing" Target="../drawings/vmlDrawing3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1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47732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4.2.1《</a:t>
            </a:r>
            <a:r>
              <a:rPr lang="zh-CN" altLang="en-US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对数运算</a:t>
            </a: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</a:t>
            </a:r>
            <a:r>
              <a:rPr lang="zh-CN" altLang="en-US" sz="2400" b="1" dirty="0" smtClean="0">
                <a:sym typeface="+mn-ea"/>
              </a:rPr>
              <a:t> 讲  人： 田   媛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北京市第一</a:t>
            </a:r>
            <a:r>
              <a:rPr lang="en-US" altLang="zh-CN" sz="2400" b="1" dirty="0" smtClean="0">
                <a:sym typeface="+mn-ea"/>
              </a:rPr>
              <a:t>O</a:t>
            </a:r>
            <a:r>
              <a:rPr lang="zh-CN" altLang="en-US" sz="2400" b="1" dirty="0" smtClean="0">
                <a:sym typeface="+mn-ea"/>
              </a:rPr>
              <a:t>一中学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版必修第二册  第四章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文本框 9218"/>
          <p:cNvSpPr txBox="1">
            <a:spLocks noChangeArrowheads="1"/>
          </p:cNvSpPr>
          <p:nvPr/>
        </p:nvSpPr>
        <p:spPr bwMode="auto">
          <a:xfrm>
            <a:off x="890441" y="1918946"/>
            <a:ext cx="1047625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思考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地，如果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，且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≠1</a:t>
            </a: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），</a:t>
            </a:r>
            <a:endParaRPr lang="en-US" altLang="zh-CN" sz="3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那么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数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叫做什么？怎样表示？</a:t>
            </a:r>
            <a:r>
              <a:rPr lang="zh-CN" altLang="en-US" sz="3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6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矩形 9219"/>
          <p:cNvSpPr>
            <a:spLocks noChangeArrowheads="1"/>
          </p:cNvSpPr>
          <p:nvPr/>
        </p:nvSpPr>
        <p:spPr bwMode="auto">
          <a:xfrm>
            <a:off x="2396635" y="3949456"/>
            <a:ext cx="26677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CN" sz="4000" b="1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zh-C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21" name="组合 9220"/>
          <p:cNvGrpSpPr/>
          <p:nvPr/>
        </p:nvGrpSpPr>
        <p:grpSpPr bwMode="auto">
          <a:xfrm>
            <a:off x="7920064" y="3979374"/>
            <a:ext cx="2009775" cy="914400"/>
            <a:chOff x="0" y="0"/>
            <a:chExt cx="1266" cy="576"/>
          </a:xfrm>
        </p:grpSpPr>
        <p:graphicFrame>
          <p:nvGraphicFramePr>
            <p:cNvPr id="8197" name="对象 9221"/>
            <p:cNvGraphicFramePr>
              <a:graphicFrameLocks noChangeAspect="1"/>
            </p:cNvGraphicFramePr>
            <p:nvPr/>
          </p:nvGraphicFramePr>
          <p:xfrm>
            <a:off x="0" y="0"/>
            <a:ext cx="1074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407" name="" r:id="rId1" imgW="459740" imgH="229870" progId="Equation.DSMT4">
                    <p:embed/>
                  </p:oleObj>
                </mc:Choice>
                <mc:Fallback>
                  <p:oleObj name="" r:id="rId1" imgW="459740" imgH="229870" progId="Equation.DSMT4">
                    <p:embed/>
                    <p:pic>
                      <p:nvPicPr>
                        <p:cNvPr id="0" name="对象 92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1074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98" name="直接连接符 9222"/>
            <p:cNvSpPr>
              <a:spLocks noChangeShapeType="1"/>
            </p:cNvSpPr>
            <p:nvPr/>
          </p:nvSpPr>
          <p:spPr bwMode="auto">
            <a:xfrm>
              <a:off x="18" y="219"/>
              <a:ext cx="124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zh-CN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199" name="直接连接符 9223"/>
            <p:cNvSpPr>
              <a:spLocks noChangeShapeType="1"/>
            </p:cNvSpPr>
            <p:nvPr/>
          </p:nvSpPr>
          <p:spPr bwMode="auto">
            <a:xfrm>
              <a:off x="18" y="363"/>
              <a:ext cx="124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zh-CN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200" name="直接连接符 9224"/>
            <p:cNvSpPr>
              <a:spLocks noChangeShapeType="1"/>
            </p:cNvSpPr>
            <p:nvPr/>
          </p:nvSpPr>
          <p:spPr bwMode="auto">
            <a:xfrm>
              <a:off x="18" y="498"/>
              <a:ext cx="1248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lg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zh-CN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201" name="直接连接符 9225"/>
            <p:cNvSpPr>
              <a:spLocks noChangeShapeType="1"/>
            </p:cNvSpPr>
            <p:nvPr/>
          </p:nvSpPr>
          <p:spPr bwMode="auto">
            <a:xfrm>
              <a:off x="18" y="123"/>
              <a:ext cx="1248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zh-CN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11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1111702" y="4166472"/>
          <a:ext cx="53266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65" name="Equation" r:id="rId1" imgW="1752600" imgH="393700" progId="Equation.DSMT4">
                  <p:embed/>
                </p:oleObj>
              </mc:Choice>
              <mc:Fallback>
                <p:oleObj name="Equation" r:id="rId1" imgW="1752600" imgH="3937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702" y="4166472"/>
                        <a:ext cx="5326675" cy="1111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6" name="Object 14"/>
          <p:cNvGraphicFramePr>
            <a:graphicFrameLocks noChangeAspect="1"/>
          </p:cNvGraphicFramePr>
          <p:nvPr/>
        </p:nvGraphicFramePr>
        <p:xfrm>
          <a:off x="1111702" y="5788819"/>
          <a:ext cx="5326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66" name="Equation" r:id="rId3" imgW="1624965" imgH="215900" progId="Equation.DSMT4">
                  <p:embed/>
                </p:oleObj>
              </mc:Choice>
              <mc:Fallback>
                <p:oleObj name="Equation" r:id="rId3" imgW="1624965" imgH="2159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702" y="5788819"/>
                        <a:ext cx="5326675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1" name="Object 3"/>
          <p:cNvGraphicFramePr>
            <a:graphicFrameLocks noChangeAspect="1"/>
          </p:cNvGraphicFramePr>
          <p:nvPr/>
        </p:nvGraphicFramePr>
        <p:xfrm>
          <a:off x="1178036" y="1290797"/>
          <a:ext cx="6827838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67" name="Equation" r:id="rId5" imgW="51082575" imgH="18101945" progId="Equation.DSMT4">
                  <p:embed/>
                </p:oleObj>
              </mc:Choice>
              <mc:Fallback>
                <p:oleObj name="Equation" r:id="rId5" imgW="51082575" imgH="1810194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036" y="1290797"/>
                        <a:ext cx="6827838" cy="234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7012" name="Rectangle 4"/>
          <p:cNvSpPr>
            <a:spLocks noChangeArrowheads="1"/>
          </p:cNvSpPr>
          <p:nvPr/>
        </p:nvSpPr>
        <p:spPr bwMode="auto">
          <a:xfrm>
            <a:off x="5882554" y="2259179"/>
            <a:ext cx="65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1067014" name="Line 6"/>
          <p:cNvSpPr>
            <a:spLocks noChangeShapeType="1"/>
          </p:cNvSpPr>
          <p:nvPr/>
        </p:nvSpPr>
        <p:spPr bwMode="auto">
          <a:xfrm>
            <a:off x="8166206" y="2148764"/>
            <a:ext cx="2376488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67015" name="Line 7"/>
          <p:cNvSpPr>
            <a:spLocks noChangeShapeType="1"/>
          </p:cNvSpPr>
          <p:nvPr/>
        </p:nvSpPr>
        <p:spPr bwMode="auto">
          <a:xfrm>
            <a:off x="8239232" y="2364664"/>
            <a:ext cx="2303463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67017" name="Line 9"/>
          <p:cNvSpPr>
            <a:spLocks noChangeShapeType="1"/>
          </p:cNvSpPr>
          <p:nvPr/>
        </p:nvSpPr>
        <p:spPr bwMode="auto">
          <a:xfrm flipV="1">
            <a:off x="8310669" y="1645527"/>
            <a:ext cx="2376488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lgDash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3" name="Group 27"/>
          <p:cNvGrpSpPr/>
          <p:nvPr/>
        </p:nvGrpSpPr>
        <p:grpSpPr bwMode="auto">
          <a:xfrm>
            <a:off x="8166211" y="1643943"/>
            <a:ext cx="2374902" cy="768351"/>
            <a:chOff x="3333" y="2186"/>
            <a:chExt cx="1496" cy="484"/>
          </a:xfrm>
        </p:grpSpPr>
        <p:sp>
          <p:nvSpPr>
            <p:cNvPr id="1067016" name="Line 8"/>
            <p:cNvSpPr>
              <a:spLocks noChangeShapeType="1"/>
            </p:cNvSpPr>
            <p:nvPr/>
          </p:nvSpPr>
          <p:spPr bwMode="auto">
            <a:xfrm>
              <a:off x="3333" y="2366"/>
              <a:ext cx="149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lgDash"/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26"/>
            <p:cNvGrpSpPr/>
            <p:nvPr/>
          </p:nvGrpSpPr>
          <p:grpSpPr bwMode="auto">
            <a:xfrm>
              <a:off x="3696" y="2186"/>
              <a:ext cx="942" cy="484"/>
              <a:chOff x="3696" y="2186"/>
              <a:chExt cx="942" cy="484"/>
            </a:xfrm>
          </p:grpSpPr>
          <p:sp>
            <p:nvSpPr>
              <p:cNvPr id="1067018" name="Rectangle 10"/>
              <p:cNvSpPr>
                <a:spLocks noChangeArrowheads="1"/>
              </p:cNvSpPr>
              <p:nvPr/>
            </p:nvSpPr>
            <p:spPr bwMode="auto">
              <a:xfrm>
                <a:off x="3696" y="2186"/>
                <a:ext cx="635" cy="4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altLang="zh-CN" sz="4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幼圆" panose="02010509060101010101" pitchFamily="49" charset="-122"/>
                    <a:cs typeface="Times New Roman" panose="02020603050405020304" pitchFamily="18" charset="0"/>
                  </a:rPr>
                  <a:t>log</a:t>
                </a:r>
                <a:endParaRPr lang="en-US" altLang="zh-CN" sz="4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7019" name="Rectangle 11"/>
              <p:cNvSpPr>
                <a:spLocks noChangeArrowheads="1"/>
              </p:cNvSpPr>
              <p:nvPr/>
            </p:nvSpPr>
            <p:spPr bwMode="auto">
              <a:xfrm>
                <a:off x="4248" y="2360"/>
                <a:ext cx="390" cy="31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endParaRPr lang="en-US" altLang="zh-CN" sz="3200" dirty="0">
                  <a:ea typeface="宋体" panose="02010600030101010101" pitchFamily="2" charset="-122"/>
                </a:endParaRPr>
              </a:p>
            </p:txBody>
          </p:sp>
        </p:grpSp>
      </p:grp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654263" y="4104100"/>
          <a:ext cx="421005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68" name="Equation" r:id="rId7" imgW="36271200" imgH="9448800" progId="Equation.DSMT4">
                  <p:embed/>
                </p:oleObj>
              </mc:Choice>
              <mc:Fallback>
                <p:oleObj name="Equation" r:id="rId7" imgW="36271200" imgH="9448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263" y="4104100"/>
                        <a:ext cx="421005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5290642" y="4314089"/>
          <a:ext cx="73660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69" name="Equation" r:id="rId9" imgW="203200" imgH="177800" progId="Equation.DSMT4">
                  <p:embed/>
                </p:oleObj>
              </mc:Choice>
              <mc:Fallback>
                <p:oleObj name="Equation" r:id="rId9" imgW="203200" imgH="177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0642" y="4314089"/>
                        <a:ext cx="736600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6654263" y="5805025"/>
          <a:ext cx="43195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0" name="Equation" r:id="rId11" imgW="32004000" imgH="4876800" progId="Equation.DSMT4">
                  <p:embed/>
                </p:oleObj>
              </mc:Choice>
              <mc:Fallback>
                <p:oleObj name="Equation" r:id="rId11" imgW="32004000" imgH="4876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263" y="5805025"/>
                        <a:ext cx="431958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5069912" y="5743112"/>
          <a:ext cx="117806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1" name="Equation" r:id="rId13" imgW="393700" imgH="228600" progId="Equation.DSMT4">
                  <p:embed/>
                </p:oleObj>
              </mc:Choice>
              <mc:Fallback>
                <p:oleObj name="Equation" r:id="rId13" imgW="3937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9912" y="5743112"/>
                        <a:ext cx="1178060" cy="700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6762307" y="4851912"/>
          <a:ext cx="2349824" cy="909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2" name="Equation" r:id="rId15" imgW="1040765" imgH="393700" progId="Equation.DSMT4">
                  <p:embed/>
                </p:oleObj>
              </mc:Choice>
              <mc:Fallback>
                <p:oleObj name="Equation" r:id="rId15" imgW="1040765" imgH="3937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307" y="4851912"/>
                        <a:ext cx="2349824" cy="909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7" name="Object 15"/>
          <p:cNvGraphicFramePr>
            <a:graphicFrameLocks noChangeAspect="1"/>
          </p:cNvGraphicFramePr>
          <p:nvPr/>
        </p:nvGraphicFramePr>
        <p:xfrm>
          <a:off x="9523512" y="2071121"/>
          <a:ext cx="357190" cy="407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3" name="Equation" r:id="rId17" imgW="127000" imgH="139700" progId="Equation.DSMT4">
                  <p:embed/>
                </p:oleObj>
              </mc:Choice>
              <mc:Fallback>
                <p:oleObj name="Equation" r:id="rId17" imgW="127000" imgH="1397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3512" y="2071121"/>
                        <a:ext cx="357190" cy="4078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8" name="Object 16"/>
          <p:cNvGraphicFramePr>
            <a:graphicFrameLocks noChangeAspect="1"/>
          </p:cNvGraphicFramePr>
          <p:nvPr/>
        </p:nvGraphicFramePr>
        <p:xfrm>
          <a:off x="9666388" y="1550271"/>
          <a:ext cx="1027186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4" name="Equation" r:id="rId19" imgW="177800" imgH="177800" progId="Equation.DSMT4">
                  <p:embed/>
                </p:oleObj>
              </mc:Choice>
              <mc:Fallback>
                <p:oleObj name="Equation" r:id="rId19" imgW="177800" imgH="177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6388" y="1550271"/>
                        <a:ext cx="1027186" cy="785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对数的定义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7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6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542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7014" grpId="0" animBg="1"/>
      <p:bldP spid="1067015" grpId="0" animBg="1"/>
      <p:bldP spid="10670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0241"/>
          <p:cNvSpPr txBox="1">
            <a:spLocks noChangeArrowheads="1"/>
          </p:cNvSpPr>
          <p:nvPr/>
        </p:nvSpPr>
        <p:spPr bwMode="auto">
          <a:xfrm>
            <a:off x="2504733" y="2654945"/>
            <a:ext cx="93614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（</a:t>
            </a:r>
            <a:r>
              <a:rPr lang="en-US" altLang="zh-CN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）在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对数</a:t>
            </a:r>
            <a:r>
              <a:rPr lang="en-US" altLang="zh-CN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36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有范围限定吗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为什么？</a:t>
            </a:r>
            <a:endParaRPr lang="zh-CN" altLang="en-US" sz="3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243" name="文本框 10242"/>
          <p:cNvSpPr txBox="1">
            <a:spLocks noChangeArrowheads="1"/>
          </p:cNvSpPr>
          <p:nvPr/>
        </p:nvSpPr>
        <p:spPr bwMode="auto">
          <a:xfrm>
            <a:off x="3016470" y="5298391"/>
            <a:ext cx="7559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00CC"/>
                </a:solidFill>
              </a:rPr>
              <a:t>负数和零没有对数</a:t>
            </a:r>
            <a:endParaRPr lang="zh-CN" altLang="en-US" sz="3600" dirty="0">
              <a:solidFill>
                <a:srgbClr val="0000CC"/>
              </a:solidFill>
            </a:endParaRPr>
          </a:p>
        </p:txBody>
      </p:sp>
      <p:sp>
        <p:nvSpPr>
          <p:cNvPr id="19460" name="文本框 10244"/>
          <p:cNvSpPr txBox="1">
            <a:spLocks noChangeArrowheads="1"/>
          </p:cNvSpPr>
          <p:nvPr/>
        </p:nvSpPr>
        <p:spPr bwMode="auto">
          <a:xfrm>
            <a:off x="843767" y="2669232"/>
            <a:ext cx="198002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思考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：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9461" name="组合 10245"/>
          <p:cNvGrpSpPr/>
          <p:nvPr/>
        </p:nvGrpSpPr>
        <p:grpSpPr bwMode="auto">
          <a:xfrm>
            <a:off x="1013413" y="1082457"/>
            <a:ext cx="10297012" cy="1076325"/>
            <a:chOff x="-345" y="174"/>
            <a:chExt cx="5280" cy="678"/>
          </a:xfrm>
        </p:grpSpPr>
        <p:sp>
          <p:nvSpPr>
            <p:cNvPr id="19462" name="文本框 10246"/>
            <p:cNvSpPr txBox="1">
              <a:spLocks noChangeArrowheads="1"/>
            </p:cNvSpPr>
            <p:nvPr/>
          </p:nvSpPr>
          <p:spPr bwMode="auto">
            <a:xfrm>
              <a:off x="-345" y="174"/>
              <a:ext cx="5280" cy="6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FF"/>
              </a:solidFill>
              <a:prstDash val="dash"/>
              <a:miter lim="800000"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zh-CN" sz="32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altLang="zh-CN" sz="32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zh-CN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一般地，如果</a:t>
              </a:r>
              <a:r>
                <a:rPr lang="en-US" altLang="zh-CN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32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=N (</a:t>
              </a:r>
              <a:r>
                <a:rPr lang="en-US" altLang="zh-CN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&gt;0,</a:t>
              </a:r>
              <a:r>
                <a:rPr lang="en-US" altLang="zh-CN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≠1) </a:t>
              </a:r>
              <a:r>
                <a:rPr lang="zh-CN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那么数</a:t>
              </a:r>
              <a:r>
                <a:rPr lang="en-US" altLang="zh-CN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zh-CN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叫做以</a:t>
              </a:r>
              <a:r>
                <a:rPr lang="en-US" altLang="zh-CN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zh-CN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为底</a:t>
              </a:r>
              <a:r>
                <a:rPr lang="en-US" altLang="zh-C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zh-CN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的对数， 记作         </a:t>
              </a:r>
              <a:endPara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63" name="矩形 10247"/>
            <p:cNvSpPr>
              <a:spLocks noChangeArrowheads="1"/>
            </p:cNvSpPr>
            <p:nvPr/>
          </p:nvSpPr>
          <p:spPr bwMode="auto">
            <a:xfrm>
              <a:off x="1080" y="450"/>
              <a:ext cx="154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200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zh-CN" altLang="en-US" sz="32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＝</a:t>
              </a:r>
              <a:r>
                <a:rPr lang="en-US" altLang="zh-CN" sz="3200" dirty="0" err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log</a:t>
              </a:r>
              <a:r>
                <a:rPr lang="en-US" altLang="zh-CN" sz="3200" i="1" baseline="-25000" dirty="0" err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3200" dirty="0" err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altLang="zh-CN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249" name="文本框 10248"/>
          <p:cNvSpPr txBox="1">
            <a:spLocks noChangeArrowheads="1"/>
          </p:cNvSpPr>
          <p:nvPr/>
        </p:nvSpPr>
        <p:spPr bwMode="auto">
          <a:xfrm>
            <a:off x="2190970" y="3776801"/>
            <a:ext cx="7704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（</a:t>
            </a:r>
            <a:r>
              <a:rPr lang="en-US" altLang="zh-CN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）</a:t>
            </a:r>
            <a:r>
              <a:rPr lang="en-US" altLang="zh-CN" sz="36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3600" i="1" baseline="-250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(-2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3600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有没有意义？</a:t>
            </a:r>
            <a:endParaRPr lang="zh-CN" altLang="en-US" sz="3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对数的定义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1299" name="Group 3"/>
          <p:cNvGraphicFramePr>
            <a:graphicFrameLocks noGrp="1"/>
          </p:cNvGraphicFramePr>
          <p:nvPr/>
        </p:nvGraphicFramePr>
        <p:xfrm>
          <a:off x="1864892" y="3491671"/>
          <a:ext cx="8496300" cy="3224116"/>
        </p:xfrm>
        <a:graphic>
          <a:graphicData uri="http://schemas.openxmlformats.org/drawingml/2006/table">
            <a:tbl>
              <a:tblPr/>
              <a:tblGrid>
                <a:gridCol w="2833718"/>
                <a:gridCol w="1899138"/>
                <a:gridCol w="1941342"/>
                <a:gridCol w="1822102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</a:tr>
              <a:tr h="986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</a:tr>
              <a:tr h="101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C5E5"/>
                    </a:solidFill>
                  </a:tcPr>
                </a:tc>
              </a:tr>
            </a:tbl>
          </a:graphicData>
        </a:graphic>
      </p:graphicFrame>
      <p:sp>
        <p:nvSpPr>
          <p:cNvPr id="311321" name="Line 25"/>
          <p:cNvSpPr>
            <a:spLocks noChangeShapeType="1"/>
          </p:cNvSpPr>
          <p:nvPr/>
        </p:nvSpPr>
        <p:spPr bwMode="auto">
          <a:xfrm>
            <a:off x="1872861" y="3453571"/>
            <a:ext cx="2871831" cy="1303339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1322" name="Text Box 26"/>
          <p:cNvSpPr txBox="1">
            <a:spLocks noChangeArrowheads="1"/>
          </p:cNvSpPr>
          <p:nvPr/>
        </p:nvSpPr>
        <p:spPr bwMode="auto">
          <a:xfrm>
            <a:off x="2879334" y="3526596"/>
            <a:ext cx="1149351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solidFill>
                  <a:srgbClr val="FFFFFF"/>
                </a:solidFill>
              </a:rPr>
              <a:t>名称</a:t>
            </a:r>
            <a:endParaRPr lang="zh-CN" altLang="en-US" sz="2000" b="1" dirty="0">
              <a:solidFill>
                <a:srgbClr val="FFFFFF"/>
              </a:solidFill>
            </a:endParaRPr>
          </a:p>
        </p:txBody>
      </p:sp>
      <p:sp>
        <p:nvSpPr>
          <p:cNvPr id="311323" name="Text Box 27"/>
          <p:cNvSpPr txBox="1">
            <a:spLocks noChangeArrowheads="1"/>
          </p:cNvSpPr>
          <p:nvPr/>
        </p:nvSpPr>
        <p:spPr bwMode="auto">
          <a:xfrm>
            <a:off x="2160198" y="4174297"/>
            <a:ext cx="1223962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solidFill>
                  <a:srgbClr val="FFFFFF"/>
                </a:solidFill>
              </a:rPr>
              <a:t>式子</a:t>
            </a:r>
            <a:endParaRPr lang="zh-CN" altLang="en-US" sz="2000" b="1" dirty="0">
              <a:solidFill>
                <a:srgbClr val="FFFFFF"/>
              </a:solidFill>
            </a:endParaRPr>
          </a:p>
        </p:txBody>
      </p:sp>
      <p:sp>
        <p:nvSpPr>
          <p:cNvPr id="311327" name="Text Box 31"/>
          <p:cNvSpPr txBox="1">
            <a:spLocks noChangeArrowheads="1"/>
          </p:cNvSpPr>
          <p:nvPr/>
        </p:nvSpPr>
        <p:spPr bwMode="auto">
          <a:xfrm>
            <a:off x="4972453" y="4883611"/>
            <a:ext cx="1223963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FF00"/>
                </a:solidFill>
              </a:rPr>
              <a:t>底数</a:t>
            </a:r>
            <a:endParaRPr lang="zh-CN" altLang="en-US" sz="4000" b="1" dirty="0">
              <a:solidFill>
                <a:srgbClr val="FFFF00"/>
              </a:solidFill>
            </a:endParaRPr>
          </a:p>
        </p:txBody>
      </p:sp>
      <p:sp>
        <p:nvSpPr>
          <p:cNvPr id="311329" name="Text Box 33"/>
          <p:cNvSpPr txBox="1">
            <a:spLocks noChangeArrowheads="1"/>
          </p:cNvSpPr>
          <p:nvPr/>
        </p:nvSpPr>
        <p:spPr bwMode="auto">
          <a:xfrm>
            <a:off x="6877454" y="4923598"/>
            <a:ext cx="1295400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FFFF"/>
                </a:solidFill>
              </a:rPr>
              <a:t>指数</a:t>
            </a:r>
            <a:endParaRPr lang="zh-CN" altLang="en-US" sz="4000" b="1" dirty="0">
              <a:solidFill>
                <a:srgbClr val="FFFFFF"/>
              </a:solidFill>
            </a:endParaRPr>
          </a:p>
        </p:txBody>
      </p:sp>
      <p:sp>
        <p:nvSpPr>
          <p:cNvPr id="311330" name="Text Box 34"/>
          <p:cNvSpPr txBox="1">
            <a:spLocks noChangeArrowheads="1"/>
          </p:cNvSpPr>
          <p:nvPr/>
        </p:nvSpPr>
        <p:spPr bwMode="auto">
          <a:xfrm>
            <a:off x="6915549" y="5878763"/>
            <a:ext cx="136683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</a:rPr>
              <a:t>对数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311331" name="Text Box 35"/>
          <p:cNvSpPr txBox="1">
            <a:spLocks noChangeArrowheads="1"/>
          </p:cNvSpPr>
          <p:nvPr/>
        </p:nvSpPr>
        <p:spPr bwMode="auto">
          <a:xfrm>
            <a:off x="9029615" y="4898377"/>
            <a:ext cx="1152525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7030A0"/>
                </a:solidFill>
              </a:rPr>
              <a:t>幂</a:t>
            </a:r>
            <a:endParaRPr lang="zh-CN" altLang="en-US" sz="4000" b="1" dirty="0">
              <a:solidFill>
                <a:srgbClr val="7030A0"/>
              </a:solidFill>
            </a:endParaRPr>
          </a:p>
        </p:txBody>
      </p:sp>
      <p:sp>
        <p:nvSpPr>
          <p:cNvPr id="311332" name="Text Box 36"/>
          <p:cNvSpPr txBox="1">
            <a:spLocks noChangeArrowheads="1"/>
          </p:cNvSpPr>
          <p:nvPr/>
        </p:nvSpPr>
        <p:spPr bwMode="auto">
          <a:xfrm>
            <a:off x="8797472" y="5852175"/>
            <a:ext cx="129698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FFFF"/>
                </a:solidFill>
              </a:rPr>
              <a:t>真数</a:t>
            </a:r>
            <a:endParaRPr lang="zh-CN" altLang="en-US" sz="4000" b="1" dirty="0">
              <a:solidFill>
                <a:srgbClr val="FFFFFF"/>
              </a:solidFill>
            </a:endParaRPr>
          </a:p>
        </p:txBody>
      </p:sp>
      <p:grpSp>
        <p:nvGrpSpPr>
          <p:cNvPr id="2" name="Group 37"/>
          <p:cNvGrpSpPr/>
          <p:nvPr/>
        </p:nvGrpSpPr>
        <p:grpSpPr bwMode="auto">
          <a:xfrm>
            <a:off x="2084813" y="4794010"/>
            <a:ext cx="2447925" cy="658812"/>
            <a:chOff x="249" y="2541"/>
            <a:chExt cx="1542" cy="415"/>
          </a:xfrm>
        </p:grpSpPr>
        <p:sp>
          <p:nvSpPr>
            <p:cNvPr id="4156" name="AutoShape 38"/>
            <p:cNvSpPr>
              <a:spLocks noChangeAspect="1" noChangeArrowheads="1" noTextEdit="1"/>
            </p:cNvSpPr>
            <p:nvPr/>
          </p:nvSpPr>
          <p:spPr bwMode="auto">
            <a:xfrm>
              <a:off x="249" y="2613"/>
              <a:ext cx="1542" cy="3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7" name="Rectangle 39"/>
            <p:cNvSpPr>
              <a:spLocks noChangeArrowheads="1"/>
            </p:cNvSpPr>
            <p:nvPr/>
          </p:nvSpPr>
          <p:spPr bwMode="auto">
            <a:xfrm>
              <a:off x="1546" y="2659"/>
              <a:ext cx="16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3000" i="1">
                  <a:solidFill>
                    <a:srgbClr val="FFFFFF"/>
                  </a:solidFill>
                  <a:latin typeface="Times New Roman" panose="02020603050405020304" pitchFamily="18" charset="0"/>
                </a:rPr>
                <a:t>N</a:t>
              </a:r>
              <a:endParaRPr kumimoji="1" lang="en-US" altLang="zh-CN" sz="3200" b="1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58" name="Rectangle 40"/>
            <p:cNvSpPr>
              <a:spLocks noChangeArrowheads="1"/>
            </p:cNvSpPr>
            <p:nvPr/>
          </p:nvSpPr>
          <p:spPr bwMode="auto">
            <a:xfrm>
              <a:off x="1040" y="2659"/>
              <a:ext cx="12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3000" i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a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59" name="Rectangle 41"/>
            <p:cNvSpPr>
              <a:spLocks noChangeArrowheads="1"/>
            </p:cNvSpPr>
            <p:nvPr/>
          </p:nvSpPr>
          <p:spPr bwMode="auto">
            <a:xfrm>
              <a:off x="1196" y="2541"/>
              <a:ext cx="102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0" tIns="0" rIns="0" bIns="0">
              <a:spAutoFit/>
            </a:bodyPr>
            <a:lstStyle/>
            <a:p>
              <a:pPr eaLnBrk="1" hangingPunct="1"/>
              <a:r>
                <a:rPr kumimoji="1" lang="en-US" altLang="zh-CN" b="1" i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b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60" name="Rectangle 42"/>
            <p:cNvSpPr>
              <a:spLocks noChangeArrowheads="1"/>
            </p:cNvSpPr>
            <p:nvPr/>
          </p:nvSpPr>
          <p:spPr bwMode="auto">
            <a:xfrm>
              <a:off x="1336" y="2632"/>
              <a:ext cx="13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3000">
                  <a:solidFill>
                    <a:srgbClr val="FFFFFF"/>
                  </a:solidFill>
                  <a:latin typeface="Symbol" panose="05050102010706020507" pitchFamily="18" charset="2"/>
                </a:rPr>
                <a:t>=</a:t>
              </a:r>
              <a:endParaRPr kumimoji="1" lang="en-US" altLang="zh-CN" sz="3200" b="1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61" name="Rectangle 43"/>
            <p:cNvSpPr>
              <a:spLocks noChangeArrowheads="1"/>
            </p:cNvSpPr>
            <p:nvPr/>
          </p:nvSpPr>
          <p:spPr bwMode="auto">
            <a:xfrm>
              <a:off x="279" y="2667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zh-CN" altLang="en-US" sz="3000" b="1" dirty="0">
                  <a:solidFill>
                    <a:srgbClr val="FFFFFF"/>
                  </a:solidFill>
                  <a:latin typeface="宋体" panose="02010600030101010101" pitchFamily="2" charset="-122"/>
                </a:rPr>
                <a:t>指数式</a:t>
              </a:r>
              <a:endParaRPr kumimoji="1" lang="zh-CN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44"/>
          <p:cNvGrpSpPr>
            <a:grpSpLocks noChangeAspect="1"/>
          </p:cNvGrpSpPr>
          <p:nvPr/>
        </p:nvGrpSpPr>
        <p:grpSpPr bwMode="auto">
          <a:xfrm>
            <a:off x="2044332" y="5967235"/>
            <a:ext cx="2592387" cy="506413"/>
            <a:chOff x="249" y="3338"/>
            <a:chExt cx="1633" cy="319"/>
          </a:xfrm>
        </p:grpSpPr>
        <p:sp>
          <p:nvSpPr>
            <p:cNvPr id="4149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49" y="3339"/>
              <a:ext cx="1633" cy="31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0" name="Rectangle 46"/>
            <p:cNvSpPr>
              <a:spLocks noChangeArrowheads="1"/>
            </p:cNvSpPr>
            <p:nvPr/>
          </p:nvSpPr>
          <p:spPr bwMode="auto">
            <a:xfrm>
              <a:off x="1740" y="3362"/>
              <a:ext cx="109" cy="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2700" b="1" i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b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51" name="Rectangle 47"/>
            <p:cNvSpPr>
              <a:spLocks noChangeArrowheads="1"/>
            </p:cNvSpPr>
            <p:nvPr/>
          </p:nvSpPr>
          <p:spPr bwMode="auto">
            <a:xfrm>
              <a:off x="1346" y="3362"/>
              <a:ext cx="145" cy="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2700" i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N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52" name="Rectangle 48"/>
            <p:cNvSpPr>
              <a:spLocks noChangeArrowheads="1"/>
            </p:cNvSpPr>
            <p:nvPr/>
          </p:nvSpPr>
          <p:spPr bwMode="auto">
            <a:xfrm>
              <a:off x="1225" y="3494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1600" i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a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53" name="Rectangle 49"/>
            <p:cNvSpPr>
              <a:spLocks noChangeArrowheads="1"/>
            </p:cNvSpPr>
            <p:nvPr/>
          </p:nvSpPr>
          <p:spPr bwMode="auto">
            <a:xfrm>
              <a:off x="1562" y="3338"/>
              <a:ext cx="120" cy="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2700" dirty="0">
                  <a:solidFill>
                    <a:srgbClr val="FFFFFF"/>
                  </a:solidFill>
                  <a:latin typeface="Symbol" panose="05050102010706020507" pitchFamily="18" charset="2"/>
                </a:rPr>
                <a:t>=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54" name="Rectangle 50"/>
            <p:cNvSpPr>
              <a:spLocks noChangeArrowheads="1"/>
            </p:cNvSpPr>
            <p:nvPr/>
          </p:nvSpPr>
          <p:spPr bwMode="auto">
            <a:xfrm>
              <a:off x="941" y="3362"/>
              <a:ext cx="279" cy="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kumimoji="1" lang="en-US" altLang="zh-CN" sz="2700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log</a:t>
              </a:r>
              <a:endParaRPr kumimoji="1"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11361" name="Object 65"/>
          <p:cNvGraphicFramePr>
            <a:graphicFrameLocks noChangeAspect="1"/>
          </p:cNvGraphicFramePr>
          <p:nvPr/>
        </p:nvGraphicFramePr>
        <p:xfrm>
          <a:off x="7598968" y="1853619"/>
          <a:ext cx="26225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0" name="Equation" r:id="rId1" imgW="21336000" imgH="5181600" progId="Equation.DSMT4">
                  <p:embed/>
                </p:oleObj>
              </mc:Choice>
              <mc:Fallback>
                <p:oleObj name="Equation" r:id="rId1" imgW="21336000" imgH="5181600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8968" y="1853619"/>
                        <a:ext cx="262255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4979619" y="5900798"/>
            <a:ext cx="1223963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FF00"/>
                </a:solidFill>
              </a:rPr>
              <a:t>底数</a:t>
            </a:r>
            <a:endParaRPr lang="zh-CN" altLang="en-US" sz="4000" b="1" dirty="0">
              <a:solidFill>
                <a:srgbClr val="FFFF00"/>
              </a:solidFill>
            </a:endParaRPr>
          </a:p>
        </p:txBody>
      </p:sp>
      <p:sp>
        <p:nvSpPr>
          <p:cNvPr id="33" name="Rectangle 43"/>
          <p:cNvSpPr>
            <a:spLocks noChangeArrowheads="1"/>
          </p:cNvSpPr>
          <p:nvPr/>
        </p:nvSpPr>
        <p:spPr bwMode="auto">
          <a:xfrm>
            <a:off x="1935457" y="5975286"/>
            <a:ext cx="115897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kumimoji="1" lang="zh-CN" altLang="en-US" sz="3000" b="1" dirty="0">
                <a:solidFill>
                  <a:srgbClr val="FFFFFF"/>
                </a:solidFill>
                <a:latin typeface="宋体" panose="02010600030101010101" pitchFamily="2" charset="-122"/>
              </a:rPr>
              <a:t>对数式</a:t>
            </a:r>
            <a:endParaRPr kumimoji="1" lang="zh-CN" altLang="en-US" sz="3200" b="1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5365354" y="3826627"/>
          <a:ext cx="420690" cy="56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1" name="Equation" r:id="rId3" imgW="127000" imgH="139700" progId="Equation.DSMT4">
                  <p:embed/>
                </p:oleObj>
              </mc:Choice>
              <mc:Fallback>
                <p:oleObj name="Equation" r:id="rId3" imgW="127000" imgH="139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354" y="3826627"/>
                        <a:ext cx="420690" cy="569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9151568" y="3683752"/>
          <a:ext cx="58896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2" name="Equation" r:id="rId5" imgW="177800" imgH="177800" progId="Equation.DSMT4">
                  <p:embed/>
                </p:oleObj>
              </mc:Choice>
              <mc:Fallback>
                <p:oleObj name="Equation" r:id="rId5" imgW="177800" imgH="177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1568" y="3683752"/>
                        <a:ext cx="588962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7151304" y="3683752"/>
          <a:ext cx="420688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3" name="Equation" r:id="rId7" imgW="127000" imgH="177165" progId="Equation.DSMT4">
                  <p:embed/>
                </p:oleObj>
              </mc:Choice>
              <mc:Fallback>
                <p:oleObj name="Equation" r:id="rId7" imgW="127000" imgH="17716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304" y="3683752"/>
                        <a:ext cx="420688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指数式与对数式的互化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42882" y="899472"/>
            <a:ext cx="4107304" cy="25842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1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1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1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1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27" grpId="0"/>
      <p:bldP spid="311329" grpId="0"/>
      <p:bldP spid="311330" grpId="0"/>
      <p:bldP spid="311331" grpId="0"/>
      <p:bldP spid="311332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Rectangle 2"/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0835" name="Object 3"/>
          <p:cNvGraphicFramePr>
            <a:graphicFrameLocks noChangeAspect="1"/>
          </p:cNvGraphicFramePr>
          <p:nvPr/>
        </p:nvGraphicFramePr>
        <p:xfrm>
          <a:off x="6896120" y="1371396"/>
          <a:ext cx="2144861" cy="674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58" name="Equation" r:id="rId1" imgW="17068800" imgH="5486400" progId="Equation.DSMT4">
                  <p:embed/>
                </p:oleObj>
              </mc:Choice>
              <mc:Fallback>
                <p:oleObj name="Equation" r:id="rId1" imgW="17068800" imgH="548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20" y="1371396"/>
                        <a:ext cx="2144861" cy="6744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5" name="Text Box 4"/>
          <p:cNvSpPr txBox="1">
            <a:spLocks noChangeArrowheads="1"/>
          </p:cNvSpPr>
          <p:nvPr/>
        </p:nvSpPr>
        <p:spPr bwMode="auto">
          <a:xfrm>
            <a:off x="1294478" y="4030722"/>
            <a:ext cx="8610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/>
              <a:t>把下列对数式改写成指数式：</a:t>
            </a:r>
            <a:endParaRPr lang="zh-CN" altLang="en-US" sz="3200" b="1" dirty="0"/>
          </a:p>
        </p:txBody>
      </p:sp>
      <p:graphicFrame>
        <p:nvGraphicFramePr>
          <p:cNvPr id="120841" name="Object 9"/>
          <p:cNvGraphicFramePr>
            <a:graphicFrameLocks noChangeAspect="1"/>
          </p:cNvGraphicFramePr>
          <p:nvPr/>
        </p:nvGraphicFramePr>
        <p:xfrm>
          <a:off x="3011010" y="4523569"/>
          <a:ext cx="2237242" cy="1191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59" name="Equation" r:id="rId3" imgW="17373600" imgH="9448800" progId="Equation.DSMT4">
                  <p:embed/>
                </p:oleObj>
              </mc:Choice>
              <mc:Fallback>
                <p:oleObj name="Equation" r:id="rId3" imgW="17373600" imgH="9448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010" y="4523569"/>
                        <a:ext cx="2237242" cy="1191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4" name="Object 12"/>
          <p:cNvGraphicFramePr>
            <a:graphicFrameLocks noChangeAspect="1"/>
          </p:cNvGraphicFramePr>
          <p:nvPr/>
        </p:nvGraphicFramePr>
        <p:xfrm>
          <a:off x="6896120" y="2112275"/>
          <a:ext cx="1736794" cy="651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0" name="Equation" r:id="rId5" imgW="14325600" imgH="5486400" progId="Equation.DSMT4">
                  <p:embed/>
                </p:oleObj>
              </mc:Choice>
              <mc:Fallback>
                <p:oleObj name="Equation" r:id="rId5" imgW="14325600" imgH="5486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20" y="2112275"/>
                        <a:ext cx="1736794" cy="6512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5" name="Object 13"/>
          <p:cNvGraphicFramePr>
            <a:graphicFrameLocks noChangeAspect="1"/>
          </p:cNvGraphicFramePr>
          <p:nvPr/>
        </p:nvGraphicFramePr>
        <p:xfrm>
          <a:off x="6892637" y="2670800"/>
          <a:ext cx="2148344" cy="1068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1" name="Equation" r:id="rId7" imgW="18592800" imgH="9448800" progId="Equation.DSMT4">
                  <p:embed/>
                </p:oleObj>
              </mc:Choice>
              <mc:Fallback>
                <p:oleObj name="Equation" r:id="rId7" imgW="18592800" imgH="9448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637" y="2670800"/>
                        <a:ext cx="2148344" cy="1068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5758180" y="2322401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CC"/>
          </a:solidFill>
          <a:ln w="9525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rgbClr val="FFFF00"/>
              </a:solidFill>
            </a:endParaRPr>
          </a:p>
        </p:txBody>
      </p:sp>
      <p:graphicFrame>
        <p:nvGraphicFramePr>
          <p:cNvPr id="120848" name="Object 16"/>
          <p:cNvGraphicFramePr>
            <a:graphicFrameLocks noChangeAspect="1"/>
          </p:cNvGraphicFramePr>
          <p:nvPr/>
        </p:nvGraphicFramePr>
        <p:xfrm>
          <a:off x="3015605" y="1329829"/>
          <a:ext cx="17208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2" name="Equation" r:id="rId9" imgW="11887200" imgH="4876800" progId="Equation.DSMT4">
                  <p:embed/>
                </p:oleObj>
              </mc:Choice>
              <mc:Fallback>
                <p:oleObj name="Equation" r:id="rId9" imgW="11887200" imgH="4876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5605" y="1329829"/>
                        <a:ext cx="1720850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9" name="Object 17"/>
          <p:cNvGraphicFramePr>
            <a:graphicFrameLocks noChangeAspect="1"/>
          </p:cNvGraphicFramePr>
          <p:nvPr/>
        </p:nvGraphicFramePr>
        <p:xfrm>
          <a:off x="6892637" y="4494230"/>
          <a:ext cx="152717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3" name="Equation" r:id="rId11" imgW="11582400" imgH="9448800" progId="Equation.DSMT4">
                  <p:embed/>
                </p:oleObj>
              </mc:Choice>
              <mc:Fallback>
                <p:oleObj name="Equation" r:id="rId11" imgW="11582400" imgH="9448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637" y="4494230"/>
                        <a:ext cx="1527175" cy="122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5758180" y="1557984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CC"/>
          </a:solidFill>
          <a:ln w="9525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rgbClr val="FFFF00"/>
              </a:solidFill>
            </a:endParaRPr>
          </a:p>
        </p:txBody>
      </p:sp>
      <p:graphicFrame>
        <p:nvGraphicFramePr>
          <p:cNvPr id="120851" name="Object 19"/>
          <p:cNvGraphicFramePr>
            <a:graphicFrameLocks noChangeAspect="1"/>
          </p:cNvGraphicFramePr>
          <p:nvPr/>
        </p:nvGraphicFramePr>
        <p:xfrm>
          <a:off x="3011010" y="2063957"/>
          <a:ext cx="1235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4" name="Equation" r:id="rId13" imgW="9144000" imgH="4876800" progId="Equation.DSMT4">
                  <p:embed/>
                </p:oleObj>
              </mc:Choice>
              <mc:Fallback>
                <p:oleObj name="Equation" r:id="rId13" imgW="9144000" imgH="4876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010" y="2063957"/>
                        <a:ext cx="1235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52" name="AutoShape 20"/>
          <p:cNvSpPr>
            <a:spLocks noChangeArrowheads="1"/>
          </p:cNvSpPr>
          <p:nvPr/>
        </p:nvSpPr>
        <p:spPr bwMode="auto">
          <a:xfrm>
            <a:off x="5758180" y="3163554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CC"/>
          </a:solidFill>
          <a:ln w="9525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rgbClr val="FFFF00"/>
              </a:solidFill>
            </a:endParaRPr>
          </a:p>
        </p:txBody>
      </p:sp>
      <p:sp>
        <p:nvSpPr>
          <p:cNvPr id="120854" name="AutoShape 22"/>
          <p:cNvSpPr>
            <a:spLocks noChangeArrowheads="1"/>
          </p:cNvSpPr>
          <p:nvPr/>
        </p:nvSpPr>
        <p:spPr bwMode="auto">
          <a:xfrm>
            <a:off x="5783143" y="4924119"/>
            <a:ext cx="685800" cy="269875"/>
          </a:xfrm>
          <a:prstGeom prst="rightArrow">
            <a:avLst>
              <a:gd name="adj1" fmla="val 50000"/>
              <a:gd name="adj2" fmla="val 63529"/>
            </a:avLst>
          </a:prstGeom>
          <a:solidFill>
            <a:srgbClr val="3333CC"/>
          </a:solidFill>
          <a:ln w="9525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rgbClr val="FFFF00"/>
              </a:solidFill>
            </a:endParaRPr>
          </a:p>
        </p:txBody>
      </p:sp>
      <p:sp>
        <p:nvSpPr>
          <p:cNvPr id="120855" name="AutoShape 23"/>
          <p:cNvSpPr>
            <a:spLocks noChangeArrowheads="1"/>
          </p:cNvSpPr>
          <p:nvPr/>
        </p:nvSpPr>
        <p:spPr bwMode="auto">
          <a:xfrm>
            <a:off x="5783143" y="6030436"/>
            <a:ext cx="685800" cy="257175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3333CC"/>
          </a:solidFill>
          <a:ln w="9525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rgbClr val="FFFF00"/>
              </a:solidFill>
            </a:endParaRPr>
          </a:p>
        </p:txBody>
      </p:sp>
      <p:graphicFrame>
        <p:nvGraphicFramePr>
          <p:cNvPr id="120856" name="Object 24"/>
          <p:cNvGraphicFramePr>
            <a:graphicFrameLocks noChangeAspect="1"/>
          </p:cNvGraphicFramePr>
          <p:nvPr/>
        </p:nvGraphicFramePr>
        <p:xfrm>
          <a:off x="3021006" y="5572141"/>
          <a:ext cx="2074862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5" name="Equation" r:id="rId15" imgW="15544800" imgH="9448800" progId="Equation.DSMT4">
                  <p:embed/>
                </p:oleObj>
              </mc:Choice>
              <mc:Fallback>
                <p:oleObj name="Equation" r:id="rId15" imgW="15544800" imgH="9448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06" y="5572141"/>
                        <a:ext cx="2074862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58" name="Object 26"/>
          <p:cNvGraphicFramePr>
            <a:graphicFrameLocks noChangeAspect="1"/>
          </p:cNvGraphicFramePr>
          <p:nvPr/>
        </p:nvGraphicFramePr>
        <p:xfrm>
          <a:off x="6905856" y="5460343"/>
          <a:ext cx="1349375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6" name="Equation" r:id="rId17" imgW="10058400" imgH="7315200" progId="Equation.DSMT4">
                  <p:embed/>
                </p:oleObj>
              </mc:Choice>
              <mc:Fallback>
                <p:oleObj name="Equation" r:id="rId17" imgW="10058400" imgH="73152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856" y="5460343"/>
                        <a:ext cx="1349375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59" name="Object 27"/>
          <p:cNvGraphicFramePr>
            <a:graphicFrameLocks noChangeAspect="1"/>
          </p:cNvGraphicFramePr>
          <p:nvPr/>
        </p:nvGraphicFramePr>
        <p:xfrm>
          <a:off x="3021006" y="2681511"/>
          <a:ext cx="1746250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7" name="Equation" r:id="rId19" imgW="11887200" imgH="10058400" progId="Equation.DSMT4">
                  <p:embed/>
                </p:oleObj>
              </mc:Choice>
              <mc:Fallback>
                <p:oleObj name="Equation" r:id="rId19" imgW="11887200" imgH="10058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06" y="2681511"/>
                        <a:ext cx="1746250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8" name="Object 16"/>
          <p:cNvGraphicFramePr>
            <a:graphicFrameLocks noChangeAspect="1"/>
          </p:cNvGraphicFramePr>
          <p:nvPr/>
        </p:nvGraphicFramePr>
        <p:xfrm>
          <a:off x="2030565" y="3223754"/>
          <a:ext cx="7874513" cy="84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8" name="Equation" r:id="rId21" imgW="69184520" imgH="7191375" progId="Equation.DSMT4">
                  <p:embed/>
                </p:oleObj>
              </mc:Choice>
              <mc:Fallback>
                <p:oleObj name="Equation" r:id="rId21" imgW="69184520" imgH="719137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565" y="3223754"/>
                        <a:ext cx="7874513" cy="84058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294478" y="770002"/>
            <a:ext cx="8610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/>
              <a:t>把下列指数式改写成对数式：</a:t>
            </a:r>
            <a:endParaRPr lang="zh-CN" altLang="en-US" sz="3200" b="1" dirty="0"/>
          </a:p>
        </p:txBody>
      </p:sp>
      <p:sp>
        <p:nvSpPr>
          <p:cNvPr id="21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指数式与对数式的互化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96559" y="1006310"/>
            <a:ext cx="10893693" cy="7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(1) 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对数式书写的格式，体会</a:t>
            </a:r>
            <a:r>
              <a:rPr lang="en-US" altLang="zh-CN" sz="3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3200" i="1" baseline="-250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US" altLang="zh-CN" sz="32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+1)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与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3200" i="1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32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+1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的区别； </a:t>
            </a:r>
            <a:endParaRPr lang="zh-CN" altLang="en-US" sz="3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" name="Group 10"/>
          <p:cNvGrpSpPr/>
          <p:nvPr/>
        </p:nvGrpSpPr>
        <p:grpSpPr bwMode="auto">
          <a:xfrm>
            <a:off x="796559" y="1852891"/>
            <a:ext cx="10893693" cy="1373188"/>
            <a:chOff x="249" y="2069"/>
            <a:chExt cx="5300" cy="865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249" y="2069"/>
              <a:ext cx="530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ct val="50000"/>
                </a:spcBef>
              </a:pPr>
              <a:r>
                <a:rPr lang="en-US" altLang="zh-CN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(2) 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对“</a:t>
              </a:r>
              <a:r>
                <a:rPr lang="en-US" altLang="zh-CN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log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”的</a:t>
              </a:r>
              <a:r>
                <a: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理解：就像我们在初中阶段引入“     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，</a:t>
              </a:r>
              <a:r>
                <a:rPr lang="en-US" altLang="zh-CN" sz="3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sin”</a:t>
              </a:r>
              <a:r>
                <a: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等数学符号一样，是一个新的数学运算符号； </a:t>
              </a:r>
              <a:endPara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8"/>
            <p:cNvGraphicFramePr>
              <a:graphicFrameLocks noChangeAspect="1"/>
            </p:cNvGraphicFramePr>
            <p:nvPr/>
          </p:nvGraphicFramePr>
          <p:xfrm>
            <a:off x="4557" y="2184"/>
            <a:ext cx="318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58" name="Equation" r:id="rId1" imgW="228600" imgH="215900" progId="Equation.DSMT4">
                    <p:embed/>
                  </p:oleObj>
                </mc:Choice>
                <mc:Fallback>
                  <p:oleObj name="Equation" r:id="rId1" imgW="228600" imgH="2159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7" y="2184"/>
                          <a:ext cx="318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深入理解对数的定义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 bwMode="auto">
          <a:xfrm>
            <a:off x="749335" y="3254424"/>
            <a:ext cx="10321476" cy="1323975"/>
            <a:chOff x="-133" y="410"/>
            <a:chExt cx="5216" cy="834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-133" y="410"/>
              <a:ext cx="5216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(3) </a:t>
              </a:r>
              <a:r>
                <a: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回想：     的数学含义：</a:t>
              </a:r>
              <a:endPara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①它表示一个非负实数</a:t>
              </a:r>
              <a:r>
                <a:rPr lang="zh-CN" altLang="en-US" sz="3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；②</a:t>
              </a:r>
              <a:r>
                <a: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它的平方等于</a:t>
              </a:r>
              <a:r>
                <a:rPr lang="en-US" altLang="zh-CN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5</a:t>
              </a:r>
              <a:r>
                <a: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； </a:t>
              </a:r>
              <a:endPara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" name="Object 5"/>
            <p:cNvGraphicFramePr>
              <a:graphicFrameLocks noChangeAspect="1"/>
            </p:cNvGraphicFramePr>
            <p:nvPr/>
          </p:nvGraphicFramePr>
          <p:xfrm>
            <a:off x="790" y="411"/>
            <a:ext cx="385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59" name="Equation" r:id="rId3" imgW="228600" imgH="228600" progId="Equation.DSMT4">
                    <p:embed/>
                  </p:oleObj>
                </mc:Choice>
                <mc:Fallback>
                  <p:oleObj name="Equation" r:id="rId3" imgW="2286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0" y="411"/>
                          <a:ext cx="385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167618" y="4578399"/>
            <a:ext cx="1052263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</a:t>
            </a:r>
            <a:r>
              <a:rPr lang="en-US" altLang="zh-CN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这一数学符号的含义：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它表示一个实数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为底，这个实数做指数所得的幂的值恰好为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25415" y="1341951"/>
            <a:ext cx="102131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3200" i="1" baseline="-250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3200" i="1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这一数学符号的含义：</a:t>
            </a:r>
            <a:endParaRPr lang="zh-CN" altLang="en-US" sz="3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① 它表示一个实数；</a:t>
            </a:r>
            <a:endParaRPr lang="zh-CN" altLang="en-US" sz="3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② 以</a:t>
            </a:r>
            <a:r>
              <a:rPr lang="en-US" altLang="zh-CN" sz="32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为底，这个实数做指数所得的幂的值恰好为</a:t>
            </a:r>
            <a:r>
              <a:rPr lang="en-US" altLang="zh-CN" sz="32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en-US" altLang="zh-CN" sz="3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524000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3835840" y="3650275"/>
          <a:ext cx="33845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8" name="Equation" r:id="rId1" imgW="736600" imgH="203200" progId="Equation.DSMT4">
                  <p:embed/>
                </p:oleObj>
              </mc:Choice>
              <mc:Fallback>
                <p:oleObj name="Equation" r:id="rId1" imgW="7366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840" y="3650275"/>
                        <a:ext cx="338455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39862" y="4637932"/>
            <a:ext cx="10498698" cy="73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FF0000"/>
                </a:solidFill>
                <a:latin typeface="+mn-ea"/>
                <a:ea typeface="+mn-ea"/>
              </a:rPr>
              <a:t>（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  <a:ea typeface="+mn-ea"/>
              </a:rPr>
              <a:t>4</a:t>
            </a:r>
            <a:r>
              <a:rPr lang="zh-CN" altLang="en-US" sz="3200" dirty="0" smtClean="0">
                <a:solidFill>
                  <a:srgbClr val="FF0000"/>
                </a:solidFill>
                <a:latin typeface="+mn-ea"/>
                <a:ea typeface="+mn-ea"/>
              </a:rPr>
              <a:t>）实质上</a:t>
            </a:r>
            <a:r>
              <a:rPr lang="zh-CN" altLang="en-US" sz="3200" dirty="0">
                <a:solidFill>
                  <a:srgbClr val="FF0000"/>
                </a:solidFill>
                <a:latin typeface="+mn-ea"/>
                <a:ea typeface="+mn-ea"/>
              </a:rPr>
              <a:t>，对数表达式是指数式的另一种表达</a:t>
            </a:r>
            <a:r>
              <a:rPr lang="zh-CN" altLang="en-US" sz="3200" dirty="0" smtClean="0">
                <a:solidFill>
                  <a:srgbClr val="FF0000"/>
                </a:solidFill>
                <a:latin typeface="+mn-ea"/>
                <a:ea typeface="+mn-ea"/>
              </a:rPr>
              <a:t>形式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  <a:ea typeface="+mn-ea"/>
              </a:rPr>
              <a:t>.</a:t>
            </a:r>
            <a:endParaRPr lang="zh-CN" altLang="en-US" sz="32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深入理解对数的定义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组合 11265"/>
          <p:cNvGrpSpPr/>
          <p:nvPr/>
        </p:nvGrpSpPr>
        <p:grpSpPr bwMode="auto">
          <a:xfrm>
            <a:off x="309489" y="993336"/>
            <a:ext cx="11882511" cy="1430338"/>
            <a:chOff x="-126" y="22"/>
            <a:chExt cx="5760" cy="901"/>
          </a:xfrm>
        </p:grpSpPr>
        <p:sp>
          <p:nvSpPr>
            <p:cNvPr id="16387" name="文本框 11266"/>
            <p:cNvSpPr txBox="1">
              <a:spLocks noChangeArrowheads="1"/>
            </p:cNvSpPr>
            <p:nvPr/>
          </p:nvSpPr>
          <p:spPr bwMode="auto">
            <a:xfrm>
              <a:off x="-126" y="89"/>
              <a:ext cx="5760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思考</a:t>
              </a:r>
              <a:r>
                <a:rPr lang="en-US" altLang="zh-CN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5</a:t>
              </a:r>
              <a:r>
                <a:rPr lang="zh-CN" alt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 </a:t>
              </a:r>
              <a:r>
                <a:rPr lang="zh-CN" altLang="en-US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满足                  ,                   （其中e</a:t>
              </a:r>
              <a:r>
                <a:rPr lang="zh-CN" alt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=2.7182818459045…</a:t>
              </a:r>
              <a:r>
                <a:rPr lang="zh-CN" altLang="en-US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）</a:t>
              </a:r>
              <a:endParaRPr lang="en-US" altLang="zh-CN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CN" sz="3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altLang="zh-CN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 </a:t>
              </a:r>
              <a:r>
                <a:rPr lang="zh-CN" altLang="en-US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的</a:t>
              </a:r>
              <a:r>
                <a:rPr lang="zh-CN" altLang="en-US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lang="zh-CN" alt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的</a:t>
              </a:r>
              <a:r>
                <a:rPr lang="zh-CN" altLang="en-US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值可</a:t>
              </a:r>
              <a:r>
                <a:rPr lang="zh-CN" alt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分别怎样表示？这样的对数</a:t>
              </a:r>
              <a:r>
                <a:rPr lang="zh-CN" altLang="en-US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有什么</a:t>
              </a:r>
              <a:r>
                <a:rPr lang="zh-CN" alt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特殊名称？</a:t>
              </a:r>
              <a:endPara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6388" name="对象 11267"/>
            <p:cNvGraphicFramePr>
              <a:graphicFrameLocks noChangeAspect="1"/>
            </p:cNvGraphicFramePr>
            <p:nvPr/>
          </p:nvGraphicFramePr>
          <p:xfrm>
            <a:off x="1090" y="53"/>
            <a:ext cx="854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34" name="" r:id="rId1" imgW="534670" imgH="203835" progId="Equation.DSMT4">
                    <p:embed/>
                  </p:oleObj>
                </mc:Choice>
                <mc:Fallback>
                  <p:oleObj name="" r:id="rId1" imgW="534670" imgH="203835" progId="Equation.DSMT4">
                    <p:embed/>
                    <p:pic>
                      <p:nvPicPr>
                        <p:cNvPr id="0" name="对象 112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0" y="53"/>
                          <a:ext cx="854" cy="4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89" name="对象 11268"/>
            <p:cNvGraphicFramePr>
              <a:graphicFrameLocks noChangeAspect="1"/>
            </p:cNvGraphicFramePr>
            <p:nvPr/>
          </p:nvGraphicFramePr>
          <p:xfrm>
            <a:off x="2115" y="22"/>
            <a:ext cx="747" cy="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35" name="" r:id="rId3" imgW="459105" imgH="204470" progId="Equation.DSMT4">
                    <p:embed/>
                  </p:oleObj>
                </mc:Choice>
                <mc:Fallback>
                  <p:oleObj name="" r:id="rId3" imgW="459105" imgH="204470" progId="Equation.DSMT4">
                    <p:embed/>
                    <p:pic>
                      <p:nvPicPr>
                        <p:cNvPr id="0" name="对象 112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22"/>
                          <a:ext cx="747" cy="4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70721" y="3460704"/>
          <a:ext cx="92344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6" name="Equation" r:id="rId5" imgW="75590400" imgH="6096000" progId="Equation.DSMT4">
                  <p:embed/>
                </p:oleObj>
              </mc:Choice>
              <mc:Fallback>
                <p:oleObj name="Equation" r:id="rId5" imgW="75590400" imgH="6096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721" y="3460704"/>
                        <a:ext cx="9234487" cy="75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581659" y="4255168"/>
          <a:ext cx="9783763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7" name="Equation" r:id="rId7" imgW="77114400" imgH="11887200" progId="Equation.DSMT4">
                  <p:embed/>
                </p:oleObj>
              </mc:Choice>
              <mc:Fallback>
                <p:oleObj name="Equation" r:id="rId7" imgW="77114400" imgH="1188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659" y="4255168"/>
                        <a:ext cx="9783763" cy="1554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09489" y="2752818"/>
            <a:ext cx="198245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4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说明：</a:t>
            </a:r>
            <a:endParaRPr lang="zh-CN" altLang="en-US" sz="4000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常用对数与自然对数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6989763" y="3627261"/>
            <a:ext cx="2308225" cy="2360498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796005" y="3776502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2" name="Equation" r:id="rId1" imgW="13411200" imgH="4876800" progId="Equation.DSMT4">
                  <p:embed/>
                </p:oleObj>
              </mc:Choice>
              <mc:Fallback>
                <p:oleObj name="Equation" r:id="rId1" imgW="13411200" imgH="4876800" progId="Equation.DSMT4">
                  <p:embed/>
                  <p:pic>
                    <p:nvPicPr>
                      <p:cNvPr id="0" name="对象 7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6005" y="3776502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7118350" y="3665031"/>
          <a:ext cx="205105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3" name="Equation" r:id="rId3" imgW="16764000" imgH="4876800" progId="Equation.DSMT4">
                  <p:embed/>
                </p:oleObj>
              </mc:Choice>
              <mc:Fallback>
                <p:oleObj name="Equation" r:id="rId3" imgW="16764000" imgH="4876800" progId="Equation.DSMT4">
                  <p:embed/>
                  <p:pic>
                    <p:nvPicPr>
                      <p:cNvPr id="0" name="对象 8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3665031"/>
                        <a:ext cx="205105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796005" y="4560810"/>
          <a:ext cx="1511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4" name="Equation" r:id="rId5" imgW="12496800" imgH="4876800" progId="Equation.DSMT4">
                  <p:embed/>
                </p:oleObj>
              </mc:Choice>
              <mc:Fallback>
                <p:oleObj name="Equation" r:id="rId5" imgW="12496800" imgH="4876800" progId="Equation.DSMT4">
                  <p:embed/>
                  <p:pic>
                    <p:nvPicPr>
                      <p:cNvPr id="0" name="对象 9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6005" y="4560810"/>
                        <a:ext cx="1511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7118350" y="4422534"/>
          <a:ext cx="19986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5" name="Equation" r:id="rId7" imgW="14630400" imgH="4876800" progId="Equation.DSMT4">
                  <p:embed/>
                </p:oleObj>
              </mc:Choice>
              <mc:Fallback>
                <p:oleObj name="Equation" r:id="rId7" imgW="14630400" imgH="4876800" progId="Equation.DSMT4">
                  <p:embed/>
                  <p:pic>
                    <p:nvPicPr>
                      <p:cNvPr id="0" name="对象 10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4422534"/>
                        <a:ext cx="1998663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796005" y="5349836"/>
          <a:ext cx="136683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6" name="Equation" r:id="rId9" imgW="10668000" imgH="4267200" progId="Equation.DSMT4">
                  <p:embed/>
                </p:oleObj>
              </mc:Choice>
              <mc:Fallback>
                <p:oleObj name="Equation" r:id="rId9" imgW="10668000" imgH="4267200" progId="Equation.DSMT4">
                  <p:embed/>
                  <p:pic>
                    <p:nvPicPr>
                      <p:cNvPr id="0" name="对象 11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6005" y="5349836"/>
                        <a:ext cx="1366838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6989763" y="5186991"/>
          <a:ext cx="23082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7" name="Equation" r:id="rId11" imgW="14935200" imgH="4876800" progId="Equation.DSMT4">
                  <p:embed/>
                </p:oleObj>
              </mc:Choice>
              <mc:Fallback>
                <p:oleObj name="Equation" r:id="rId11" imgW="14935200" imgH="4876800" progId="Equation.DSMT4">
                  <p:embed/>
                  <p:pic>
                    <p:nvPicPr>
                      <p:cNvPr id="0" name="对象 12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763" y="5186991"/>
                        <a:ext cx="230822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常用对数与自然对数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394351" y="1099096"/>
          <a:ext cx="92344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8" name="Equation" r:id="rId13" imgW="75590400" imgH="6096000" progId="Equation.DSMT4">
                  <p:embed/>
                </p:oleObj>
              </mc:Choice>
              <mc:Fallback>
                <p:oleObj name="Equation" r:id="rId13" imgW="75590400" imgH="6096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351" y="1099096"/>
                        <a:ext cx="9234487" cy="75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405289" y="1893560"/>
          <a:ext cx="9783763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9" name="Equation" r:id="rId15" imgW="77114400" imgH="11887200" progId="Equation.DSMT4">
                  <p:embed/>
                </p:oleObj>
              </mc:Choice>
              <mc:Fallback>
                <p:oleObj name="Equation" r:id="rId15" imgW="77114400" imgH="1188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289" y="1893560"/>
                        <a:ext cx="9783763" cy="1554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1231662" y="3732213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求值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827726" y="3803650"/>
          <a:ext cx="2247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8" name="Equation" r:id="rId1" imgW="17983200" imgH="4876800" progId="Equation.DSMT4">
                  <p:embed/>
                </p:oleObj>
              </mc:Choice>
              <mc:Fallback>
                <p:oleObj name="Equation" r:id="rId1" imgW="17983200" imgH="4876800" progId="Equation.DSMT4">
                  <p:embed/>
                  <p:pic>
                    <p:nvPicPr>
                      <p:cNvPr id="0" name="对象 1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726" y="3803650"/>
                        <a:ext cx="2247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846776" y="4575175"/>
          <a:ext cx="18049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9" name="Equation" r:id="rId3" imgW="14935200" imgH="4876800" progId="Equation.DSMT4">
                  <p:embed/>
                </p:oleObj>
              </mc:Choice>
              <mc:Fallback>
                <p:oleObj name="Equation" r:id="rId3" imgW="14935200" imgH="4876800" progId="Equation.DSMT4">
                  <p:embed/>
                  <p:pic>
                    <p:nvPicPr>
                      <p:cNvPr id="0" name="对象 3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776" y="4575175"/>
                        <a:ext cx="18049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843601" y="5324475"/>
          <a:ext cx="250031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0" name="Equation" r:id="rId5" imgW="19507200" imgH="4267200" progId="Equation.DSMT4">
                  <p:embed/>
                </p:oleObj>
              </mc:Choice>
              <mc:Fallback>
                <p:oleObj name="Equation" r:id="rId5" imgW="19507200" imgH="4267200" progId="Equation.DSMT4">
                  <p:embed/>
                  <p:pic>
                    <p:nvPicPr>
                      <p:cNvPr id="0" name="对象 5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601" y="5324475"/>
                        <a:ext cx="2500312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常用对数与自然对数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394351" y="1099096"/>
          <a:ext cx="92344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1" name="Equation" r:id="rId7" imgW="75590400" imgH="6096000" progId="Equation.DSMT4">
                  <p:embed/>
                </p:oleObj>
              </mc:Choice>
              <mc:Fallback>
                <p:oleObj name="Equation" r:id="rId7" imgW="75590400" imgH="6096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351" y="1099096"/>
                        <a:ext cx="9234487" cy="75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405289" y="1893560"/>
          <a:ext cx="9783763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2" name="Equation" r:id="rId9" imgW="77114400" imgH="11887200" progId="Equation.DSMT4">
                  <p:embed/>
                </p:oleObj>
              </mc:Choice>
              <mc:Fallback>
                <p:oleObj name="Equation" r:id="rId9" imgW="77114400" imgH="1188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289" y="1893560"/>
                        <a:ext cx="9783763" cy="1554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6989763" y="3627261"/>
            <a:ext cx="2308225" cy="2360498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" name="对象 1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7118350" y="3665031"/>
          <a:ext cx="205105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3" name="Equation" r:id="rId11" imgW="16764000" imgH="4876800" progId="Equation.DSMT4">
                  <p:embed/>
                </p:oleObj>
              </mc:Choice>
              <mc:Fallback>
                <p:oleObj name="Equation" r:id="rId11" imgW="16764000" imgH="4876800" progId="Equation.DSMT4">
                  <p:embed/>
                  <p:pic>
                    <p:nvPicPr>
                      <p:cNvPr id="0" name="对象 2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3665031"/>
                        <a:ext cx="205105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7118350" y="4422534"/>
          <a:ext cx="19986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4" name="Equation" r:id="rId13" imgW="14630400" imgH="4876800" progId="Equation.DSMT4">
                  <p:embed/>
                </p:oleObj>
              </mc:Choice>
              <mc:Fallback>
                <p:oleObj name="Equation" r:id="rId13" imgW="14630400" imgH="4876800" progId="Equation.DSMT4">
                  <p:embed/>
                  <p:pic>
                    <p:nvPicPr>
                      <p:cNvPr id="0" name="对象 4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4422534"/>
                        <a:ext cx="1998663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6989763" y="5186991"/>
          <a:ext cx="23082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5" name="Equation" r:id="rId15" imgW="14935200" imgH="4876800" progId="Equation.DSMT4">
                  <p:embed/>
                </p:oleObj>
              </mc:Choice>
              <mc:Fallback>
                <p:oleObj name="Equation" r:id="rId15" imgW="14935200" imgH="4876800" progId="Equation.DSMT4">
                  <p:embed/>
                  <p:pic>
                    <p:nvPicPr>
                      <p:cNvPr id="0" name="对象 6">
                        <a:hlinkClick r:id="" action="ppaction://ole?verb=1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763" y="5186991"/>
                        <a:ext cx="230822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1166873" y="3778689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求值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1" y="1139483"/>
            <a:ext cx="10818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学的指数函数的知识完成下表：</a:t>
            </a:r>
            <a:endParaRPr lang="zh-CN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204781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3200" b="1" dirty="0" smtClean="0"/>
                    </a:p>
                  </a:txBody>
                  <a:tcPr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3953021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21505"/>
          <p:cNvSpPr txBox="1">
            <a:spLocks noChangeArrowheads="1"/>
          </p:cNvSpPr>
          <p:nvPr/>
        </p:nvSpPr>
        <p:spPr bwMode="auto">
          <a:xfrm>
            <a:off x="967728" y="1389155"/>
            <a:ext cx="3732213" cy="588962"/>
          </a:xfrm>
          <a:prstGeom prst="rect">
            <a:avLst/>
          </a:prstGeom>
          <a:solidFill>
            <a:srgbClr val="EAEAEA"/>
          </a:solidFill>
          <a:ln w="9525">
            <a:solidFill>
              <a:srgbClr val="FF00FF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Times New Roman" panose="02020603050405020304" pitchFamily="18" charset="0"/>
              </a:rPr>
              <a:t>求下列各式的值：</a:t>
            </a:r>
            <a:endParaRPr lang="zh-CN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20482" name="文本框 21506"/>
          <p:cNvSpPr txBox="1">
            <a:spLocks noChangeArrowheads="1"/>
          </p:cNvSpPr>
          <p:nvPr/>
        </p:nvSpPr>
        <p:spPr bwMode="auto">
          <a:xfrm>
            <a:off x="3000375" y="2133601"/>
            <a:ext cx="2808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4000">
                <a:latin typeface="Times New Roman" panose="02020603050405020304" pitchFamily="18" charset="0"/>
                <a:ea typeface="隶书" panose="02010509060101010101" pitchFamily="49" charset="-122"/>
              </a:rPr>
              <a:t>(1) log</a:t>
            </a:r>
            <a:r>
              <a:rPr lang="en-US" altLang="zh-CN" sz="40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en-US" altLang="zh-CN" sz="4000">
                <a:latin typeface="Times New Roman" panose="02020603050405020304" pitchFamily="18" charset="0"/>
                <a:ea typeface="隶书" panose="02010509060101010101" pitchFamily="49" charset="-122"/>
              </a:rPr>
              <a:t>1=</a:t>
            </a:r>
            <a:endParaRPr lang="en-US" altLang="zh-CN" sz="4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08" name="文本框 21507"/>
          <p:cNvSpPr txBox="1">
            <a:spLocks noChangeArrowheads="1"/>
          </p:cNvSpPr>
          <p:nvPr/>
        </p:nvSpPr>
        <p:spPr bwMode="auto">
          <a:xfrm>
            <a:off x="5448300" y="222567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</a:t>
            </a:r>
            <a:endParaRPr lang="en-US" altLang="zh-CN" sz="360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09" name="文本框 21508"/>
          <p:cNvSpPr txBox="1">
            <a:spLocks noChangeArrowheads="1"/>
          </p:cNvSpPr>
          <p:nvPr/>
        </p:nvSpPr>
        <p:spPr bwMode="auto">
          <a:xfrm>
            <a:off x="5591175" y="3017838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</a:t>
            </a:r>
            <a:endParaRPr lang="en-US" altLang="zh-CN" sz="360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0485" name="文本框 21509"/>
          <p:cNvSpPr txBox="1">
            <a:spLocks noChangeArrowheads="1"/>
          </p:cNvSpPr>
          <p:nvPr/>
        </p:nvSpPr>
        <p:spPr bwMode="auto">
          <a:xfrm>
            <a:off x="2994026" y="3043239"/>
            <a:ext cx="2525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000">
                <a:latin typeface="Times New Roman" panose="02020603050405020304" pitchFamily="18" charset="0"/>
                <a:ea typeface="隶书" panose="02010509060101010101" pitchFamily="49" charset="-122"/>
              </a:rPr>
              <a:t>(2) log</a:t>
            </a:r>
            <a:r>
              <a:rPr lang="en-US" altLang="zh-CN" sz="40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0.5</a:t>
            </a:r>
            <a:r>
              <a:rPr lang="en-US" altLang="zh-CN" sz="4000">
                <a:latin typeface="Times New Roman" panose="02020603050405020304" pitchFamily="18" charset="0"/>
                <a:ea typeface="隶书" panose="02010509060101010101" pitchFamily="49" charset="-122"/>
              </a:rPr>
              <a:t>1=</a:t>
            </a:r>
            <a:endParaRPr lang="en-US" altLang="zh-CN" sz="4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11" name="矩形标注 21510"/>
          <p:cNvSpPr>
            <a:spLocks noChangeArrowheads="1"/>
          </p:cNvSpPr>
          <p:nvPr/>
        </p:nvSpPr>
        <p:spPr bwMode="auto">
          <a:xfrm>
            <a:off x="6743700" y="2461846"/>
            <a:ext cx="3666392" cy="814754"/>
          </a:xfrm>
          <a:prstGeom prst="wedgeRectCallout">
            <a:avLst>
              <a:gd name="adj1" fmla="val -71039"/>
              <a:gd name="adj2" fmla="val 122274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你发现了什么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512" name="文本框 21511"/>
          <p:cNvSpPr txBox="1">
            <a:spLocks noChangeArrowheads="1"/>
          </p:cNvSpPr>
          <p:nvPr/>
        </p:nvSpPr>
        <p:spPr bwMode="auto">
          <a:xfrm>
            <a:off x="2063751" y="5013326"/>
            <a:ext cx="8208963" cy="82391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4800" i="1" dirty="0">
                <a:latin typeface="Times New Roman" panose="02020603050405020304" pitchFamily="18" charset="0"/>
                <a:ea typeface="隶书" panose="02010509060101010101" pitchFamily="49" charset="-122"/>
              </a:rPr>
              <a:t>“</a:t>
            </a:r>
            <a:r>
              <a:rPr lang="en-US" altLang="zh-CN" sz="4800" dirty="0"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en-US" altLang="zh-CN" sz="4800" i="1" dirty="0">
                <a:latin typeface="Times New Roman" panose="02020603050405020304" pitchFamily="18" charset="0"/>
                <a:ea typeface="隶书" panose="02010509060101010101" pitchFamily="49" charset="-122"/>
              </a:rPr>
              <a:t>”</a:t>
            </a:r>
            <a:r>
              <a:rPr lang="zh-CN" altLang="en-US" sz="4800" dirty="0">
                <a:latin typeface="Times New Roman" panose="02020603050405020304" pitchFamily="18" charset="0"/>
                <a:ea typeface="隶书" panose="02010509060101010101" pitchFamily="49" charset="-122"/>
              </a:rPr>
              <a:t>的对数等于</a:t>
            </a:r>
            <a:r>
              <a:rPr lang="zh-CN" alt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零</a:t>
            </a:r>
            <a:r>
              <a:rPr lang="en-US" altLang="zh-CN" sz="4800" dirty="0">
                <a:latin typeface="Times New Roman" panose="02020603050405020304" pitchFamily="18" charset="0"/>
                <a:ea typeface="隶书" panose="02010509060101010101" pitchFamily="49" charset="-122"/>
              </a:rPr>
              <a:t>,</a:t>
            </a:r>
            <a:r>
              <a:rPr lang="zh-CN" altLang="en-US" sz="4800" dirty="0">
                <a:latin typeface="Times New Roman" panose="02020603050405020304" pitchFamily="18" charset="0"/>
                <a:ea typeface="隶书" panose="02010509060101010101" pitchFamily="49" charset="-122"/>
              </a:rPr>
              <a:t>即</a:t>
            </a:r>
            <a:r>
              <a:rPr lang="en-US" altLang="zh-CN" sz="4800" dirty="0" smtClean="0">
                <a:latin typeface="Times New Roman" panose="02020603050405020304" pitchFamily="18" charset="0"/>
                <a:ea typeface="隶书" panose="02010509060101010101" pitchFamily="49" charset="-122"/>
              </a:rPr>
              <a:t>log</a:t>
            </a:r>
            <a:r>
              <a:rPr lang="en-US" altLang="zh-CN" sz="4800" i="1" baseline="-25000" dirty="0" smtClean="0">
                <a:latin typeface="Times New Roman" panose="02020603050405020304" pitchFamily="18" charset="0"/>
                <a:ea typeface="隶书" panose="02010509060101010101" pitchFamily="49" charset="-122"/>
              </a:rPr>
              <a:t>a</a:t>
            </a:r>
            <a:r>
              <a:rPr lang="en-US" altLang="zh-CN" sz="4800" dirty="0" smtClean="0">
                <a:latin typeface="Times New Roman" panose="02020603050405020304" pitchFamily="18" charset="0"/>
                <a:ea typeface="隶书" panose="02010509060101010101" pitchFamily="49" charset="-122"/>
              </a:rPr>
              <a:t>1=</a:t>
            </a:r>
            <a:r>
              <a:rPr lang="en-US" altLang="zh-CN" sz="4800" dirty="0" smtClean="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</a:t>
            </a:r>
            <a:endParaRPr lang="en-US" altLang="zh-CN" sz="4800" dirty="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0490" name="文本框 21514"/>
          <p:cNvSpPr txBox="1">
            <a:spLocks noChangeArrowheads="1"/>
          </p:cNvSpPr>
          <p:nvPr/>
        </p:nvSpPr>
        <p:spPr bwMode="auto">
          <a:xfrm>
            <a:off x="2994026" y="3822700"/>
            <a:ext cx="20399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dirty="0">
                <a:latin typeface="Times New Roman" panose="02020603050405020304" pitchFamily="18" charset="0"/>
                <a:ea typeface="隶书" panose="02010509060101010101" pitchFamily="49" charset="-122"/>
              </a:rPr>
              <a:t>(3) ln1=</a:t>
            </a:r>
            <a:endParaRPr lang="en-US" altLang="zh-CN" sz="4400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16" name="文本框 21515"/>
          <p:cNvSpPr txBox="1">
            <a:spLocks noChangeArrowheads="1"/>
          </p:cNvSpPr>
          <p:nvPr/>
        </p:nvSpPr>
        <p:spPr bwMode="auto">
          <a:xfrm>
            <a:off x="5159375" y="38830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</a:t>
            </a:r>
            <a:endParaRPr lang="en-US" altLang="zh-CN" sz="360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探究活动、感悟数学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1" grpId="0" animBg="1"/>
      <p:bldP spid="21512" grpId="0" animBg="1"/>
      <p:bldP spid="215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本框 22530"/>
          <p:cNvSpPr txBox="1">
            <a:spLocks noChangeArrowheads="1"/>
          </p:cNvSpPr>
          <p:nvPr/>
        </p:nvSpPr>
        <p:spPr bwMode="auto">
          <a:xfrm>
            <a:off x="3212618" y="2214549"/>
            <a:ext cx="28024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(1) log</a:t>
            </a:r>
            <a:r>
              <a:rPr lang="en-US" altLang="zh-CN" sz="3600" baseline="-25000" dirty="0"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en-US" altLang="zh-CN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3=</a:t>
            </a:r>
            <a:endParaRPr lang="en-US" altLang="zh-CN" sz="3600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532" name="文本框 22531"/>
          <p:cNvSpPr txBox="1">
            <a:spLocks noChangeArrowheads="1"/>
          </p:cNvSpPr>
          <p:nvPr/>
        </p:nvSpPr>
        <p:spPr bwMode="auto">
          <a:xfrm>
            <a:off x="5263302" y="2185873"/>
            <a:ext cx="41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endParaRPr lang="en-US" altLang="zh-CN" sz="3600" dirty="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533" name="文本框 22532"/>
          <p:cNvSpPr txBox="1">
            <a:spLocks noChangeArrowheads="1"/>
          </p:cNvSpPr>
          <p:nvPr/>
        </p:nvSpPr>
        <p:spPr bwMode="auto">
          <a:xfrm>
            <a:off x="5790773" y="3059127"/>
            <a:ext cx="41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endParaRPr lang="en-US" altLang="zh-CN" sz="360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09" name="文本框 22533"/>
          <p:cNvSpPr txBox="1">
            <a:spLocks noChangeArrowheads="1"/>
          </p:cNvSpPr>
          <p:nvPr/>
        </p:nvSpPr>
        <p:spPr bwMode="auto">
          <a:xfrm>
            <a:off x="3212618" y="3068637"/>
            <a:ext cx="35028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(2) log</a:t>
            </a:r>
            <a:r>
              <a:rPr lang="en-US" altLang="zh-CN" sz="3600" baseline="-25000" dirty="0">
                <a:latin typeface="Times New Roman" panose="02020603050405020304" pitchFamily="18" charset="0"/>
                <a:ea typeface="隶书" panose="02010509060101010101" pitchFamily="49" charset="-122"/>
              </a:rPr>
              <a:t>0.3</a:t>
            </a:r>
            <a:r>
              <a:rPr lang="en-US" altLang="zh-CN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0.3=</a:t>
            </a:r>
            <a:endParaRPr lang="en-US" altLang="zh-CN" sz="3600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535" name="矩形标注 22534"/>
          <p:cNvSpPr>
            <a:spLocks noChangeArrowheads="1"/>
          </p:cNvSpPr>
          <p:nvPr/>
        </p:nvSpPr>
        <p:spPr bwMode="auto">
          <a:xfrm>
            <a:off x="7287065" y="2602522"/>
            <a:ext cx="3756073" cy="978877"/>
          </a:xfrm>
          <a:prstGeom prst="wedgeRectCallout">
            <a:avLst>
              <a:gd name="adj1" fmla="val -87667"/>
              <a:gd name="adj2" fmla="val 9707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你发现了什么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lang="en-US" altLang="zh-CN" sz="40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536" name="文本框 22535"/>
          <p:cNvSpPr txBox="1">
            <a:spLocks noChangeArrowheads="1"/>
          </p:cNvSpPr>
          <p:nvPr/>
        </p:nvSpPr>
        <p:spPr bwMode="auto">
          <a:xfrm>
            <a:off x="1954214" y="5084763"/>
            <a:ext cx="9088924" cy="83099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底数的对数</a:t>
            </a:r>
            <a:r>
              <a:rPr lang="zh-CN" altLang="en-US" sz="4800" dirty="0" smtClean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等于“</a:t>
            </a:r>
            <a:r>
              <a:rPr lang="en-US" altLang="zh-CN" sz="4800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800" dirty="0" smtClean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4800" dirty="0" smtClean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800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4800" dirty="0" err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log</a:t>
            </a:r>
            <a:r>
              <a:rPr lang="en-US" altLang="zh-CN" sz="4800" i="1" baseline="-25000" dirty="0" err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4800" i="1" dirty="0" err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4800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80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1</a:t>
            </a:r>
            <a:endParaRPr lang="en-US" altLang="zh-CN" sz="48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514" name="文本框 22538"/>
          <p:cNvSpPr txBox="1">
            <a:spLocks noChangeArrowheads="1"/>
          </p:cNvSpPr>
          <p:nvPr/>
        </p:nvSpPr>
        <p:spPr bwMode="auto">
          <a:xfrm>
            <a:off x="3212618" y="3878834"/>
            <a:ext cx="28779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(3)  </a:t>
            </a:r>
            <a:r>
              <a:rPr lang="en-US" altLang="zh-CN" sz="3600" dirty="0" err="1">
                <a:latin typeface="Times New Roman" panose="02020603050405020304" pitchFamily="18" charset="0"/>
                <a:ea typeface="隶书" panose="02010509060101010101" pitchFamily="49" charset="-122"/>
              </a:rPr>
              <a:t>lne</a:t>
            </a:r>
            <a:r>
              <a:rPr lang="en-US" altLang="zh-CN" sz="3600" dirty="0">
                <a:latin typeface="Times New Roman" panose="02020603050405020304" pitchFamily="18" charset="0"/>
                <a:ea typeface="隶书" panose="02010509060101010101" pitchFamily="49" charset="-122"/>
              </a:rPr>
              <a:t>=</a:t>
            </a:r>
            <a:endParaRPr lang="en-US" altLang="zh-CN" sz="3600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540" name="文本框 22539"/>
          <p:cNvSpPr txBox="1">
            <a:spLocks noChangeArrowheads="1"/>
          </p:cNvSpPr>
          <p:nvPr/>
        </p:nvSpPr>
        <p:spPr bwMode="auto">
          <a:xfrm>
            <a:off x="5046602" y="3880469"/>
            <a:ext cx="41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endParaRPr lang="en-US" altLang="zh-CN" sz="360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3" name="文本框 21505"/>
          <p:cNvSpPr txBox="1">
            <a:spLocks noChangeArrowheads="1"/>
          </p:cNvSpPr>
          <p:nvPr/>
        </p:nvSpPr>
        <p:spPr bwMode="auto">
          <a:xfrm>
            <a:off x="967728" y="1389155"/>
            <a:ext cx="3732213" cy="588962"/>
          </a:xfrm>
          <a:prstGeom prst="rect">
            <a:avLst/>
          </a:prstGeom>
          <a:solidFill>
            <a:srgbClr val="EAEAEA"/>
          </a:solidFill>
          <a:ln w="9525">
            <a:solidFill>
              <a:srgbClr val="FF00FF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Times New Roman" panose="02020603050405020304" pitchFamily="18" charset="0"/>
              </a:rPr>
              <a:t>求下列各式的值：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探究活动、感悟数学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5" grpId="0" animBg="1"/>
      <p:bldP spid="22536" grpId="0" animBg="1"/>
      <p:bldP spid="225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矩形标注 23554"/>
          <p:cNvSpPr>
            <a:spLocks noChangeArrowheads="1"/>
          </p:cNvSpPr>
          <p:nvPr/>
        </p:nvSpPr>
        <p:spPr bwMode="auto">
          <a:xfrm>
            <a:off x="7478261" y="2546251"/>
            <a:ext cx="3598178" cy="928675"/>
          </a:xfrm>
          <a:prstGeom prst="wedgeRectCallout">
            <a:avLst>
              <a:gd name="adj1" fmla="val -77657"/>
              <a:gd name="adj2" fmla="val 142615"/>
            </a:avLst>
          </a:prstGeom>
          <a:solidFill>
            <a:srgbClr val="FD7104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你发现了什么</a:t>
            </a: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23556" name="组合 23555"/>
          <p:cNvGrpSpPr/>
          <p:nvPr/>
        </p:nvGrpSpPr>
        <p:grpSpPr bwMode="auto">
          <a:xfrm>
            <a:off x="2208213" y="5084764"/>
            <a:ext cx="5975350" cy="923925"/>
            <a:chOff x="0" y="0"/>
            <a:chExt cx="3764" cy="582"/>
          </a:xfrm>
        </p:grpSpPr>
        <p:sp>
          <p:nvSpPr>
            <p:cNvPr id="22532" name="文本框 23556"/>
            <p:cNvSpPr txBox="1">
              <a:spLocks noChangeArrowheads="1"/>
            </p:cNvSpPr>
            <p:nvPr/>
          </p:nvSpPr>
          <p:spPr bwMode="auto">
            <a:xfrm>
              <a:off x="0" y="48"/>
              <a:ext cx="3764" cy="51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4800" dirty="0">
                  <a:solidFill>
                    <a:srgbClr val="FF00FF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                                     </a:t>
              </a:r>
              <a:endParaRPr lang="en-US" altLang="zh-CN" sz="4800" dirty="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22533" name="矩形 23557"/>
            <p:cNvSpPr>
              <a:spLocks noChangeArrowheads="1"/>
            </p:cNvSpPr>
            <p:nvPr/>
          </p:nvSpPr>
          <p:spPr bwMode="auto">
            <a:xfrm>
              <a:off x="192" y="144"/>
              <a:ext cx="16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latin typeface="Times New Roman" panose="02020603050405020304" pitchFamily="18" charset="0"/>
                </a:rPr>
                <a:t>对数恒等式：</a:t>
              </a:r>
              <a:endParaRPr lang="zh-CN" altLang="en-US" sz="32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4" name="对象 23558"/>
            <p:cNvGraphicFramePr>
              <a:graphicFrameLocks noChangeAspect="1"/>
            </p:cNvGraphicFramePr>
            <p:nvPr/>
          </p:nvGraphicFramePr>
          <p:xfrm>
            <a:off x="1968" y="0"/>
            <a:ext cx="1575" cy="5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94" name="" r:id="rId1" imgW="713105" imgH="241935" progId="Equation.DSMT4">
                    <p:embed/>
                  </p:oleObj>
                </mc:Choice>
                <mc:Fallback>
                  <p:oleObj name="" r:id="rId1" imgW="713105" imgH="241935" progId="Equation.DSMT4">
                    <p:embed/>
                    <p:pic>
                      <p:nvPicPr>
                        <p:cNvPr id="0" name="对象 235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0"/>
                          <a:ext cx="1575" cy="5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60" name="文本框 23559"/>
          <p:cNvSpPr txBox="1">
            <a:spLocks noChangeArrowheads="1"/>
          </p:cNvSpPr>
          <p:nvPr/>
        </p:nvSpPr>
        <p:spPr bwMode="auto">
          <a:xfrm>
            <a:off x="6152039" y="1983295"/>
            <a:ext cx="5905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4800" dirty="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endParaRPr lang="en-US" altLang="zh-CN" sz="4800" dirty="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3561" name="文本框 23560"/>
          <p:cNvSpPr txBox="1">
            <a:spLocks noChangeArrowheads="1"/>
          </p:cNvSpPr>
          <p:nvPr/>
        </p:nvSpPr>
        <p:spPr bwMode="auto">
          <a:xfrm>
            <a:off x="6629400" y="3062971"/>
            <a:ext cx="4889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800" dirty="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endParaRPr lang="en-US" altLang="zh-CN" sz="4800" dirty="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aphicFrame>
        <p:nvGraphicFramePr>
          <p:cNvPr id="22537" name="对象 23561"/>
          <p:cNvGraphicFramePr>
            <a:graphicFrameLocks noChangeAspect="1"/>
          </p:cNvGraphicFramePr>
          <p:nvPr/>
        </p:nvGraphicFramePr>
        <p:xfrm>
          <a:off x="2862263" y="3112911"/>
          <a:ext cx="3767137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5" name="Equation" r:id="rId3" imgW="26517600" imgH="5791200" progId="Equation.DSMT4">
                  <p:embed/>
                </p:oleObj>
              </mc:Choice>
              <mc:Fallback>
                <p:oleObj name="Equation" r:id="rId3" imgW="26517600" imgH="5791200" progId="Equation.DSMT4">
                  <p:embed/>
                  <p:pic>
                    <p:nvPicPr>
                      <p:cNvPr id="0" name="对象 235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3" y="3112911"/>
                        <a:ext cx="3767137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对象 23562"/>
          <p:cNvGraphicFramePr>
            <a:graphicFrameLocks noChangeAspect="1"/>
          </p:cNvGraphicFramePr>
          <p:nvPr/>
        </p:nvGraphicFramePr>
        <p:xfrm>
          <a:off x="2880801" y="2027310"/>
          <a:ext cx="2947694" cy="82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6" name="Equation" r:id="rId5" imgW="20421600" imgH="5791200" progId="Equation.DSMT4">
                  <p:embed/>
                </p:oleObj>
              </mc:Choice>
              <mc:Fallback>
                <p:oleObj name="Equation" r:id="rId5" imgW="20421600" imgH="5791200" progId="Equation.DSMT4">
                  <p:embed/>
                  <p:pic>
                    <p:nvPicPr>
                      <p:cNvPr id="0" name="对象 235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801" y="2027310"/>
                        <a:ext cx="2947694" cy="82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对象 23565"/>
          <p:cNvGraphicFramePr>
            <a:graphicFrameLocks noChangeAspect="1"/>
          </p:cNvGraphicFramePr>
          <p:nvPr/>
        </p:nvGraphicFramePr>
        <p:xfrm>
          <a:off x="2884488" y="4207230"/>
          <a:ext cx="24479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7" name="Equation" r:id="rId7" imgW="687705" imgH="229235" progId="Equation.DSMT4">
                  <p:embed/>
                </p:oleObj>
              </mc:Choice>
              <mc:Fallback>
                <p:oleObj name="Equation" r:id="rId7" imgW="687705" imgH="229235" progId="Equation.DSMT4">
                  <p:embed/>
                  <p:pic>
                    <p:nvPicPr>
                      <p:cNvPr id="0" name="对象 235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4207230"/>
                        <a:ext cx="2447925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7" name="文本框 23566"/>
          <p:cNvSpPr txBox="1">
            <a:spLocks noChangeArrowheads="1"/>
          </p:cNvSpPr>
          <p:nvPr/>
        </p:nvSpPr>
        <p:spPr bwMode="auto">
          <a:xfrm>
            <a:off x="5372151" y="4229279"/>
            <a:ext cx="4889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800" dirty="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8</a:t>
            </a:r>
            <a:endParaRPr lang="en-US" altLang="zh-CN" sz="4800" dirty="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3568" name="文本框 23567"/>
          <p:cNvSpPr txBox="1">
            <a:spLocks noChangeArrowheads="1"/>
          </p:cNvSpPr>
          <p:nvPr/>
        </p:nvSpPr>
        <p:spPr bwMode="auto">
          <a:xfrm>
            <a:off x="8269288" y="5291556"/>
            <a:ext cx="20161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作为公式用</a:t>
            </a:r>
            <a:endParaRPr lang="zh-CN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探究活动、感悟数学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文本框 21505"/>
          <p:cNvSpPr txBox="1">
            <a:spLocks noChangeArrowheads="1"/>
          </p:cNvSpPr>
          <p:nvPr/>
        </p:nvSpPr>
        <p:spPr bwMode="auto">
          <a:xfrm>
            <a:off x="967728" y="1389155"/>
            <a:ext cx="3732213" cy="588962"/>
          </a:xfrm>
          <a:prstGeom prst="rect">
            <a:avLst/>
          </a:prstGeom>
          <a:solidFill>
            <a:srgbClr val="EAEAEA"/>
          </a:solidFill>
          <a:ln w="9525">
            <a:solidFill>
              <a:srgbClr val="FF00FF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Times New Roman" panose="02020603050405020304" pitchFamily="18" charset="0"/>
              </a:rPr>
              <a:t>求下列各式的值：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60" grpId="0"/>
      <p:bldP spid="23561" grpId="0"/>
      <p:bldP spid="23567" grpId="0"/>
      <p:bldP spid="2356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矩形标注 24578"/>
          <p:cNvSpPr>
            <a:spLocks noChangeArrowheads="1"/>
          </p:cNvSpPr>
          <p:nvPr/>
        </p:nvSpPr>
        <p:spPr bwMode="auto">
          <a:xfrm>
            <a:off x="7391399" y="2705366"/>
            <a:ext cx="3553266" cy="876034"/>
          </a:xfrm>
          <a:prstGeom prst="wedgeRectCallout">
            <a:avLst>
              <a:gd name="adj1" fmla="val -69510"/>
              <a:gd name="adj2" fmla="val 95846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你发现了什么</a:t>
            </a:r>
            <a:r>
              <a:rPr lang="en-US" altLang="zh-CN" sz="3600" b="1" dirty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lang="en-US" altLang="zh-CN" sz="3600" b="1" dirty="0">
              <a:solidFill>
                <a:srgbClr val="00B05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3555" name="对象 24579"/>
          <p:cNvGraphicFramePr>
            <a:graphicFrameLocks noChangeAspect="1"/>
          </p:cNvGraphicFramePr>
          <p:nvPr/>
        </p:nvGraphicFramePr>
        <p:xfrm>
          <a:off x="2666999" y="2176653"/>
          <a:ext cx="2882159" cy="943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6" name="" r:id="rId1" imgW="700405" imgH="229235" progId="Equation.DSMT4">
                  <p:embed/>
                </p:oleObj>
              </mc:Choice>
              <mc:Fallback>
                <p:oleObj name="" r:id="rId1" imgW="700405" imgH="229235" progId="Equation.DSMT4">
                  <p:embed/>
                  <p:pic>
                    <p:nvPicPr>
                      <p:cNvPr id="0" name="对象 24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999" y="2176653"/>
                        <a:ext cx="2882159" cy="943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对象 24580"/>
          <p:cNvGraphicFramePr>
            <a:graphicFrameLocks noChangeAspect="1"/>
          </p:cNvGraphicFramePr>
          <p:nvPr/>
        </p:nvGraphicFramePr>
        <p:xfrm>
          <a:off x="2667000" y="3048000"/>
          <a:ext cx="2819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7" name="" r:id="rId3" imgW="802005" imgH="229235" progId="Equation.DSMT4">
                  <p:embed/>
                </p:oleObj>
              </mc:Choice>
              <mc:Fallback>
                <p:oleObj name="" r:id="rId3" imgW="802005" imgH="229235" progId="Equation.DSMT4">
                  <p:embed/>
                  <p:pic>
                    <p:nvPicPr>
                      <p:cNvPr id="0" name="对象 245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048000"/>
                        <a:ext cx="28194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对象 24581"/>
          <p:cNvGraphicFramePr>
            <a:graphicFrameLocks noChangeAspect="1"/>
          </p:cNvGraphicFramePr>
          <p:nvPr/>
        </p:nvGraphicFramePr>
        <p:xfrm>
          <a:off x="2667000" y="3858163"/>
          <a:ext cx="3386579" cy="862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8" name="" r:id="rId5" imgW="916940" imgH="229235" progId="Equation.DSMT4">
                  <p:embed/>
                </p:oleObj>
              </mc:Choice>
              <mc:Fallback>
                <p:oleObj name="" r:id="rId5" imgW="916940" imgH="229235" progId="Equation.DSMT4">
                  <p:embed/>
                  <p:pic>
                    <p:nvPicPr>
                      <p:cNvPr id="0" name="对象 245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58163"/>
                        <a:ext cx="3386579" cy="862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文本框 24582"/>
          <p:cNvSpPr txBox="1">
            <a:spLocks noChangeArrowheads="1"/>
          </p:cNvSpPr>
          <p:nvPr/>
        </p:nvSpPr>
        <p:spPr bwMode="auto">
          <a:xfrm>
            <a:off x="5582920" y="23588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endParaRPr lang="en-US" altLang="zh-CN" sz="3200" dirty="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4584" name="文本框 24583"/>
          <p:cNvSpPr txBox="1">
            <a:spLocks noChangeArrowheads="1"/>
          </p:cNvSpPr>
          <p:nvPr/>
        </p:nvSpPr>
        <p:spPr bwMode="auto">
          <a:xfrm>
            <a:off x="5480050" y="3163696"/>
            <a:ext cx="692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0.6</a:t>
            </a:r>
            <a:endParaRPr lang="en-US" altLang="zh-CN" sz="3200" dirty="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4585" name="文本框 24584"/>
          <p:cNvSpPr txBox="1">
            <a:spLocks noChangeArrowheads="1"/>
          </p:cNvSpPr>
          <p:nvPr/>
        </p:nvSpPr>
        <p:spPr bwMode="auto">
          <a:xfrm>
            <a:off x="6053579" y="3990879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89</a:t>
            </a:r>
            <a:endParaRPr lang="en-US" altLang="zh-CN" sz="3200" dirty="0">
              <a:solidFill>
                <a:srgbClr val="FF00FF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24587" name="组合 24586"/>
          <p:cNvGrpSpPr/>
          <p:nvPr/>
        </p:nvGrpSpPr>
        <p:grpSpPr bwMode="auto">
          <a:xfrm>
            <a:off x="2324882" y="5116147"/>
            <a:ext cx="5975350" cy="823913"/>
            <a:chOff x="0" y="0"/>
            <a:chExt cx="3764" cy="519"/>
          </a:xfrm>
        </p:grpSpPr>
        <p:sp>
          <p:nvSpPr>
            <p:cNvPr id="23563" name="文本框 24587"/>
            <p:cNvSpPr txBox="1">
              <a:spLocks noChangeArrowheads="1"/>
            </p:cNvSpPr>
            <p:nvPr/>
          </p:nvSpPr>
          <p:spPr bwMode="auto">
            <a:xfrm>
              <a:off x="0" y="0"/>
              <a:ext cx="3764" cy="5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CC99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4800">
                  <a:solidFill>
                    <a:srgbClr val="FF00FF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                                     </a:t>
              </a:r>
              <a:endParaRPr lang="en-US" altLang="zh-CN" sz="4800">
                <a:solidFill>
                  <a:srgbClr val="FF00FF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graphicFrame>
          <p:nvGraphicFramePr>
            <p:cNvPr id="23564" name="对象 24588"/>
            <p:cNvGraphicFramePr>
              <a:graphicFrameLocks noChangeAspect="1"/>
            </p:cNvGraphicFramePr>
            <p:nvPr/>
          </p:nvGraphicFramePr>
          <p:xfrm>
            <a:off x="1920" y="0"/>
            <a:ext cx="1604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89" name="" r:id="rId7" imgW="674370" imgH="203835" progId="Equation.DSMT4">
                    <p:embed/>
                  </p:oleObj>
                </mc:Choice>
                <mc:Fallback>
                  <p:oleObj name="" r:id="rId7" imgW="674370" imgH="203835" progId="Equation.DSMT4">
                    <p:embed/>
                    <p:pic>
                      <p:nvPicPr>
                        <p:cNvPr id="0" name="对象 245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0"/>
                          <a:ext cx="1604" cy="4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5" name="矩形 24589"/>
            <p:cNvSpPr>
              <a:spLocks noChangeArrowheads="1"/>
            </p:cNvSpPr>
            <p:nvPr/>
          </p:nvSpPr>
          <p:spPr bwMode="auto">
            <a:xfrm>
              <a:off x="192" y="96"/>
              <a:ext cx="165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200">
                  <a:solidFill>
                    <a:srgbClr val="000000"/>
                  </a:solidFill>
                  <a:latin typeface="Times New Roman" panose="02020603050405020304" pitchFamily="18" charset="0"/>
                </a:rPr>
                <a:t>对数恒等式：</a:t>
              </a:r>
              <a:endParaRPr lang="zh-CN" altLang="en-US" sz="32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8269288" y="5291556"/>
            <a:ext cx="20161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作为公式用</a:t>
            </a:r>
            <a:endParaRPr lang="zh-CN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探究活动、感悟数学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" name="文本框 21505"/>
          <p:cNvSpPr txBox="1">
            <a:spLocks noChangeArrowheads="1"/>
          </p:cNvSpPr>
          <p:nvPr/>
        </p:nvSpPr>
        <p:spPr bwMode="auto">
          <a:xfrm>
            <a:off x="967728" y="1389155"/>
            <a:ext cx="3732213" cy="588962"/>
          </a:xfrm>
          <a:prstGeom prst="rect">
            <a:avLst/>
          </a:prstGeom>
          <a:solidFill>
            <a:srgbClr val="EAEAEA"/>
          </a:solidFill>
          <a:ln w="9525">
            <a:solidFill>
              <a:srgbClr val="FF00FF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Times New Roman" panose="02020603050405020304" pitchFamily="18" charset="0"/>
              </a:rPr>
              <a:t>求下列各式的值：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3" grpId="0"/>
      <p:bldP spid="24584" grpId="0"/>
      <p:bldP spid="24585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778412" y="1026943"/>
            <a:ext cx="944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sz="3200" b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练习：</a:t>
            </a:r>
            <a:r>
              <a:rPr lang="zh-CN" altLang="zh-CN" sz="32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计算下列各式的值</a:t>
            </a:r>
            <a:endParaRPr lang="zh-CN" altLang="en-US" sz="3200" b="1" dirty="0">
              <a:solidFill>
                <a:schemeClr val="tx1"/>
              </a:solidFill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Object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07" y="4576430"/>
            <a:ext cx="112713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Object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38" y="5466693"/>
            <a:ext cx="5549322" cy="101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Object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07" y="4805030"/>
            <a:ext cx="112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Object 2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38" y="3745628"/>
            <a:ext cx="3869784" cy="995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4812520" y="3663258"/>
            <a:ext cx="121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tx1"/>
                </a:solidFill>
              </a:rPr>
              <a:t>16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6205021" y="5499783"/>
          <a:ext cx="716290" cy="46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9" name="Equation" r:id="rId5" imgW="4572000" imgH="3962400" progId="Equation.DSMT4">
                  <p:embed/>
                </p:oleObj>
              </mc:Choice>
              <mc:Fallback>
                <p:oleObj name="Equation" r:id="rId5" imgW="4572000" imgH="3962400" progId="Equation.DSMT4">
                  <p:embed/>
                  <p:pic>
                    <p:nvPicPr>
                      <p:cNvPr id="0" name="图片 6563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05021" y="5499783"/>
                        <a:ext cx="716290" cy="462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26631"/>
          <p:cNvGraphicFramePr>
            <a:graphicFrameLocks noChangeAspect="1"/>
          </p:cNvGraphicFramePr>
          <p:nvPr/>
        </p:nvGraphicFramePr>
        <p:xfrm>
          <a:off x="1980038" y="2460821"/>
          <a:ext cx="2695723" cy="1244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0" name="Equation" r:id="rId7" imgW="24384000" imgH="11277600" progId="Equation.DSMT4">
                  <p:embed/>
                </p:oleObj>
              </mc:Choice>
              <mc:Fallback>
                <p:oleObj name="Equation" r:id="rId7" imgW="24384000" imgH="11277600" progId="Equation.DSMT4">
                  <p:embed/>
                  <p:pic>
                    <p:nvPicPr>
                      <p:cNvPr id="0" name="对象 266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038" y="2460821"/>
                        <a:ext cx="2695723" cy="1244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4675761" y="3065326"/>
            <a:ext cx="226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 smtClean="0"/>
              <a:t>                        </a:t>
            </a:r>
            <a:r>
              <a:rPr lang="en-US" altLang="zh-CN" dirty="0" smtClean="0"/>
              <a:t>.</a:t>
            </a:r>
            <a:r>
              <a:rPr lang="en-US" altLang="zh-CN" u="sng" dirty="0" smtClean="0"/>
              <a:t> </a:t>
            </a:r>
            <a:endParaRPr lang="zh-CN" altLang="en-US" dirty="0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5107015" y="2750972"/>
          <a:ext cx="3333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1" name="Equation" r:id="rId9" imgW="2133600" imgH="3962400" progId="Equation.DSMT4">
                  <p:embed/>
                </p:oleObj>
              </mc:Choice>
              <mc:Fallback>
                <p:oleObj name="Equation" r:id="rId9" imgW="2133600" imgH="3962400" progId="Equation.DSMT4">
                  <p:embed/>
                  <p:pic>
                    <p:nvPicPr>
                      <p:cNvPr id="0" name="对象 1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07015" y="2750972"/>
                        <a:ext cx="33337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26641"/>
          <p:cNvGraphicFramePr>
            <a:graphicFrameLocks noChangeAspect="1"/>
          </p:cNvGraphicFramePr>
          <p:nvPr/>
        </p:nvGraphicFramePr>
        <p:xfrm>
          <a:off x="1980038" y="1795642"/>
          <a:ext cx="2729375" cy="756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2" name="Equation" r:id="rId11" imgW="21945600" imgH="6096000" progId="Equation.DSMT4">
                  <p:embed/>
                </p:oleObj>
              </mc:Choice>
              <mc:Fallback>
                <p:oleObj name="Equation" r:id="rId11" imgW="21945600" imgH="6096000" progId="Equation.DSMT4">
                  <p:embed/>
                  <p:pic>
                    <p:nvPicPr>
                      <p:cNvPr id="0" name="对象 266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038" y="1795642"/>
                        <a:ext cx="2729375" cy="7568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4623392" y="2022617"/>
            <a:ext cx="226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 smtClean="0"/>
              <a:t>                        </a:t>
            </a:r>
            <a:r>
              <a:rPr lang="en-US" altLang="zh-CN" dirty="0" smtClean="0"/>
              <a:t>.</a:t>
            </a:r>
            <a:r>
              <a:rPr lang="en-US" altLang="zh-CN" u="sng" dirty="0" smtClean="0"/>
              <a:t> </a:t>
            </a:r>
            <a:endParaRPr lang="zh-CN" altLang="en-US" dirty="0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5062537" y="1801791"/>
          <a:ext cx="4762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3" name="Equation" r:id="rId13" imgW="3048000" imgH="3962400" progId="Equation.DSMT4">
                  <p:embed/>
                </p:oleObj>
              </mc:Choice>
              <mc:Fallback>
                <p:oleObj name="Equation" r:id="rId13" imgW="3048000" imgH="3962400" progId="Equation.DSMT4">
                  <p:embed/>
                  <p:pic>
                    <p:nvPicPr>
                      <p:cNvPr id="0" name="对象 1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62537" y="1801791"/>
                        <a:ext cx="476250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26641"/>
          <p:cNvGraphicFramePr>
            <a:graphicFrameLocks noChangeAspect="1"/>
          </p:cNvGraphicFramePr>
          <p:nvPr/>
        </p:nvGraphicFramePr>
        <p:xfrm>
          <a:off x="1980038" y="4310975"/>
          <a:ext cx="42449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4" name="Equation" r:id="rId15" imgW="34137600" imgH="7315200" progId="Equation.DSMT4">
                  <p:embed/>
                </p:oleObj>
              </mc:Choice>
              <mc:Fallback>
                <p:oleObj name="Equation" r:id="rId15" imgW="34137600" imgH="7315200" progId="Equation.DSMT4">
                  <p:embed/>
                  <p:pic>
                    <p:nvPicPr>
                      <p:cNvPr id="0" name="对象 266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038" y="4310975"/>
                        <a:ext cx="424497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6192542" y="4976032"/>
            <a:ext cx="226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 smtClean="0"/>
              <a:t>                        </a:t>
            </a:r>
            <a:r>
              <a:rPr lang="en-US" altLang="zh-CN" dirty="0" smtClean="0"/>
              <a:t>.</a:t>
            </a:r>
            <a:r>
              <a:rPr lang="en-US" altLang="zh-CN" u="sng" dirty="0" smtClean="0"/>
              <a:t> </a:t>
            </a:r>
            <a:endParaRPr lang="zh-CN" altLang="en-US" dirty="0"/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6825187" y="4461842"/>
          <a:ext cx="408745" cy="8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5" name="Equation" r:id="rId17" imgW="3657600" imgH="9448800" progId="Equation.DSMT4">
                  <p:embed/>
                </p:oleObj>
              </mc:Choice>
              <mc:Fallback>
                <p:oleObj name="Equation" r:id="rId17" imgW="3657600" imgH="9448800" progId="Equation.DSMT4">
                  <p:embed/>
                  <p:pic>
                    <p:nvPicPr>
                      <p:cNvPr id="0" name="对象 1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825187" y="4461842"/>
                        <a:ext cx="408745" cy="84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778412" y="1026943"/>
            <a:ext cx="944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60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sz="3200" b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练习：</a:t>
            </a:r>
            <a:r>
              <a:rPr lang="zh-CN" altLang="en-US" sz="3200" b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求</a:t>
            </a:r>
            <a:r>
              <a:rPr lang="zh-CN" altLang="zh-CN" sz="3200" b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下列各式</a:t>
            </a:r>
            <a:r>
              <a:rPr lang="zh-CN" altLang="en-US" sz="3200" b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中</a:t>
            </a:r>
            <a:r>
              <a:rPr lang="en-US" altLang="zh-CN" sz="3200" b="1" i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x</a:t>
            </a:r>
            <a:r>
              <a:rPr lang="zh-CN" altLang="zh-CN" sz="3200" b="1" dirty="0" smtClean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的</a:t>
            </a:r>
            <a:r>
              <a:rPr lang="zh-CN" altLang="zh-CN" sz="32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值</a:t>
            </a:r>
            <a:endParaRPr lang="zh-CN" altLang="en-US" sz="3200" b="1" dirty="0">
              <a:solidFill>
                <a:schemeClr val="tx1"/>
              </a:solidFill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9" name="Object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445" y="4024436"/>
            <a:ext cx="112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" name="Object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794" y="2149599"/>
            <a:ext cx="4800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" name="Object 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445" y="4024436"/>
            <a:ext cx="112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" name="Object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794" y="3321277"/>
            <a:ext cx="6019800" cy="115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" name="Object 7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445" y="4024436"/>
            <a:ext cx="112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" name="Object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794" y="4376626"/>
            <a:ext cx="5651500" cy="120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Box 1"/>
          <p:cNvSpPr txBox="1">
            <a:spLocks noChangeArrowheads="1"/>
          </p:cNvSpPr>
          <p:nvPr/>
        </p:nvSpPr>
        <p:spPr bwMode="auto">
          <a:xfrm>
            <a:off x="2640013" y="1196975"/>
            <a:ext cx="360045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endParaRPr lang="zh-CN" altLang="en-US">
              <a:latin typeface="Calibri" panose="020F0502020204030204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55076" y="1062395"/>
            <a:ext cx="10677379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</a:rPr>
              <a:t>思考</a:t>
            </a:r>
            <a:r>
              <a:rPr lang="en-US" altLang="zh-CN" sz="3600" b="1" dirty="0" smtClean="0">
                <a:solidFill>
                  <a:srgbClr val="FF0000"/>
                </a:solidFill>
                <a:latin typeface="Calibri" panose="020F0502020204030204" charset="0"/>
              </a:rPr>
              <a:t>6</a:t>
            </a:r>
            <a:r>
              <a:rPr lang="zh-CN" altLang="zh-CN" sz="3600" b="1" dirty="0" smtClean="0">
                <a:latin typeface="Calibri" panose="020F0502020204030204" charset="0"/>
              </a:rPr>
              <a:t>：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生物机体内碳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大约以每年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0.012%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衰减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endParaRPr lang="en-US" altLang="zh-CN" sz="36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湖南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长沙马王堆文物出土时碳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的残余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量</a:t>
            </a:r>
            <a:endParaRPr lang="en-US" altLang="zh-CN" sz="36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约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是原始含量的</a:t>
            </a: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76.7%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，试推测马王堆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古墓</a:t>
            </a:r>
            <a:endParaRPr lang="en-US" altLang="zh-CN" sz="36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距</a:t>
            </a:r>
            <a:r>
              <a:rPr lang="zh-CN" altLang="en-US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今有多</a:t>
            </a:r>
            <a:r>
              <a:rPr lang="zh-CN" altLang="en-US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少年？</a:t>
            </a:r>
            <a:endParaRPr lang="zh-CN" altLang="zh-CN" sz="3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815540" y="4647471"/>
          <a:ext cx="35782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0" name="Equation" r:id="rId1" imgW="26517600" imgH="4876800" progId="Equation.DSMT4">
                  <p:embed/>
                </p:oleObj>
              </mc:Choice>
              <mc:Fallback>
                <p:oleObj name="Equation" r:id="rId1" imgW="26517600" imgH="487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5540" y="4647471"/>
                        <a:ext cx="3578225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2815540" y="5490914"/>
          <a:ext cx="37020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1" name="Equation" r:id="rId3" imgW="27432000" imgH="5486400" progId="Equation.DSMT4">
                  <p:embed/>
                </p:oleObj>
              </mc:Choice>
              <mc:Fallback>
                <p:oleObj name="Equation" r:id="rId3" imgW="27432000" imgH="548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5540" y="5490914"/>
                        <a:ext cx="370205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75914" y="1252024"/>
            <a:ext cx="7517951" cy="5016814"/>
          </a:xfrm>
          <a:prstGeom prst="rect">
            <a:avLst/>
          </a:prstGeom>
        </p:spPr>
      </p:pic>
      <p:sp>
        <p:nvSpPr>
          <p:cNvPr id="3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对数的模型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1" name="Text Box 3"/>
          <p:cNvSpPr txBox="1">
            <a:spLocks noChangeArrowheads="1"/>
          </p:cNvSpPr>
          <p:nvPr/>
        </p:nvSpPr>
        <p:spPr bwMode="auto">
          <a:xfrm>
            <a:off x="703385" y="2424471"/>
            <a:ext cx="7494651" cy="35394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lang="zh-CN" altLang="en-US" sz="3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十七世纪初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，天文学家们总是要用很大的精力去计算繁杂的</a:t>
            </a:r>
            <a:r>
              <a:rPr 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天文数字</a:t>
            </a:r>
            <a:r>
              <a:rPr 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 常常要花费许多宝贵时间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en-US" altLang="zh-CN" sz="3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kumimoji="1"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1" lang="en-US" altLang="zh-CN" sz="3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1"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苏格兰数学家纳皮尔（</a:t>
            </a:r>
            <a:r>
              <a:rPr kumimoji="1"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Napier</a:t>
            </a:r>
            <a:r>
              <a:rPr kumimoji="1"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kumimoji="1"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1550</a:t>
            </a:r>
            <a:r>
              <a:rPr kumimoji="1" lang="zh-CN" altLang="en-US" sz="3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年</a:t>
            </a:r>
            <a:r>
              <a:rPr kumimoji="1" lang="en-US" altLang="zh-CN" sz="3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—1617</a:t>
            </a:r>
            <a:r>
              <a:rPr kumimoji="1"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年</a:t>
            </a:r>
            <a:r>
              <a:rPr kumimoji="1"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为了简化计算，他多年研究大数字的计算技术，终于有了重要发现，并首创了一种运算</a:t>
            </a:r>
            <a:r>
              <a:rPr lang="en-US" altLang="zh-CN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zh-CN" altLang="en-US" sz="3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07973" name="WordArt 5"/>
          <p:cNvSpPr>
            <a:spLocks noChangeArrowheads="1" noChangeShapeType="1" noTextEdit="1"/>
          </p:cNvSpPr>
          <p:nvPr/>
        </p:nvSpPr>
        <p:spPr bwMode="auto">
          <a:xfrm>
            <a:off x="829994" y="1161223"/>
            <a:ext cx="3418611" cy="1005201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zh-CN" altLang="en-US" kern="1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Times New Roman" panose="02020603050405020304" pitchFamily="18" charset="0"/>
              </a:rPr>
              <a:t>纳皮尔</a:t>
            </a:r>
            <a:endParaRPr lang="zh-CN" altLang="en-US" kern="1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198036" y="2424471"/>
            <a:ext cx="2759596" cy="318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对数的文化意义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8995" name="Picture 3" descr="4dd58012be0bb12b203f2e7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4686" y="2687002"/>
            <a:ext cx="1595798" cy="2050944"/>
          </a:xfrm>
          <a:prstGeom prst="rect">
            <a:avLst/>
          </a:prstGeom>
          <a:noFill/>
        </p:spPr>
      </p:pic>
      <p:pic>
        <p:nvPicPr>
          <p:cNvPr id="1108996" name="Picture 4" descr="01300000022805119864699245215_s"/>
          <p:cNvPicPr>
            <a:picLocks noChangeAspect="1" noChangeArrowheads="1"/>
          </p:cNvPicPr>
          <p:nvPr/>
        </p:nvPicPr>
        <p:blipFill rotWithShape="1">
          <a:blip r:embed="rId2"/>
          <a:srcRect l="9132" t="4789" r="6765" b="9827"/>
          <a:stretch>
            <a:fillRect/>
          </a:stretch>
        </p:blipFill>
        <p:spPr bwMode="auto">
          <a:xfrm>
            <a:off x="848200" y="4675313"/>
            <a:ext cx="1582284" cy="2141874"/>
          </a:xfrm>
          <a:prstGeom prst="rect">
            <a:avLst/>
          </a:prstGeom>
          <a:noFill/>
        </p:spPr>
      </p:pic>
      <p:sp>
        <p:nvSpPr>
          <p:cNvPr id="1108997" name="Text Box 5"/>
          <p:cNvSpPr txBox="1">
            <a:spLocks noChangeArrowheads="1"/>
          </p:cNvSpPr>
          <p:nvPr/>
        </p:nvSpPr>
        <p:spPr bwMode="auto">
          <a:xfrm>
            <a:off x="2673108" y="5072075"/>
            <a:ext cx="8777994" cy="10772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恩格斯</a:t>
            </a:r>
            <a:r>
              <a:rPr lang="zh-CN" altLang="en-US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说，对数的发明与解析几何的创立、微积分的建立是</a:t>
            </a: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17</a:t>
            </a:r>
            <a:r>
              <a:rPr lang="zh-CN" altLang="en-US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世纪数学史上的</a:t>
            </a: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zh-CN" altLang="en-US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大成就</a:t>
            </a: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zh-CN" altLang="en-US" sz="32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08998" name="Rectangle 6"/>
          <p:cNvSpPr>
            <a:spLocks noChangeArrowheads="1"/>
          </p:cNvSpPr>
          <p:nvPr/>
        </p:nvSpPr>
        <p:spPr bwMode="auto">
          <a:xfrm>
            <a:off x="2673108" y="3120045"/>
            <a:ext cx="8904603" cy="10772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伽利略</a:t>
            </a:r>
            <a:r>
              <a:rPr lang="zh-CN" altLang="en-US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说，给我空间、时间及对数</a:t>
            </a:r>
            <a:r>
              <a:rPr lang="zh-CN" altLang="en-US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，我</a:t>
            </a:r>
            <a:r>
              <a:rPr lang="zh-CN" altLang="en-US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可以创造一个宇宙</a:t>
            </a:r>
            <a:r>
              <a:rPr lang="en-US" altLang="zh-CN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lang="zh-CN" altLang="en-US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lang="zh-CN" altLang="en-US" sz="32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09000" name="Rectangle 8"/>
          <p:cNvSpPr>
            <a:spLocks noChangeArrowheads="1"/>
          </p:cNvSpPr>
          <p:nvPr/>
        </p:nvSpPr>
        <p:spPr bwMode="auto">
          <a:xfrm>
            <a:off x="2310013" y="1210700"/>
            <a:ext cx="9391890" cy="10772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3200" b="1" dirty="0" smtClean="0">
                <a:latin typeface="+mn-ea"/>
                <a:ea typeface="+mn-ea"/>
              </a:rPr>
              <a:t>          拉普拉斯</a:t>
            </a:r>
            <a:r>
              <a:rPr lang="zh-CN" altLang="en-US" sz="3200" b="1" dirty="0">
                <a:latin typeface="+mn-ea"/>
                <a:ea typeface="+mn-ea"/>
              </a:rPr>
              <a:t>说</a:t>
            </a:r>
            <a:r>
              <a:rPr lang="zh-CN" altLang="en-US" sz="3200" dirty="0">
                <a:latin typeface="+mn-ea"/>
                <a:ea typeface="+mn-ea"/>
              </a:rPr>
              <a:t>，</a:t>
            </a:r>
            <a:r>
              <a:rPr lang="zh-CN" altLang="en-US" sz="3200" b="1" dirty="0">
                <a:latin typeface="+mn-ea"/>
                <a:ea typeface="+mn-ea"/>
              </a:rPr>
              <a:t>对数，可以缩短计算时间</a:t>
            </a:r>
            <a:r>
              <a:rPr lang="zh-CN" altLang="en-US" sz="3200" b="1" dirty="0" smtClean="0">
                <a:latin typeface="+mn-ea"/>
                <a:ea typeface="+mn-ea"/>
              </a:rPr>
              <a:t>，</a:t>
            </a:r>
            <a:endParaRPr lang="en-US" altLang="zh-CN" sz="3200" b="1" dirty="0" smtClean="0">
              <a:latin typeface="+mn-ea"/>
              <a:ea typeface="+mn-ea"/>
            </a:endParaRPr>
          </a:p>
          <a:p>
            <a:r>
              <a:rPr lang="zh-CN" altLang="en-US" sz="3200" b="1" dirty="0" smtClean="0">
                <a:latin typeface="+mn-ea"/>
                <a:ea typeface="+mn-ea"/>
              </a:rPr>
              <a:t>“</a:t>
            </a:r>
            <a:r>
              <a:rPr lang="zh-CN" altLang="en-US" sz="3200" b="1" dirty="0">
                <a:latin typeface="+mn-ea"/>
                <a:ea typeface="+mn-ea"/>
              </a:rPr>
              <a:t>在实效上等于把天文学家的寿命延长</a:t>
            </a:r>
            <a:r>
              <a:rPr lang="zh-CN" altLang="en-US" sz="3200" b="1" dirty="0" smtClean="0">
                <a:latin typeface="+mn-ea"/>
                <a:ea typeface="+mn-ea"/>
              </a:rPr>
              <a:t>了许多</a:t>
            </a:r>
            <a:r>
              <a:rPr lang="zh-CN" altLang="en-US" sz="3200" b="1" dirty="0">
                <a:latin typeface="+mn-ea"/>
                <a:ea typeface="+mn-ea"/>
              </a:rPr>
              <a:t>倍</a:t>
            </a:r>
            <a:r>
              <a:rPr lang="zh-CN" altLang="en-US" sz="3200" b="1" dirty="0" smtClean="0">
                <a:latin typeface="+mn-ea"/>
                <a:ea typeface="+mn-ea"/>
              </a:rPr>
              <a:t>”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zh-CN" sz="3200" b="1" dirty="0">
              <a:latin typeface="+mn-ea"/>
              <a:ea typeface="+mn-ea"/>
            </a:endParaRP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4686" y="882451"/>
            <a:ext cx="1595798" cy="180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对数的文化意义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0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0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0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7" grpId="0"/>
      <p:bldP spid="11089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2" y="1139483"/>
            <a:ext cx="10508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</a:t>
            </a:r>
            <a:r>
              <a:rPr lang="zh-CN" altLang="en-US" sz="3200" dirty="0" smtClean="0">
                <a:sym typeface="Wingdings" panose="05000000000000000000" pitchFamily="2" charset="2"/>
              </a:rPr>
              <a:t>：</a:t>
            </a:r>
            <a:r>
              <a:rPr lang="zh-CN" altLang="en-US" sz="32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（教师示范）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2047815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407159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28"/>
          <p:cNvSpPr>
            <a:spLocks noChangeArrowheads="1"/>
          </p:cNvSpPr>
          <p:nvPr/>
        </p:nvSpPr>
        <p:spPr bwMode="auto">
          <a:xfrm>
            <a:off x="1524000" y="3153847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0139" name="Object 27"/>
          <p:cNvGraphicFramePr>
            <a:graphicFrameLocks noChangeAspect="1"/>
          </p:cNvGraphicFramePr>
          <p:nvPr/>
        </p:nvGraphicFramePr>
        <p:xfrm>
          <a:off x="2951164" y="2603500"/>
          <a:ext cx="6162675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5" name="Equation" r:id="rId1" imgW="38709600" imgH="7315200" progId="Equation.DSMT4">
                  <p:embed/>
                </p:oleObj>
              </mc:Choice>
              <mc:Fallback>
                <p:oleObj name="Equation" r:id="rId1" imgW="38709600" imgH="73152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4" y="2603500"/>
                        <a:ext cx="6162675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1" name="Object 29"/>
          <p:cNvGraphicFramePr>
            <a:graphicFrameLocks noGrp="1" noChangeAspect="1"/>
          </p:cNvGraphicFramePr>
          <p:nvPr>
            <p:ph idx="4294967295"/>
          </p:nvPr>
        </p:nvGraphicFramePr>
        <p:xfrm>
          <a:off x="1159412" y="1189295"/>
          <a:ext cx="2667000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6" name="Equation" r:id="rId3" imgW="1218565" imgH="533400" progId="Equation.DSMT4">
                  <p:embed/>
                </p:oleObj>
              </mc:Choice>
              <mc:Fallback>
                <p:oleObj name="Equation" r:id="rId3" imgW="1218565" imgH="533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9412" y="1189295"/>
                        <a:ext cx="2667000" cy="1166812"/>
                      </a:xfrm>
                      <a:prstGeom prst="rect">
                        <a:avLst/>
                      </a:prstGeom>
                      <a:solidFill>
                        <a:srgbClr val="F6A5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4" name="Object 32"/>
          <p:cNvGraphicFramePr>
            <a:graphicFrameLocks noChangeAspect="1"/>
          </p:cNvGraphicFramePr>
          <p:nvPr/>
        </p:nvGraphicFramePr>
        <p:xfrm>
          <a:off x="8595360" y="1123451"/>
          <a:ext cx="2325687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7" name="Equation" r:id="rId5" imgW="1040765" imgH="533400" progId="Equation.DSMT4">
                  <p:embed/>
                </p:oleObj>
              </mc:Choice>
              <mc:Fallback>
                <p:oleObj name="Equation" r:id="rId5" imgW="1040765" imgH="533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5360" y="1123451"/>
                        <a:ext cx="2325687" cy="1190625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5" name="Object 33"/>
          <p:cNvGraphicFramePr>
            <a:graphicFrameLocks noChangeAspect="1"/>
          </p:cNvGraphicFramePr>
          <p:nvPr/>
        </p:nvGraphicFramePr>
        <p:xfrm>
          <a:off x="1066798" y="4483616"/>
          <a:ext cx="3532188" cy="135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8" name="Equation" r:id="rId7" imgW="1460500" imgH="558800" progId="Equation.DSMT4">
                  <p:embed/>
                </p:oleObj>
              </mc:Choice>
              <mc:Fallback>
                <p:oleObj name="Equation" r:id="rId7" imgW="1460500" imgH="5588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798" y="4483616"/>
                        <a:ext cx="3532188" cy="1350962"/>
                      </a:xfrm>
                      <a:prstGeom prst="rect">
                        <a:avLst/>
                      </a:prstGeom>
                      <a:solidFill>
                        <a:srgbClr val="25B7C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6" name="Object 34"/>
          <p:cNvGraphicFramePr>
            <a:graphicFrameLocks noChangeAspect="1"/>
          </p:cNvGraphicFramePr>
          <p:nvPr/>
        </p:nvGraphicFramePr>
        <p:xfrm>
          <a:off x="7582598" y="4485203"/>
          <a:ext cx="3579813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9" name="Equation" r:id="rId9" imgW="1548765" imgH="584200" progId="Equation.DSMT4">
                  <p:embed/>
                </p:oleObj>
              </mc:Choice>
              <mc:Fallback>
                <p:oleObj name="Equation" r:id="rId9" imgW="1548765" imgH="5842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2598" y="4485203"/>
                        <a:ext cx="3579813" cy="13493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47" name="Line 35"/>
          <p:cNvSpPr>
            <a:spLocks noChangeShapeType="1"/>
          </p:cNvSpPr>
          <p:nvPr/>
        </p:nvSpPr>
        <p:spPr bwMode="auto">
          <a:xfrm flipV="1">
            <a:off x="6350000" y="2015052"/>
            <a:ext cx="2245360" cy="68211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0148" name="Line 36"/>
          <p:cNvSpPr>
            <a:spLocks noChangeShapeType="1"/>
          </p:cNvSpPr>
          <p:nvPr/>
        </p:nvSpPr>
        <p:spPr bwMode="auto">
          <a:xfrm flipH="1" flipV="1">
            <a:off x="3826412" y="2015053"/>
            <a:ext cx="1913988" cy="68211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 flipH="1">
            <a:off x="3826412" y="3657600"/>
            <a:ext cx="1913988" cy="79482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0150" name="Line 38"/>
          <p:cNvSpPr>
            <a:spLocks noChangeShapeType="1"/>
          </p:cNvSpPr>
          <p:nvPr/>
        </p:nvSpPr>
        <p:spPr bwMode="auto">
          <a:xfrm>
            <a:off x="6350000" y="3683000"/>
            <a:ext cx="2245360" cy="80061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7" grpId="0" animBg="1"/>
      <p:bldP spid="90148" grpId="0" animBg="1"/>
      <p:bldP spid="90149" grpId="0" animBg="1"/>
      <p:bldP spid="901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0702" y="1879966"/>
            <a:ext cx="106387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0" indent="-514350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阅读课本第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17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页拓展阅读“对数发明起源的简介</a:t>
            </a:r>
            <a:r>
              <a:rPr lang="zh-CN" altLang="en-US" sz="3200" kern="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和</a:t>
            </a:r>
            <a:endParaRPr lang="en-US" altLang="zh-CN" sz="3200" kern="1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3200" kern="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18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页</a:t>
            </a:r>
            <a:r>
              <a:rPr lang="zh-CN" altLang="en-US" sz="3200" kern="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拓展阅读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“素数个数与对数” </a:t>
            </a:r>
            <a:r>
              <a:rPr lang="zh-CN" altLang="en-US" sz="3200" kern="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；</a:t>
            </a:r>
            <a:endParaRPr lang="en-US" altLang="zh-CN" sz="3200" kern="1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课本第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页练习</a:t>
            </a:r>
            <a:r>
              <a:rPr lang="en-US" altLang="zh-CN" sz="3200" kern="10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lang="en-US" altLang="zh-CN" sz="3200" kern="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zh-CN" altLang="en-US" sz="3200" kern="1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2" y="1139483"/>
            <a:ext cx="10691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学的指数函数的知识完成下表：</a:t>
            </a:r>
            <a:endParaRPr lang="zh-CN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2047815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407159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661182" y="5779854"/>
            <a:ext cx="1941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2461846" y="5779855"/>
                <a:ext cx="7624690" cy="603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zh-CN" altLang="en-US" sz="3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方程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altLang="zh-CN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=32</a:t>
                </a:r>
                <a:r>
                  <a:rPr lang="zh-CN" alt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的一个实根是</a:t>
                </a:r>
                <a:r>
                  <a:rPr lang="zh-CN" altLang="en-US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altLang="zh-CN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CN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846" y="5779855"/>
                <a:ext cx="7624690" cy="603242"/>
              </a:xfrm>
              <a:prstGeom prst="rect">
                <a:avLst/>
              </a:prstGeom>
              <a:blipFill rotWithShape="1">
                <a:blip r:embed="rId2"/>
                <a:stretch>
                  <a:fillRect t="-11111" b="-323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469944" y="5779854"/>
            <a:ext cx="1533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1" y="1139483"/>
            <a:ext cx="10719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学的指数函数的知识完成下表：</a:t>
            </a:r>
            <a:endParaRPr lang="zh-CN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2047815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407159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2602523" y="5779854"/>
                <a:ext cx="76246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zh-CN" altLang="en-US" sz="3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方程</m:t>
                        </m:r>
                        <m:r>
                          <a:rPr lang="en-US" altLang="zh-CN" sz="32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altLang="zh-CN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=128</a:t>
                </a:r>
                <a:r>
                  <a:rPr lang="zh-CN" alt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的一个实根是</a:t>
                </a:r>
                <a:r>
                  <a:rPr lang="zh-CN" altLang="en-US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altLang="zh-CN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CN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523" y="5779854"/>
                <a:ext cx="7624690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4583" b="-3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564796" y="5798321"/>
            <a:ext cx="1533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1182" y="5779853"/>
            <a:ext cx="1941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1520" y="1207854"/>
            <a:ext cx="2855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尝试与发现：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pSp>
        <p:nvGrpSpPr>
          <p:cNvPr id="3" name="组合 14"/>
          <p:cNvGrpSpPr/>
          <p:nvPr/>
        </p:nvGrpSpPr>
        <p:grpSpPr>
          <a:xfrm>
            <a:off x="7601134" y="1792629"/>
            <a:ext cx="3220113" cy="2290478"/>
            <a:chOff x="2667000" y="2286000"/>
            <a:chExt cx="3434764" cy="2290462"/>
          </a:xfrm>
        </p:grpSpPr>
        <p:sp>
          <p:nvSpPr>
            <p:cNvPr id="4" name="Line 185"/>
            <p:cNvSpPr>
              <a:spLocks noChangeShapeType="1"/>
            </p:cNvSpPr>
            <p:nvPr/>
          </p:nvSpPr>
          <p:spPr bwMode="auto">
            <a:xfrm>
              <a:off x="2667000" y="4114800"/>
              <a:ext cx="31242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" name="Line 186"/>
            <p:cNvSpPr>
              <a:spLocks noChangeShapeType="1"/>
            </p:cNvSpPr>
            <p:nvPr/>
          </p:nvSpPr>
          <p:spPr bwMode="auto">
            <a:xfrm flipV="1">
              <a:off x="4114800" y="2514600"/>
              <a:ext cx="0" cy="19812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" name="Text Box 188"/>
            <p:cNvSpPr txBox="1">
              <a:spLocks noChangeArrowheads="1"/>
            </p:cNvSpPr>
            <p:nvPr/>
          </p:nvSpPr>
          <p:spPr bwMode="auto">
            <a:xfrm>
              <a:off x="3810000" y="2286000"/>
              <a:ext cx="342314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y</a:t>
              </a:r>
              <a:endParaRPr kumimoji="1" lang="en-US" altLang="zh-C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89"/>
            <p:cNvSpPr txBox="1">
              <a:spLocks noChangeArrowheads="1"/>
            </p:cNvSpPr>
            <p:nvPr/>
          </p:nvSpPr>
          <p:spPr bwMode="auto">
            <a:xfrm>
              <a:off x="5759450" y="4038600"/>
              <a:ext cx="342314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</a:t>
              </a:r>
              <a:endParaRPr kumimoji="1" lang="en-US" altLang="zh-C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90"/>
            <p:cNvSpPr txBox="1">
              <a:spLocks noChangeArrowheads="1"/>
            </p:cNvSpPr>
            <p:nvPr/>
          </p:nvSpPr>
          <p:spPr bwMode="auto">
            <a:xfrm>
              <a:off x="3810000" y="4114800"/>
              <a:ext cx="361122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kumimoji="1" lang="en-US" altLang="zh-CN" sz="2400" b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92"/>
            <p:cNvSpPr txBox="1">
              <a:spLocks noChangeArrowheads="1"/>
            </p:cNvSpPr>
            <p:nvPr/>
          </p:nvSpPr>
          <p:spPr bwMode="auto">
            <a:xfrm>
              <a:off x="3460733" y="3476540"/>
              <a:ext cx="720192" cy="40010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000" b="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(0,1)</a:t>
              </a:r>
              <a:endParaRPr kumimoji="1" lang="en-US" altLang="zh-CN" sz="2400" b="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Freeform 208"/>
            <p:cNvSpPr/>
            <p:nvPr/>
          </p:nvSpPr>
          <p:spPr bwMode="auto">
            <a:xfrm>
              <a:off x="3114261" y="2628900"/>
              <a:ext cx="1752600" cy="1371600"/>
            </a:xfrm>
            <a:custGeom>
              <a:avLst/>
              <a:gdLst>
                <a:gd name="T0" fmla="*/ 1752600 w 1589"/>
                <a:gd name="T1" fmla="*/ 0 h 1500"/>
                <a:gd name="T2" fmla="*/ 1176856 w 1589"/>
                <a:gd name="T3" fmla="*/ 1066190 h 1500"/>
                <a:gd name="T4" fmla="*/ 0 w 1589"/>
                <a:gd name="T5" fmla="*/ 1371600 h 15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89" h="1500">
                  <a:moveTo>
                    <a:pt x="1589" y="0"/>
                  </a:moveTo>
                  <a:cubicBezTo>
                    <a:pt x="1502" y="194"/>
                    <a:pt x="1332" y="916"/>
                    <a:pt x="1067" y="1166"/>
                  </a:cubicBezTo>
                  <a:cubicBezTo>
                    <a:pt x="802" y="1416"/>
                    <a:pt x="222" y="1431"/>
                    <a:pt x="0" y="1500"/>
                  </a:cubicBezTo>
                </a:path>
              </a:pathLst>
            </a:custGeom>
            <a:noFill/>
            <a:ln w="28575" cap="sq" cmpd="sng">
              <a:solidFill>
                <a:srgbClr val="FF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7815447" y="2595608"/>
            <a:ext cx="2500330" cy="1588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"/>
          <p:cNvGraphicFramePr>
            <a:graphicFrameLocks noChangeAspect="1"/>
          </p:cNvGraphicFramePr>
          <p:nvPr/>
        </p:nvGraphicFramePr>
        <p:xfrm>
          <a:off x="9352600" y="1483378"/>
          <a:ext cx="1087738" cy="607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2" name="Equation" r:id="rId1" imgW="419100" imgH="228600" progId="Equation.DSMT4">
                  <p:embed/>
                </p:oleObj>
              </mc:Choice>
              <mc:Fallback>
                <p:oleObj name="Equation" r:id="rId1" imgW="419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2600" y="1483378"/>
                        <a:ext cx="1087738" cy="6078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3"/>
          <p:cNvGraphicFramePr>
            <a:graphicFrameLocks noChangeAspect="1"/>
          </p:cNvGraphicFramePr>
          <p:nvPr/>
        </p:nvGraphicFramePr>
        <p:xfrm>
          <a:off x="1275936" y="1961081"/>
          <a:ext cx="5491800" cy="1104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3" name="Equation" r:id="rId3" imgW="1752600" imgH="393700" progId="Equation.DSMT4">
                  <p:embed/>
                </p:oleObj>
              </mc:Choice>
              <mc:Fallback>
                <p:oleObj name="Equation" r:id="rId3" imgW="1752600" imgH="3937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936" y="1961081"/>
                        <a:ext cx="5491800" cy="1104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4"/>
          <p:cNvGraphicFramePr>
            <a:graphicFrameLocks noChangeAspect="1"/>
          </p:cNvGraphicFramePr>
          <p:nvPr/>
        </p:nvGraphicFramePr>
        <p:xfrm>
          <a:off x="1329858" y="3396240"/>
          <a:ext cx="5594636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4" name="Equation" r:id="rId5" imgW="1624965" imgH="215900" progId="Equation.DSMT4">
                  <p:embed/>
                </p:oleObj>
              </mc:Choice>
              <mc:Fallback>
                <p:oleObj name="Equation" r:id="rId5" imgW="1624965" imgH="2159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858" y="3396240"/>
                        <a:ext cx="5594636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5680227" y="2143393"/>
          <a:ext cx="736729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5" name="Equation" r:id="rId7" imgW="203200" imgH="177800" progId="Equation.DSMT4">
                  <p:embed/>
                </p:oleObj>
              </mc:Choice>
              <mc:Fallback>
                <p:oleObj name="Equation" r:id="rId7" imgW="203200" imgH="177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227" y="2143393"/>
                        <a:ext cx="736729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2"/>
          <p:cNvSpPr txBox="1"/>
          <p:nvPr/>
        </p:nvSpPr>
        <p:spPr>
          <a:xfrm>
            <a:off x="5680227" y="3058370"/>
            <a:ext cx="857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rgbClr val="FF0000"/>
                </a:solidFill>
              </a:rPr>
              <a:t>?</a:t>
            </a:r>
            <a:endParaRPr lang="zh-CN" altLang="en-US" sz="8000" dirty="0">
              <a:solidFill>
                <a:srgbClr val="FF0000"/>
              </a:solidFill>
            </a:endParaRPr>
          </a:p>
        </p:txBody>
      </p:sp>
      <p:sp>
        <p:nvSpPr>
          <p:cNvPr id="1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1520" y="1207854"/>
            <a:ext cx="2855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尝试与发现：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pSp>
        <p:nvGrpSpPr>
          <p:cNvPr id="3" name="组合 14"/>
          <p:cNvGrpSpPr/>
          <p:nvPr/>
        </p:nvGrpSpPr>
        <p:grpSpPr>
          <a:xfrm>
            <a:off x="7601134" y="1792629"/>
            <a:ext cx="3220113" cy="2290478"/>
            <a:chOff x="2667000" y="2286000"/>
            <a:chExt cx="3434764" cy="2290462"/>
          </a:xfrm>
        </p:grpSpPr>
        <p:sp>
          <p:nvSpPr>
            <p:cNvPr id="4" name="Line 185"/>
            <p:cNvSpPr>
              <a:spLocks noChangeShapeType="1"/>
            </p:cNvSpPr>
            <p:nvPr/>
          </p:nvSpPr>
          <p:spPr bwMode="auto">
            <a:xfrm>
              <a:off x="2667000" y="4114800"/>
              <a:ext cx="31242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" name="Line 186"/>
            <p:cNvSpPr>
              <a:spLocks noChangeShapeType="1"/>
            </p:cNvSpPr>
            <p:nvPr/>
          </p:nvSpPr>
          <p:spPr bwMode="auto">
            <a:xfrm flipV="1">
              <a:off x="4114800" y="2514600"/>
              <a:ext cx="0" cy="19812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" name="Text Box 188"/>
            <p:cNvSpPr txBox="1">
              <a:spLocks noChangeArrowheads="1"/>
            </p:cNvSpPr>
            <p:nvPr/>
          </p:nvSpPr>
          <p:spPr bwMode="auto">
            <a:xfrm>
              <a:off x="3810000" y="2286000"/>
              <a:ext cx="342314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y</a:t>
              </a:r>
              <a:endParaRPr kumimoji="1" lang="en-US" altLang="zh-C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89"/>
            <p:cNvSpPr txBox="1">
              <a:spLocks noChangeArrowheads="1"/>
            </p:cNvSpPr>
            <p:nvPr/>
          </p:nvSpPr>
          <p:spPr bwMode="auto">
            <a:xfrm>
              <a:off x="5759450" y="4038600"/>
              <a:ext cx="342314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</a:t>
              </a:r>
              <a:endParaRPr kumimoji="1" lang="en-US" altLang="zh-C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90"/>
            <p:cNvSpPr txBox="1">
              <a:spLocks noChangeArrowheads="1"/>
            </p:cNvSpPr>
            <p:nvPr/>
          </p:nvSpPr>
          <p:spPr bwMode="auto">
            <a:xfrm>
              <a:off x="3810000" y="4114800"/>
              <a:ext cx="361122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kumimoji="1" lang="en-US" altLang="zh-CN" sz="2400" b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92"/>
            <p:cNvSpPr txBox="1">
              <a:spLocks noChangeArrowheads="1"/>
            </p:cNvSpPr>
            <p:nvPr/>
          </p:nvSpPr>
          <p:spPr bwMode="auto">
            <a:xfrm>
              <a:off x="3432122" y="3200081"/>
              <a:ext cx="720192" cy="40010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000" b="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(0,1)</a:t>
              </a:r>
              <a:endParaRPr kumimoji="1" lang="en-US" altLang="zh-CN" sz="2400" b="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Freeform 208"/>
            <p:cNvSpPr/>
            <p:nvPr/>
          </p:nvSpPr>
          <p:spPr bwMode="auto">
            <a:xfrm>
              <a:off x="2846213" y="2643386"/>
              <a:ext cx="1752600" cy="1371600"/>
            </a:xfrm>
            <a:custGeom>
              <a:avLst/>
              <a:gdLst>
                <a:gd name="T0" fmla="*/ 1752600 w 1589"/>
                <a:gd name="T1" fmla="*/ 0 h 1500"/>
                <a:gd name="T2" fmla="*/ 1176856 w 1589"/>
                <a:gd name="T3" fmla="*/ 1066190 h 1500"/>
                <a:gd name="T4" fmla="*/ 0 w 1589"/>
                <a:gd name="T5" fmla="*/ 1371600 h 15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89" h="1500">
                  <a:moveTo>
                    <a:pt x="1589" y="0"/>
                  </a:moveTo>
                  <a:cubicBezTo>
                    <a:pt x="1502" y="194"/>
                    <a:pt x="1332" y="916"/>
                    <a:pt x="1067" y="1166"/>
                  </a:cubicBezTo>
                  <a:cubicBezTo>
                    <a:pt x="802" y="1416"/>
                    <a:pt x="222" y="1431"/>
                    <a:pt x="0" y="1500"/>
                  </a:cubicBezTo>
                </a:path>
              </a:pathLst>
            </a:custGeom>
            <a:noFill/>
            <a:ln w="28575" cap="sq" cmpd="sng">
              <a:solidFill>
                <a:srgbClr val="FF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7708291" y="3454372"/>
            <a:ext cx="2500330" cy="1588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3429945" y="1198786"/>
          <a:ext cx="45005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0" name="Equation" r:id="rId1" imgW="39624000" imgH="5486400" progId="Equation.DSMT4">
                  <p:embed/>
                </p:oleObj>
              </mc:Choice>
              <mc:Fallback>
                <p:oleObj name="Equation" r:id="rId1" imgW="39624000" imgH="548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945" y="1198786"/>
                        <a:ext cx="4500563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1955409" y="2020031"/>
          <a:ext cx="2686930" cy="86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1" name="Equation" r:id="rId3" imgW="17068800" imgH="5486400" progId="Equation.DSMT4">
                  <p:embed/>
                </p:oleObj>
              </mc:Choice>
              <mc:Fallback>
                <p:oleObj name="Equation" r:id="rId3" imgW="17068800" imgH="548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409" y="2020031"/>
                        <a:ext cx="2686930" cy="864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1995040" y="2882126"/>
          <a:ext cx="2405576" cy="76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2" name="Equation" r:id="rId5" imgW="17373600" imgH="5486400" progId="Equation.DSMT4">
                  <p:embed/>
                </p:oleObj>
              </mc:Choice>
              <mc:Fallback>
                <p:oleObj name="Equation" r:id="rId5" imgW="17373600" imgH="548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040" y="2882126"/>
                        <a:ext cx="2405576" cy="760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直接箭头连接符 20"/>
          <p:cNvCxnSpPr/>
          <p:nvPr/>
        </p:nvCxnSpPr>
        <p:spPr>
          <a:xfrm rot="10800000">
            <a:off x="5296430" y="3011838"/>
            <a:ext cx="1500198" cy="1588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14"/>
          <p:cNvGraphicFramePr>
            <a:graphicFrameLocks noChangeAspect="1"/>
          </p:cNvGraphicFramePr>
          <p:nvPr/>
        </p:nvGraphicFramePr>
        <p:xfrm>
          <a:off x="1583129" y="4289994"/>
          <a:ext cx="6347379" cy="63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3" name="Equation" r:id="rId7" imgW="49682400" imgH="5181600" progId="Equation.DSMT4">
                  <p:embed/>
                </p:oleObj>
              </mc:Choice>
              <mc:Fallback>
                <p:oleObj name="Equation" r:id="rId7" imgW="49682400" imgH="5181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3129" y="4289994"/>
                        <a:ext cx="6347379" cy="6310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3"/>
          <p:cNvGraphicFramePr>
            <a:graphicFrameLocks noChangeAspect="1"/>
          </p:cNvGraphicFramePr>
          <p:nvPr/>
        </p:nvGraphicFramePr>
        <p:xfrm>
          <a:off x="1478134" y="5208572"/>
          <a:ext cx="5491800" cy="1104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4" name="Equation" r:id="rId9" imgW="1752600" imgH="393700" progId="Equation.DSMT4">
                  <p:embed/>
                </p:oleObj>
              </mc:Choice>
              <mc:Fallback>
                <p:oleObj name="Equation" r:id="rId9" imgW="1752600" imgH="3937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8134" y="5208572"/>
                        <a:ext cx="5491800" cy="1104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/>
        </p:nvGraphicFramePr>
        <p:xfrm>
          <a:off x="5796928" y="5407799"/>
          <a:ext cx="736729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5" name="Equation" r:id="rId11" imgW="203200" imgH="177800" progId="Equation.DSMT4">
                  <p:embed/>
                </p:oleObj>
              </mc:Choice>
              <mc:Fallback>
                <p:oleObj name="Equation" r:id="rId11" imgW="203200" imgH="177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928" y="5407799"/>
                        <a:ext cx="736729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8"/>
          <p:cNvGraphicFramePr>
            <a:graphicFrameLocks noChangeAspect="1"/>
          </p:cNvGraphicFramePr>
          <p:nvPr/>
        </p:nvGraphicFramePr>
        <p:xfrm>
          <a:off x="7306930" y="5208572"/>
          <a:ext cx="4210582" cy="1060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36" name="Equation" r:id="rId13" imgW="36271200" imgH="9448800" progId="Equation.DSMT4">
                  <p:embed/>
                </p:oleObj>
              </mc:Choice>
              <mc:Fallback>
                <p:oleObj name="Equation" r:id="rId13" imgW="36271200" imgH="9448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6930" y="5208572"/>
                        <a:ext cx="4210582" cy="10604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4"/>
          <p:cNvGraphicFramePr>
            <a:graphicFrameLocks noChangeAspect="1"/>
          </p:cNvGraphicFramePr>
          <p:nvPr/>
        </p:nvGraphicFramePr>
        <p:xfrm>
          <a:off x="1428332" y="5361401"/>
          <a:ext cx="5594636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0" name="Equation" r:id="rId1" imgW="1624965" imgH="215900" progId="Equation.DSMT4">
                  <p:embed/>
                </p:oleObj>
              </mc:Choice>
              <mc:Fallback>
                <p:oleObj name="Equation" r:id="rId1" imgW="1624965" imgH="2159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332" y="5361401"/>
                        <a:ext cx="5594636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31520" y="1207854"/>
            <a:ext cx="2855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尝试与发现：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pSp>
        <p:nvGrpSpPr>
          <p:cNvPr id="3" name="组合 14"/>
          <p:cNvGrpSpPr/>
          <p:nvPr/>
        </p:nvGrpSpPr>
        <p:grpSpPr>
          <a:xfrm>
            <a:off x="7601134" y="1792629"/>
            <a:ext cx="3220113" cy="2290478"/>
            <a:chOff x="2667000" y="2286000"/>
            <a:chExt cx="3434764" cy="2290462"/>
          </a:xfrm>
        </p:grpSpPr>
        <p:sp>
          <p:nvSpPr>
            <p:cNvPr id="4" name="Line 185"/>
            <p:cNvSpPr>
              <a:spLocks noChangeShapeType="1"/>
            </p:cNvSpPr>
            <p:nvPr/>
          </p:nvSpPr>
          <p:spPr bwMode="auto">
            <a:xfrm>
              <a:off x="2667000" y="4114800"/>
              <a:ext cx="31242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" name="Line 186"/>
            <p:cNvSpPr>
              <a:spLocks noChangeShapeType="1"/>
            </p:cNvSpPr>
            <p:nvPr/>
          </p:nvSpPr>
          <p:spPr bwMode="auto">
            <a:xfrm flipV="1">
              <a:off x="4114800" y="2514600"/>
              <a:ext cx="0" cy="19812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tailEnd type="triangle" w="med" len="med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" name="Text Box 188"/>
            <p:cNvSpPr txBox="1">
              <a:spLocks noChangeArrowheads="1"/>
            </p:cNvSpPr>
            <p:nvPr/>
          </p:nvSpPr>
          <p:spPr bwMode="auto">
            <a:xfrm>
              <a:off x="3810000" y="2286000"/>
              <a:ext cx="342314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y</a:t>
              </a:r>
              <a:endParaRPr kumimoji="1" lang="en-US" altLang="zh-C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189"/>
            <p:cNvSpPr txBox="1">
              <a:spLocks noChangeArrowheads="1"/>
            </p:cNvSpPr>
            <p:nvPr/>
          </p:nvSpPr>
          <p:spPr bwMode="auto">
            <a:xfrm>
              <a:off x="5759450" y="4038600"/>
              <a:ext cx="342314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</a:t>
              </a:r>
              <a:endParaRPr kumimoji="1" lang="en-US" altLang="zh-C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190"/>
            <p:cNvSpPr txBox="1">
              <a:spLocks noChangeArrowheads="1"/>
            </p:cNvSpPr>
            <p:nvPr/>
          </p:nvSpPr>
          <p:spPr bwMode="auto">
            <a:xfrm>
              <a:off x="3810000" y="4114800"/>
              <a:ext cx="361122" cy="46166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400" b="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kumimoji="1" lang="en-US" altLang="zh-CN" sz="2400" b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192"/>
            <p:cNvSpPr txBox="1">
              <a:spLocks noChangeArrowheads="1"/>
            </p:cNvSpPr>
            <p:nvPr/>
          </p:nvSpPr>
          <p:spPr bwMode="auto">
            <a:xfrm>
              <a:off x="3460733" y="3476540"/>
              <a:ext cx="720192" cy="40010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kumimoji="1" lang="en-US" altLang="zh-CN" sz="2000" b="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(0,1)</a:t>
              </a:r>
              <a:endParaRPr kumimoji="1" lang="en-US" altLang="zh-CN" sz="2400" b="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Freeform 208"/>
            <p:cNvSpPr/>
            <p:nvPr/>
          </p:nvSpPr>
          <p:spPr bwMode="auto">
            <a:xfrm>
              <a:off x="3114261" y="2628900"/>
              <a:ext cx="1752600" cy="1371600"/>
            </a:xfrm>
            <a:custGeom>
              <a:avLst/>
              <a:gdLst>
                <a:gd name="T0" fmla="*/ 1752600 w 1589"/>
                <a:gd name="T1" fmla="*/ 0 h 1500"/>
                <a:gd name="T2" fmla="*/ 1176856 w 1589"/>
                <a:gd name="T3" fmla="*/ 1066190 h 1500"/>
                <a:gd name="T4" fmla="*/ 0 w 1589"/>
                <a:gd name="T5" fmla="*/ 1371600 h 15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89" h="1500">
                  <a:moveTo>
                    <a:pt x="1589" y="0"/>
                  </a:moveTo>
                  <a:cubicBezTo>
                    <a:pt x="1502" y="194"/>
                    <a:pt x="1332" y="916"/>
                    <a:pt x="1067" y="1166"/>
                  </a:cubicBezTo>
                  <a:cubicBezTo>
                    <a:pt x="802" y="1416"/>
                    <a:pt x="222" y="1431"/>
                    <a:pt x="0" y="1500"/>
                  </a:cubicBezTo>
                </a:path>
              </a:pathLst>
            </a:custGeom>
            <a:noFill/>
            <a:ln w="28575" cap="sq" cmpd="sng">
              <a:solidFill>
                <a:srgbClr val="FF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2800"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7815447" y="2595608"/>
            <a:ext cx="2500330" cy="1588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3429945" y="1198786"/>
          <a:ext cx="45005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1" name="Equation" r:id="rId3" imgW="39624000" imgH="5486400" progId="Equation.DSMT4">
                  <p:embed/>
                </p:oleObj>
              </mc:Choice>
              <mc:Fallback>
                <p:oleObj name="Equation" r:id="rId3" imgW="39624000" imgH="548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945" y="1198786"/>
                        <a:ext cx="4500563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1955409" y="2020031"/>
          <a:ext cx="2686930" cy="86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2" name="Equation" r:id="rId5" imgW="17068800" imgH="5486400" progId="Equation.DSMT4">
                  <p:embed/>
                </p:oleObj>
              </mc:Choice>
              <mc:Fallback>
                <p:oleObj name="Equation" r:id="rId5" imgW="17068800" imgH="548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409" y="2020031"/>
                        <a:ext cx="2686930" cy="864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1995040" y="2882126"/>
          <a:ext cx="2405576" cy="76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3" name="Equation" r:id="rId7" imgW="17373600" imgH="5486400" progId="Equation.DSMT4">
                  <p:embed/>
                </p:oleObj>
              </mc:Choice>
              <mc:Fallback>
                <p:oleObj name="Equation" r:id="rId7" imgW="17373600" imgH="548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040" y="2882126"/>
                        <a:ext cx="2405576" cy="760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直接箭头连接符 20"/>
          <p:cNvCxnSpPr/>
          <p:nvPr/>
        </p:nvCxnSpPr>
        <p:spPr>
          <a:xfrm rot="10800000">
            <a:off x="5296430" y="3011838"/>
            <a:ext cx="1500198" cy="1588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3"/>
          <p:cNvGraphicFramePr>
            <a:graphicFrameLocks noChangeAspect="1"/>
          </p:cNvGraphicFramePr>
          <p:nvPr/>
        </p:nvGraphicFramePr>
        <p:xfrm>
          <a:off x="7203587" y="5345228"/>
          <a:ext cx="4319588" cy="642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4" name="Equation" r:id="rId9" imgW="32004000" imgH="4876800" progId="Equation.DSMT4">
                  <p:embed/>
                </p:oleObj>
              </mc:Choice>
              <mc:Fallback>
                <p:oleObj name="Equation" r:id="rId9" imgW="32004000" imgH="4876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3587" y="5345228"/>
                        <a:ext cx="4319588" cy="642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4"/>
          <p:cNvGraphicFramePr>
            <a:graphicFrameLocks noChangeAspect="1"/>
          </p:cNvGraphicFramePr>
          <p:nvPr/>
        </p:nvGraphicFramePr>
        <p:xfrm>
          <a:off x="1583129" y="4289994"/>
          <a:ext cx="6347379" cy="63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5" name="Equation" r:id="rId11" imgW="49682400" imgH="5181600" progId="Equation.DSMT4">
                  <p:embed/>
                </p:oleObj>
              </mc:Choice>
              <mc:Fallback>
                <p:oleObj name="Equation" r:id="rId11" imgW="49682400" imgH="5181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3129" y="4289994"/>
                        <a:ext cx="6347379" cy="6310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9217"/>
          <p:cNvSpPr txBox="1">
            <a:spLocks noChangeArrowheads="1"/>
          </p:cNvSpPr>
          <p:nvPr/>
        </p:nvSpPr>
        <p:spPr bwMode="auto">
          <a:xfrm>
            <a:off x="689318" y="2102950"/>
            <a:ext cx="1126353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思考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满足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的值，我们用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CN" sz="3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sz="3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</a:t>
            </a:r>
            <a:r>
              <a:rPr lang="en-US" altLang="zh-CN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CN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，并叫做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“以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为底</a:t>
            </a: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的对数”</a:t>
            </a:r>
            <a:r>
              <a:rPr lang="en-US" altLang="zh-CN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zh-CN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那么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满足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16,4</a:t>
            </a:r>
            <a:r>
              <a:rPr lang="en-US" altLang="zh-CN" sz="3600" i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的值可分别怎样表示？ </a:t>
            </a:r>
            <a:endParaRPr lang="zh-C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0.5|31.3|7.2|5.3"/>
</p:tagLst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2249</Words>
  <Application>WPS 演示</Application>
  <PresentationFormat>宽屏</PresentationFormat>
  <Paragraphs>615</Paragraphs>
  <Slides>32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88</vt:i4>
      </vt:variant>
      <vt:variant>
        <vt:lpstr>幻灯片标题</vt:lpstr>
      </vt:variant>
      <vt:variant>
        <vt:i4>32</vt:i4>
      </vt:variant>
    </vt:vector>
  </HeadingPairs>
  <TitlesOfParts>
    <vt:vector size="134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Times New Roman</vt:lpstr>
      <vt:lpstr>Arial Unicode MS</vt:lpstr>
      <vt:lpstr>Calibri</vt:lpstr>
      <vt:lpstr>幼圆</vt:lpstr>
      <vt:lpstr>Symbol</vt:lpstr>
      <vt:lpstr>隶书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261</cp:revision>
  <dcterms:created xsi:type="dcterms:W3CDTF">2014-11-06T06:08:00Z</dcterms:created>
  <dcterms:modified xsi:type="dcterms:W3CDTF">2020-12-14T07:02:20Z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