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1" r:id="rId3"/>
    <p:sldId id="292" r:id="rId4"/>
    <p:sldId id="336" r:id="rId5"/>
    <p:sldId id="337" r:id="rId6"/>
    <p:sldId id="338" r:id="rId7"/>
    <p:sldId id="329" r:id="rId8"/>
    <p:sldId id="330" r:id="rId9"/>
    <p:sldId id="339" r:id="rId10"/>
    <p:sldId id="331" r:id="rId11"/>
    <p:sldId id="340" r:id="rId12"/>
    <p:sldId id="341" r:id="rId13"/>
    <p:sldId id="342" r:id="rId14"/>
    <p:sldId id="343" r:id="rId15"/>
    <p:sldId id="344" r:id="rId16"/>
    <p:sldId id="345" r:id="rId17"/>
    <p:sldId id="324" r:id="rId18"/>
    <p:sldId id="332" r:id="rId19"/>
    <p:sldId id="333" r:id="rId20"/>
    <p:sldId id="316" r:id="rId21"/>
    <p:sldId id="290" r:id="rId22"/>
    <p:sldId id="314" r:id="rId23"/>
    <p:sldId id="279" r:id="rId2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72644A"/>
    <a:srgbClr val="897A5D"/>
    <a:srgbClr val="25B7C0"/>
    <a:srgbClr val="FDFDFD"/>
    <a:srgbClr val="595859"/>
    <a:srgbClr val="595959"/>
    <a:srgbClr val="F6A500"/>
    <a:srgbClr val="FD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30"/>
  </p:normalViewPr>
  <p:slideViewPr>
    <p:cSldViewPr snapToGrid="0" showGuides="1">
      <p:cViewPr varScale="1">
        <p:scale>
          <a:sx n="102" d="100"/>
          <a:sy n="102" d="100"/>
        </p:scale>
        <p:origin x="192" y="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06A740-BBB9-4963-8797-18622D141C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410881-65A3-43F7-9548-CFED2647BF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emf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幻灯片封面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603648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08085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5"/>
            <a:ext cx="12192000" cy="2857500"/>
          </a:xfrm>
          <a:prstGeom prst="rect">
            <a:avLst/>
          </a:prstGeom>
        </p:spPr>
      </p:pic>
      <p:pic>
        <p:nvPicPr>
          <p:cNvPr id="2" name="图片 1" descr="人教社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030" y="287655"/>
            <a:ext cx="2296795" cy="373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859"/>
            <a:ext cx="12192000" cy="1552575"/>
          </a:xfrm>
          <a:prstGeom prst="rect">
            <a:avLst/>
          </a:prstGeom>
        </p:spPr>
      </p:pic>
      <p:sp>
        <p:nvSpPr>
          <p:cNvPr id="6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6" name="组合 79"/>
          <p:cNvGrpSpPr/>
          <p:nvPr userDrawn="1"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9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0" name="组合 79"/>
          <p:cNvGrpSpPr/>
          <p:nvPr userDrawn="1"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13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80"/>
          <p:cNvSpPr/>
          <p:nvPr/>
        </p:nvSpPr>
        <p:spPr bwMode="auto">
          <a:xfrm>
            <a:off x="3950515" y="893734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4" name="组合 79"/>
          <p:cNvGrpSpPr/>
          <p:nvPr userDrawn="1"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8" name="组合 79"/>
          <p:cNvGrpSpPr/>
          <p:nvPr userDrawn="1"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2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图片 1" descr="人教社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39275" y="401320"/>
            <a:ext cx="2296795" cy="373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emf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  <p:pic>
        <p:nvPicPr>
          <p:cNvPr id="3" name="图片 2" descr="人教社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2405" y="208915"/>
            <a:ext cx="2296795" cy="373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tiff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/>
          <p:nvPr/>
        </p:nvSpPr>
        <p:spPr>
          <a:xfrm>
            <a:off x="0" y="2298700"/>
            <a:ext cx="12192000" cy="13126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</a:rPr>
              <a:t>《4.1.2 </a:t>
            </a:r>
            <a:r>
              <a:rPr lang="zh-CN" altLang="en-US" sz="6000" b="1" dirty="0">
                <a:solidFill>
                  <a:schemeClr val="bg1"/>
                </a:solidFill>
              </a:rPr>
              <a:t>指数函数的性质与图像</a:t>
            </a: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</a:rPr>
              <a:t>》</a:t>
            </a:r>
            <a:endParaRPr lang="zh-CN" altLang="zh-CN" sz="6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Box 13"/>
          <p:cNvSpPr txBox="1"/>
          <p:nvPr/>
        </p:nvSpPr>
        <p:spPr>
          <a:xfrm>
            <a:off x="3044841" y="4879157"/>
            <a:ext cx="769722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ym typeface="+mn-ea"/>
              </a:rPr>
              <a:t>主  讲  人：程春暖　北京实验学校（海淀）</a:t>
            </a:r>
            <a:endParaRPr lang="zh-CN" altLang="zh-CN" sz="2400" b="1" dirty="0"/>
          </a:p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ym typeface="+mn-ea"/>
              </a:rPr>
              <a:t>审核指导：</a:t>
            </a:r>
            <a:r>
              <a:rPr lang="en-US" altLang="zh-CN" sz="2400" b="1" dirty="0">
                <a:sym typeface="+mn-ea"/>
              </a:rPr>
              <a:t> </a:t>
            </a:r>
            <a:r>
              <a:rPr lang="zh-CN" altLang="en-US" sz="2400" b="1" dirty="0">
                <a:sym typeface="+mn-ea"/>
              </a:rPr>
              <a:t>张   鹤    北京市海淀区教师进修学校</a:t>
            </a:r>
            <a:endParaRPr lang="en-US" altLang="zh-CN" sz="2400" b="1" dirty="0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8034" y="548551"/>
            <a:ext cx="8522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人教版高中数学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版必修第二册  第四章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4.1.2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性质探究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682" y="1259679"/>
            <a:ext cx="12104318" cy="168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5】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研究一个函数的性质一般要从哪几个方面入手？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性质探究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7682" y="1259679"/>
                <a:ext cx="12104318" cy="5127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6】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根据指数运算的定义，尝试得到指数函数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的性质：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）定义域是</a:t>
                </a:r>
                <a:r>
                  <a:rPr lang="zh-CN" altLang="en-US" sz="2800" u="sng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         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）值域是</a:t>
                </a:r>
                <a:r>
                  <a:rPr lang="zh-CN" altLang="en-US" sz="2800" u="sng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）奇偶性是</a:t>
                </a:r>
                <a:r>
                  <a:rPr lang="zh-CN" altLang="en-US" sz="2800" u="sng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         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）单调性是</a:t>
                </a:r>
                <a:r>
                  <a:rPr lang="zh-CN" altLang="en-US" sz="2800" u="sng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         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2" y="1259679"/>
                <a:ext cx="12104318" cy="5127301"/>
              </a:xfrm>
              <a:prstGeom prst="rect">
                <a:avLst/>
              </a:prstGeom>
              <a:blipFill rotWithShape="1">
                <a:blip r:embed="rId1"/>
                <a:stretch>
                  <a:fillRect l="-943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性质探究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7682" y="1259679"/>
                <a:ext cx="12104318" cy="1684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7】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尝试画出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的图像</a:t>
                </a:r>
                <a:r>
                  <a:rPr lang="en-US" altLang="zh-CN" dirty="0"/>
                  <a:t>.</a:t>
                </a:r>
                <a:r>
                  <a:rPr lang="zh-CN" altLang="zh-CN" sz="2800" dirty="0">
                    <a:effectLst/>
                  </a:rPr>
                  <a:t> </a:t>
                </a:r>
                <a:endParaRPr lang="en-US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2" y="1259679"/>
                <a:ext cx="12104318" cy="1684564"/>
              </a:xfrm>
              <a:prstGeom prst="rect">
                <a:avLst/>
              </a:prstGeom>
              <a:blipFill rotWithShape="1">
                <a:blip r:embed="rId1"/>
                <a:stretch>
                  <a:fillRect l="-943" b="-7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20241" r="41852" b="33065"/>
          <a:stretch>
            <a:fillRect/>
          </a:stretch>
        </p:blipFill>
        <p:spPr bwMode="auto">
          <a:xfrm>
            <a:off x="5599239" y="1694841"/>
            <a:ext cx="4521792" cy="390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性质探究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7682" y="1259679"/>
                <a:ext cx="12104318" cy="1642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学生活动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1】</a:t>
                </a:r>
              </a:p>
              <a:p>
                <a:r>
                  <a:rPr lang="zh-CN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请你尝试研究指数函数</a:t>
                </a:r>
                <a14:m>
                  <m:oMath xmlns:m="http://schemas.openxmlformats.org/officeDocument/2006/math">
                    <m:r>
                      <a:rPr lang="zh-CN" altLang="zh-CN" sz="2800" i="1"/>
                      <m:t> </m:t>
                    </m:r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/>
                                </m:ctrlPr>
                              </m:fPr>
                              <m:num>
                                <m:r>
                                  <a:rPr lang="en-US" altLang="zh-CN" sz="2800" i="1"/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/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 </a:t>
                </a:r>
                <a:r>
                  <a:rPr lang="zh-CN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的性质与图像</a:t>
                </a:r>
                <a:r>
                  <a:rPr lang="en-US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.</a:t>
                </a:r>
                <a:endParaRPr lang="zh-CN" altLang="zh-CN" sz="28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2" y="1259679"/>
                <a:ext cx="12104318" cy="1642822"/>
              </a:xfrm>
              <a:prstGeom prst="rect">
                <a:avLst/>
              </a:prstGeom>
              <a:blipFill rotWithShape="1">
                <a:blip r:embed="rId1"/>
                <a:stretch>
                  <a:fillRect l="-943" b="-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性质探究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7682" y="1259679"/>
                <a:ext cx="12104318" cy="3057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8】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你能指出指数函数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/>
                                </m:ctrlPr>
                              </m:fPr>
                              <m:num>
                                <m:r>
                                  <a:rPr lang="en-US" altLang="zh-CN" sz="2800" i="1"/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/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与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的图像的公共点吗？</a:t>
                </a:r>
                <a:endParaRPr lang="en-US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你能得出指数函数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𝑎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一定过哪个定点吗？</a:t>
                </a: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2" y="1259679"/>
                <a:ext cx="12104318" cy="3057632"/>
              </a:xfrm>
              <a:prstGeom prst="rect">
                <a:avLst/>
              </a:prstGeom>
              <a:blipFill rotWithShape="1">
                <a:blip r:embed="rId1"/>
                <a:stretch>
                  <a:fillRect l="-943" b="-3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性质探究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7682" y="1259679"/>
                <a:ext cx="12104318" cy="4265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指数函数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𝑎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𝑎</m:t>
                    </m:r>
                    <m:r>
                      <a:rPr lang="en-US" altLang="zh-CN" sz="2800" i="1"/>
                      <m:t>&gt;0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𝑎</m:t>
                    </m:r>
                    <m:r>
                      <a:rPr lang="en-US" altLang="zh-CN" sz="2800" i="1"/>
                      <m:t>≠1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）的性质：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）定义域是实数集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ℝ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）值域是 </a:t>
                </a:r>
                <a14:m>
                  <m:oMath xmlns:m="http://schemas.openxmlformats.org/officeDocument/2006/math">
                    <m:r>
                      <a:rPr lang="zh-CN" altLang="zh-CN" sz="2800"/>
                      <m:t>（</m:t>
                    </m:r>
                    <m:r>
                      <a:rPr lang="en-US" altLang="zh-CN" sz="2800"/>
                      <m:t>0</m:t>
                    </m:r>
                    <m:r>
                      <a:rPr lang="zh-CN" altLang="zh-CN" sz="2800"/>
                      <m:t>，</m:t>
                    </m:r>
                    <m:r>
                      <a:rPr lang="en-US" altLang="zh-CN" sz="2800"/>
                      <m:t>+∞</m:t>
                    </m:r>
                    <m:r>
                      <a:rPr lang="zh-CN" altLang="zh-CN" sz="2800"/>
                      <m:t>）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；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）函数一定过定点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/>
                        </m:ctrlPr>
                      </m:dPr>
                      <m:e>
                        <m:r>
                          <a:rPr lang="en-US" altLang="zh-CN" sz="2800" i="1"/>
                          <m:t>0</m:t>
                        </m:r>
                        <m:r>
                          <a:rPr lang="zh-CN" altLang="zh-CN" sz="2800"/>
                          <m:t>，</m:t>
                        </m:r>
                        <m:r>
                          <a:rPr lang="en-US" altLang="zh-CN" sz="2800" i="1"/>
                          <m:t>1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；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）当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𝑎</m:t>
                    </m:r>
                    <m:r>
                      <a:rPr lang="en-US" altLang="zh-CN" sz="2800" i="1"/>
                      <m:t>&gt;1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𝑎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是增函数；当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0&lt;</m:t>
                    </m:r>
                    <m:r>
                      <a:rPr lang="en-US" altLang="zh-CN" sz="2800" i="1"/>
                      <m:t>𝑎</m:t>
                    </m:r>
                    <m:r>
                      <a:rPr lang="en-US" altLang="zh-CN" sz="2800" i="1"/>
                      <m:t>&lt;1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𝑎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是减函数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 </a:t>
                </a:r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2" y="1259679"/>
                <a:ext cx="12104318" cy="4265527"/>
              </a:xfrm>
              <a:prstGeom prst="rect">
                <a:avLst/>
              </a:prstGeom>
              <a:blipFill rotWithShape="1">
                <a:blip r:embed="rId1"/>
                <a:stretch>
                  <a:fillRect l="-943" b="-2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例题精析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559643" y="1341725"/>
                <a:ext cx="10414000" cy="16966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1.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利用指数函数的性质，比较下列各题中两个值的大小：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0.8</m:t>
                        </m:r>
                      </m:e>
                      <m:sup>
                        <m:r>
                          <a:rPr lang="en-US" altLang="zh-CN" sz="2800" i="1"/>
                          <m:t>−0.1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0.8</m:t>
                        </m:r>
                      </m:e>
                      <m:sup>
                        <m:r>
                          <a:rPr lang="en-US" altLang="zh-CN" sz="2800" i="1"/>
                          <m:t>−0.2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 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2.5</m:t>
                        </m:r>
                      </m:e>
                      <m:sup>
                        <m:r>
                          <a:rPr lang="en-US" altLang="zh-CN" sz="2800" i="1"/>
                          <m:t>𝑎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2.5</m:t>
                        </m:r>
                      </m:e>
                      <m:sup>
                        <m:r>
                          <a:rPr lang="en-US" altLang="zh-CN" sz="2800" i="1"/>
                          <m:t>𝑎</m:t>
                        </m:r>
                        <m:r>
                          <a:rPr lang="en-US" altLang="zh-CN" sz="2800" i="1"/>
                          <m:t>+1</m:t>
                        </m:r>
                      </m:sup>
                    </m:sSup>
                  </m:oMath>
                </a14:m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43" y="1341725"/>
                <a:ext cx="10414000" cy="1696618"/>
              </a:xfrm>
              <a:prstGeom prst="rect">
                <a:avLst/>
              </a:prstGeom>
              <a:blipFill rotWithShape="1">
                <a:blip r:embed="rId2"/>
                <a:stretch>
                  <a:fillRect l="-1096" b="-9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例题精析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559643" y="1091205"/>
                <a:ext cx="10414000" cy="2577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解：（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）因为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0.8</m:t>
                        </m:r>
                      </m:e>
                      <m:sup>
                        <m:r>
                          <a:rPr lang="en-US" altLang="zh-CN" sz="2800" i="1"/>
                          <m:t>−0.1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0.8</m:t>
                        </m:r>
                      </m:e>
                      <m:sup>
                        <m:r>
                          <a:rPr lang="en-US" altLang="zh-CN" sz="2800" i="1"/>
                          <m:t>−0.2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都是以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0.8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为底的幂值，所以考查函数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𝑓</m:t>
                    </m:r>
                    <m:r>
                      <a:rPr lang="en-US" altLang="zh-CN" sz="2800" i="1"/>
                      <m:t>(</m:t>
                    </m:r>
                    <m:r>
                      <a:rPr lang="en-US" altLang="zh-CN" sz="2800" i="1"/>
                      <m:t>𝑥</m:t>
                    </m:r>
                    <m:r>
                      <a:rPr lang="en-US" altLang="zh-CN" sz="2800" i="1"/>
                      <m:t>)=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0.8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，由于这个函数在实数集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 </m:t>
                    </m:r>
                    <m:r>
                      <a:rPr lang="en-US" altLang="zh-CN" sz="2800" i="1"/>
                      <m:t>ℝ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上是减函数，又因为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−0.1&gt;−0.2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，所以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0.8</m:t>
                        </m:r>
                      </m:e>
                      <m:sup>
                        <m:r>
                          <a:rPr lang="en-US" altLang="zh-CN" sz="2800" i="1"/>
                          <m:t>−0.1</m:t>
                        </m:r>
                      </m:sup>
                    </m:sSup>
                    <m:r>
                      <a:rPr lang="en-US" altLang="zh-CN" sz="2800" i="1"/>
                      <m:t>&lt;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0.8</m:t>
                        </m:r>
                      </m:e>
                      <m:sup>
                        <m:r>
                          <a:rPr lang="en-US" altLang="zh-CN" sz="2800" i="1"/>
                          <m:t>−0.2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.</a:t>
                </a:r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43" y="1091205"/>
                <a:ext cx="10414000" cy="2577885"/>
              </a:xfrm>
              <a:prstGeom prst="rect">
                <a:avLst/>
              </a:prstGeom>
              <a:blipFill rotWithShape="1">
                <a:blip r:embed="rId2"/>
                <a:stretch>
                  <a:fillRect l="-1096" b="-5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ele attr="{40C1028E-C524-2E4D-AF12-0500AE152D37}"/>
                  </a:ext>
                </a:extLst>
              </p:cNvPr>
              <p:cNvSpPr/>
              <p:nvPr/>
            </p:nvSpPr>
            <p:spPr>
              <a:xfrm>
                <a:off x="587117" y="3716741"/>
                <a:ext cx="10736411" cy="2541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8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8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2.5</m:t>
                        </m:r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2.5</m:t>
                        </m:r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都是以 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2.5</m:t>
                    </m:r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为底的幂值，所以考查函数 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2.5</m:t>
                        </m:r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，由于这个函数在实数集 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上是增函数，又因为 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，所以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2.5</m:t>
                        </m:r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2.5</m:t>
                        </m:r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17" y="3716741"/>
                <a:ext cx="10736411" cy="2541978"/>
              </a:xfrm>
              <a:prstGeom prst="rect">
                <a:avLst/>
              </a:prstGeom>
              <a:blipFill rotWithShape="1">
                <a:blip r:embed="rId3"/>
                <a:stretch>
                  <a:fillRect l="-1063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例题精析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534591" y="577637"/>
                <a:ext cx="10414000" cy="13999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2.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已知实数 </a:t>
                </a:r>
                <a14:m>
                  <m:oMath xmlns:m="http://schemas.openxmlformats.org/officeDocument/2006/math">
                    <m:r>
                      <a:rPr lang="en-US" altLang="zh-CN" sz="2800" b="0" i="1"/>
                      <m:t>𝑎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1"/>
                      <m:t>𝑏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满足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/>
                                </m:ctrlPr>
                              </m:fPr>
                              <m:num>
                                <m:r>
                                  <a:rPr lang="en-US" altLang="zh-CN" sz="2800" b="0" i="1"/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b="0" i="1"/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b="0" i="1"/>
                          <m:t>𝑎</m:t>
                        </m:r>
                      </m:sup>
                    </m:sSup>
                    <m:r>
                      <a:rPr lang="en-US" altLang="zh-CN" sz="2800" b="0" i="1"/>
                      <m:t>&gt;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/>
                                </m:ctrlPr>
                              </m:fPr>
                              <m:num>
                                <m:r>
                                  <a:rPr lang="en-US" altLang="zh-CN" sz="2800" b="0" i="1"/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b="0" i="1"/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b="0" i="1"/>
                          <m:t>𝑏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，试判断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b="0" i="1"/>
                          <m:t>6</m:t>
                        </m:r>
                      </m:e>
                      <m:sup>
                        <m:r>
                          <a:rPr lang="en-US" altLang="zh-CN" sz="2800" b="0" i="1"/>
                          <m:t>𝑎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b="0" i="1"/>
                          <m:t>6</m:t>
                        </m:r>
                      </m:e>
                      <m:sup>
                        <m:r>
                          <a:rPr lang="en-US" altLang="zh-CN" sz="2800" b="0" i="1"/>
                          <m:t>𝑏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的大小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1" y="577637"/>
                <a:ext cx="10414000" cy="1399935"/>
              </a:xfrm>
              <a:prstGeom prst="rect">
                <a:avLst/>
              </a:prstGeom>
              <a:blipFill rotWithShape="1">
                <a:blip r:embed="rId2"/>
                <a:stretch>
                  <a:fillRect l="-1096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ele attr="{2813D665-CCE6-7C41-B7B2-14DD3D8177CD}"/>
                  </a:ext>
                </a:extLst>
              </p:cNvPr>
              <p:cNvSpPr/>
              <p:nvPr/>
            </p:nvSpPr>
            <p:spPr>
              <a:xfrm>
                <a:off x="300625" y="2491835"/>
                <a:ext cx="11693841" cy="2309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8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zh-CN" altLang="zh-CN" sz="28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因为函数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在实数集 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上是减函数，所以由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可知 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. 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又因为 </a:t>
                </a:r>
                <a14:m>
                  <m:oMath xmlns:m="http://schemas.openxmlformats.org/officeDocument/2006/math">
                    <m:r>
                      <a:rPr lang="en-US" altLang="zh-CN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在实数集 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上是增函数，所以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altLang="zh-CN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zh-CN" sz="2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 </a:t>
                </a:r>
                <a:endParaRPr lang="zh-CN" altLang="en-US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25" y="2491835"/>
                <a:ext cx="11693841" cy="2309222"/>
              </a:xfrm>
              <a:prstGeom prst="rect">
                <a:avLst/>
              </a:prstGeom>
              <a:blipFill rotWithShape="1">
                <a:blip r:embed="rId3"/>
                <a:stretch>
                  <a:fillRect l="-1196" b="-7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课堂练习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434" y="1075458"/>
            <a:ext cx="11623032" cy="81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利用指数函数的性质，比较下列各题中两个值的大小： 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ele attr="{C602C035-C96B-A54D-AC42-AFE987C630E4}"/>
                  </a:ext>
                </a:extLst>
              </p:cNvPr>
              <p:cNvSpPr/>
              <p:nvPr/>
            </p:nvSpPr>
            <p:spPr>
              <a:xfrm>
                <a:off x="379613" y="2341345"/>
                <a:ext cx="11515766" cy="2622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1.5</m:t>
                        </m:r>
                      </m:e>
                      <m:sup>
                        <m:r>
                          <a:rPr lang="en-US" altLang="zh-CN" sz="2800" i="1"/>
                          <m:t>2.5</m:t>
                        </m:r>
                      </m:sup>
                    </m:sSup>
                    <m:r>
                      <a:rPr lang="en-US" altLang="zh-CN" sz="2800"/>
                      <m:t> </m:t>
                    </m:r>
                    <m:r>
                      <a:rPr lang="zh-CN" altLang="zh-CN" sz="2800"/>
                      <m:t>与 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1.5</m:t>
                        </m:r>
                      </m:e>
                      <m:sup>
                        <m:r>
                          <a:rPr lang="en-US" altLang="zh-CN" sz="2800" i="1"/>
                          <m:t>3.2</m:t>
                        </m:r>
                      </m:sup>
                    </m:sSup>
                    <m:r>
                      <a:rPr lang="en-US" altLang="zh-CN" sz="2800" i="1"/>
                      <m:t> 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； </a:t>
                </a:r>
                <a:endParaRPr lang="en-US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0.5</m:t>
                        </m:r>
                      </m:e>
                      <m:sup>
                        <m:r>
                          <a:rPr lang="en-US" altLang="zh-CN" sz="2800" i="1"/>
                          <m:t>−1.2</m:t>
                        </m:r>
                      </m:sup>
                    </m:sSup>
                    <m:r>
                      <a:rPr lang="en-US" altLang="zh-CN" sz="2800"/>
                      <m:t> </m:t>
                    </m:r>
                    <m:r>
                      <a:rPr lang="zh-CN" altLang="zh-CN" sz="2800"/>
                      <m:t>与 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0.5</m:t>
                        </m:r>
                      </m:e>
                      <m:sup>
                        <m:r>
                          <a:rPr lang="en-US" altLang="zh-CN" sz="2800" i="1"/>
                          <m:t>−1.5</m:t>
                        </m:r>
                      </m:sup>
                    </m:sSup>
                    <m:r>
                      <a:rPr lang="en-US" altLang="zh-CN" sz="2800" i="1"/>
                      <m:t> 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1.5</m:t>
                        </m:r>
                      </m:e>
                      <m:sup>
                        <m:r>
                          <a:rPr lang="en-US" altLang="zh-CN" sz="2800" i="1"/>
                          <m:t>0.3</m:t>
                        </m:r>
                      </m:sup>
                    </m:sSup>
                    <m:r>
                      <a:rPr lang="en-US" altLang="zh-CN" sz="2800"/>
                      <m:t> </m:t>
                    </m:r>
                    <m:r>
                      <a:rPr lang="zh-CN" altLang="zh-CN" sz="2800"/>
                      <m:t>与 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0.8</m:t>
                        </m:r>
                      </m:e>
                      <m:sup>
                        <m:r>
                          <a:rPr lang="en-US" altLang="zh-CN" sz="2800" i="1"/>
                          <m:t>1.2</m:t>
                        </m:r>
                      </m:sup>
                    </m:sSup>
                    <m:r>
                      <a:rPr lang="en-US" altLang="zh-CN" sz="2800" i="1"/>
                      <m:t> 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3" y="2341345"/>
                <a:ext cx="11515766" cy="2622769"/>
              </a:xfrm>
              <a:prstGeom prst="rect">
                <a:avLst/>
              </a:prstGeom>
              <a:blipFill rotWithShape="1">
                <a:blip r:embed="rId2"/>
                <a:stretch>
                  <a:fillRect l="-1101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情境</a:t>
            </a:r>
            <a:r>
              <a:rPr lang="zh-CN" altLang="en-US" sz="3600" b="1" dirty="0">
                <a:solidFill>
                  <a:schemeClr val="bg1"/>
                </a:solidFill>
              </a:rPr>
              <a:t>与问题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683" y="1101292"/>
            <a:ext cx="11906783" cy="424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考古学家经常利用碳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的含量来推断古生物死亡的大致时间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当有机体生存时，会持续不断地吸收碳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，从而其体内的碳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含量会保持在一定水平；但当有机体死亡后，就会停止吸收碳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，其体内的碳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含量就会逐渐减少，而且每经过大约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5 730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年后会变为原来的一半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归纳小结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3073" y="1379712"/>
            <a:ext cx="10414000" cy="25419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正确理解指数函数的定义；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掌握指数函数的性质与图像；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能利用指数函数的性质解决有关问题．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</a:rPr>
              <a:t>课后作业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220249" y="5401493"/>
            <a:ext cx="227951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0" y="1497904"/>
                <a:ext cx="12325611" cy="3919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1.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阅读课本第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页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尝试用信息技术作出指数函数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/>
                      <m:t>𝑓</m:t>
                    </m:r>
                    <m:d>
                      <m:dPr>
                        <m:ctrlPr>
                          <a:rPr lang="zh-CN" altLang="zh-CN" sz="2800" i="1"/>
                        </m:ctrlPr>
                      </m:dPr>
                      <m:e>
                        <m:r>
                          <a:rPr lang="en-US" altLang="zh-CN" sz="2800" i="1"/>
                          <m:t>𝑥</m:t>
                        </m:r>
                      </m:e>
                    </m:d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3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  <m:r>
                      <a:rPr lang="zh-CN" altLang="zh-CN" sz="2800" i="1"/>
                      <m:t>，</m:t>
                    </m:r>
                    <m:r>
                      <a:rPr lang="en-US" altLang="zh-CN" sz="2800" i="1"/>
                      <m:t>𝑔</m:t>
                    </m:r>
                    <m:d>
                      <m:dPr>
                        <m:ctrlPr>
                          <a:rPr lang="zh-CN" altLang="zh-CN" sz="2800" i="1"/>
                        </m:ctrlPr>
                      </m:dPr>
                      <m:e>
                        <m:r>
                          <a:rPr lang="en-US" altLang="zh-CN" sz="2800" i="1"/>
                          <m:t>𝑥</m:t>
                        </m:r>
                      </m:e>
                    </m:d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/>
                                </m:ctrlPr>
                              </m:fPr>
                              <m:num>
                                <m:r>
                                  <a:rPr lang="en-US" altLang="zh-CN" sz="2800" i="1"/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/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800" i="1"/>
                      <m:t>h</m:t>
                    </m:r>
                    <m:d>
                      <m:dPr>
                        <m:ctrlPr>
                          <a:rPr lang="zh-CN" altLang="zh-CN" sz="2800" i="1"/>
                        </m:ctrlPr>
                      </m:dPr>
                      <m:e>
                        <m:r>
                          <a:rPr lang="en-US" altLang="zh-CN" sz="2800" i="1"/>
                          <m:t>𝑥</m:t>
                        </m:r>
                      </m:e>
                    </m:d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/>
                                </m:ctrlPr>
                              </m:fPr>
                              <m:num>
                                <m:r>
                                  <a:rPr lang="en-US" altLang="zh-CN" sz="2800" i="1"/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/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  <m:r>
                      <a:rPr lang="en-US" altLang="zh-CN" sz="2800" i="1"/>
                      <m:t>,</m:t>
                    </m:r>
                    <m:r>
                      <a:rPr lang="en-US" altLang="zh-CN" sz="2800" i="1"/>
                      <m:t>𝑝</m:t>
                    </m:r>
                    <m:d>
                      <m:dPr>
                        <m:ctrlPr>
                          <a:rPr lang="zh-CN" altLang="zh-CN" sz="2800" i="1"/>
                        </m:ctrlPr>
                      </m:dPr>
                      <m:e>
                        <m:r>
                          <a:rPr lang="en-US" altLang="zh-CN" sz="2800" i="1"/>
                          <m:t>𝑥</m:t>
                        </m:r>
                      </m:e>
                    </m:d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5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的图像，从中能发现什么规律？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课本第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页练习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、练习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B.</a:t>
                </a:r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97904"/>
                <a:ext cx="12325611" cy="3919406"/>
              </a:xfrm>
              <a:prstGeom prst="rect">
                <a:avLst/>
              </a:prstGeom>
              <a:blipFill rotWithShape="1">
                <a:blip r:embed="rId2"/>
                <a:stretch>
                  <a:fillRect l="-1030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0" name="组合 79"/>
          <p:cNvGrpSpPr/>
          <p:nvPr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1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4" name="组合 79"/>
          <p:cNvGrpSpPr/>
          <p:nvPr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3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椭圆 80"/>
          <p:cNvSpPr/>
          <p:nvPr/>
        </p:nvSpPr>
        <p:spPr bwMode="auto">
          <a:xfrm>
            <a:off x="3950515" y="90950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8" name="组合 79"/>
          <p:cNvGrpSpPr/>
          <p:nvPr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4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32" name="组合 79"/>
          <p:cNvGrpSpPr/>
          <p:nvPr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49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23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27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34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3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38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6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4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3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54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58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9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62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情境</a:t>
            </a:r>
            <a:r>
              <a:rPr lang="zh-CN" altLang="en-US" sz="3600" b="1" dirty="0">
                <a:solidFill>
                  <a:schemeClr val="bg1"/>
                </a:solidFill>
              </a:rPr>
              <a:t>与问题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683" y="1101292"/>
            <a:ext cx="12104318" cy="403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假设某时刻有机体内碳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，则在自然条件下：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5 730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年后，有机体内剩余碳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的含量为多少？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5 730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年后，有机体内剩余碳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的含量为多少？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5 730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年后，有机体内剩余碳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的含量为多少？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5 730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年后，有机体内剩余碳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的含量为多少？为什么？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07842" y="4417501"/>
          <a:ext cx="11664000" cy="1841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000"/>
                <a:gridCol w="1944000"/>
                <a:gridCol w="1944000"/>
                <a:gridCol w="1944000"/>
                <a:gridCol w="1944000"/>
                <a:gridCol w="1944000"/>
              </a:tblGrid>
              <a:tr h="64244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lang="zh-CN" altLang="en-US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zh-CN" sz="2800" i="1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今年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5730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年后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5 730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年后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……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5 730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年后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208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剩余量</a:t>
                      </a:r>
                      <a:r>
                        <a:rPr lang="zh-CN" altLang="en-US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endParaRPr lang="zh-CN" sz="2800" i="1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情境</a:t>
            </a:r>
            <a:r>
              <a:rPr lang="zh-CN" altLang="en-US" sz="3600" b="1" dirty="0">
                <a:solidFill>
                  <a:schemeClr val="bg1"/>
                </a:solidFill>
              </a:rPr>
              <a:t>与问题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683" y="1101292"/>
            <a:ext cx="12104318" cy="2522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当有机体生存时有一种物质 </a:t>
            </a:r>
            <a:r>
              <a:rPr lang="en-GB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的含量会保持一定水平，但当有机体死亡后每经过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5 730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年，剩余物质</a:t>
            </a:r>
            <a:r>
              <a:rPr lang="en-GB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的含量为之前的含量的 </a:t>
            </a:r>
            <a:r>
              <a:rPr lang="en-GB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情境</a:t>
            </a:r>
            <a:r>
              <a:rPr lang="zh-CN" altLang="en-US" sz="3600" b="1" dirty="0">
                <a:solidFill>
                  <a:schemeClr val="bg1"/>
                </a:solidFill>
              </a:rPr>
              <a:t>与问题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683" y="1101292"/>
            <a:ext cx="12104318" cy="403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假设某时刻有机体内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 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，则在自然条件下：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5 730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年后，有机体内剩余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 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的含量为多少？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5 730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年后，有机体内剩余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 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的含量为多少？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5 730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年后，有机体内剩余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 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的含量为多少？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5 730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年后，有机体内剩余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 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的含量为多少？为什么？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</a:rPr>
              <a:t>定义理解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7683" y="1101292"/>
                <a:ext cx="12104318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一般地，函数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/>
                        <m:t>𝑦</m:t>
                      </m:r>
                      <m:r>
                        <a:rPr lang="en-US" altLang="zh-CN" sz="2800" i="1"/>
                        <m:t>=</m:t>
                      </m:r>
                      <m:sSup>
                        <m:sSupPr>
                          <m:ctrlPr>
                            <a:rPr lang="zh-CN" altLang="zh-CN" sz="2800" i="1"/>
                          </m:ctrlPr>
                        </m:sSupPr>
                        <m:e>
                          <m:r>
                            <a:rPr lang="en-US" altLang="zh-CN" sz="2800" i="1"/>
                            <m:t>𝑎</m:t>
                          </m:r>
                        </m:e>
                        <m:sup>
                          <m:r>
                            <a:rPr lang="en-US" altLang="zh-CN" sz="2800" i="1"/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zh-CN" sz="28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称为指数函数</a:t>
                </a:r>
                <a:r>
                  <a:rPr lang="en-US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. </a:t>
                </a:r>
                <a:r>
                  <a:rPr lang="zh-CN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其中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𝑎</m:t>
                    </m:r>
                  </m:oMath>
                </a14:m>
                <a:r>
                  <a:rPr lang="en-US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 </a:t>
                </a:r>
                <a:r>
                  <a:rPr lang="zh-CN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是常数，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且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≠1</a:t>
                </a:r>
                <a:r>
                  <a:rPr lang="en-US" altLang="zh-CN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.</a:t>
                </a:r>
                <a:endParaRPr lang="zh-CN" altLang="zh-CN" sz="28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/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3" y="1101292"/>
                <a:ext cx="12104318" cy="3108543"/>
              </a:xfrm>
              <a:prstGeom prst="rect">
                <a:avLst/>
              </a:prstGeom>
              <a:blipFill rotWithShape="1">
                <a:blip r:embed="rId1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</a:rPr>
              <a:t>定义理解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378" y="708534"/>
            <a:ext cx="12104318" cy="254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3】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指数函数的定义中，为什么要规定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≠1?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</a:rPr>
              <a:t>定义理解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22378" y="708534"/>
                <a:ext cx="12104318" cy="4796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4】</a:t>
                </a:r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想一想：下列函数是否是指数函数？</a:t>
                </a:r>
              </a:p>
              <a:p>
                <a:pPr fontAlgn="ctr"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𝑓</m:t>
                    </m:r>
                    <m:r>
                      <a:rPr lang="en-US" altLang="zh-CN" sz="2800" i="1"/>
                      <m:t>(</m:t>
                    </m:r>
                    <m:r>
                      <a:rPr lang="en-US" altLang="zh-CN" sz="2800" i="1"/>
                      <m:t>𝑥</m:t>
                    </m:r>
                    <m:r>
                      <a:rPr lang="en-US" altLang="zh-CN" sz="2800" i="1"/>
                      <m:t>)=</m:t>
                    </m:r>
                    <m:f>
                      <m:fPr>
                        <m:ctrlPr>
                          <a:rPr lang="zh-CN" altLang="zh-CN" sz="2800" i="1"/>
                        </m:ctrlPr>
                      </m:fPr>
                      <m:num>
                        <m:r>
                          <a:rPr lang="en-US" altLang="zh-CN" sz="2800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/>
                            </m:ctrlPr>
                          </m:sSupPr>
                          <m:e>
                            <m:r>
                              <a:rPr lang="en-US" altLang="zh-CN" sz="2800" i="1"/>
                              <m:t>2</m:t>
                            </m:r>
                          </m:e>
                          <m:sup>
                            <m:r>
                              <a:rPr lang="en-US" altLang="zh-CN" sz="2800" i="1"/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；   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𝑓</m:t>
                    </m:r>
                    <m:r>
                      <a:rPr lang="en-US" altLang="zh-CN" sz="2800" i="1"/>
                      <m:t>(</m:t>
                    </m:r>
                    <m:r>
                      <a:rPr lang="en-US" altLang="zh-CN" sz="2800" i="1"/>
                      <m:t>𝑥</m:t>
                    </m:r>
                    <m:r>
                      <a:rPr lang="en-US" altLang="zh-CN" sz="2800" i="1"/>
                      <m:t>)=2∙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；  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𝑓</m:t>
                    </m:r>
                    <m:r>
                      <a:rPr lang="en-US" altLang="zh-CN" sz="2800" i="1"/>
                      <m:t>(</m:t>
                    </m:r>
                    <m:r>
                      <a:rPr lang="en-US" altLang="zh-CN" sz="2800" i="1"/>
                      <m:t>𝑥</m:t>
                    </m:r>
                    <m:r>
                      <a:rPr lang="en-US" altLang="zh-CN" sz="2800" i="1"/>
                      <m:t>)=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</m:t>
                        </m:r>
                      </m:e>
                      <m:sup>
                        <m:r>
                          <a:rPr lang="en-US" altLang="zh-CN" sz="2800" i="1"/>
                          <m:t>2</m:t>
                        </m:r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；</a:t>
                </a:r>
              </a:p>
              <a:p>
                <a:pPr fontAlgn="ctr"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𝑓</m:t>
                    </m:r>
                    <m:d>
                      <m:dPr>
                        <m:ctrlPr>
                          <a:rPr lang="zh-CN" altLang="zh-CN" sz="2800" i="1"/>
                        </m:ctrlPr>
                      </m:dPr>
                      <m:e>
                        <m:r>
                          <a:rPr lang="en-US" altLang="zh-CN" sz="2800" i="1"/>
                          <m:t>𝑥</m:t>
                        </m:r>
                      </m:e>
                    </m:d>
                    <m:r>
                      <a:rPr lang="en-US" altLang="zh-CN" sz="2800" i="1"/>
                      <m:t>=−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； 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𝑓</m:t>
                    </m:r>
                    <m:r>
                      <a:rPr lang="en-US" altLang="zh-CN" sz="2800" i="1"/>
                      <m:t>(</m:t>
                    </m:r>
                    <m:r>
                      <a:rPr lang="en-US" altLang="zh-CN" sz="2800" i="1"/>
                      <m:t>𝑥</m:t>
                    </m:r>
                    <m:r>
                      <a:rPr lang="en-US" altLang="zh-CN" sz="2800" i="1"/>
                      <m:t>)=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𝑥</m:t>
                        </m:r>
                      </m:e>
                      <m:sup>
                        <m:r>
                          <a:rPr lang="en-US" altLang="zh-CN" sz="2800" i="1"/>
                          <m:t>2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；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𝑓</m:t>
                    </m:r>
                    <m:r>
                      <a:rPr lang="en-US" altLang="zh-CN" sz="2800" i="1"/>
                      <m:t>(</m:t>
                    </m:r>
                    <m:r>
                      <a:rPr lang="en-US" altLang="zh-CN" sz="2800" i="1"/>
                      <m:t>𝑥</m:t>
                    </m:r>
                    <m:r>
                      <a:rPr lang="en-US" altLang="zh-CN" sz="2800" i="1"/>
                      <m:t>)=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zh-CN" altLang="zh-CN" sz="2800" i="1"/>
                            </m:ctrlPr>
                          </m:sSupPr>
                          <m:e>
                            <m:r>
                              <a:rPr lang="en-US" altLang="zh-CN" sz="2800" i="1"/>
                              <m:t>𝑥</m:t>
                            </m:r>
                          </m:e>
                          <m:sup>
                            <m:r>
                              <a:rPr lang="en-US" altLang="zh-CN" sz="2800" i="1"/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" y="708534"/>
                <a:ext cx="12104318" cy="4796826"/>
              </a:xfrm>
              <a:prstGeom prst="rect">
                <a:avLst/>
              </a:prstGeom>
              <a:blipFill rotWithShape="1">
                <a:blip r:embed="rId1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295461" y="63374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性质探究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22378" y="708534"/>
                <a:ext cx="12104318" cy="2920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分别求出指数函数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在自变量取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−2</m:t>
                    </m:r>
                    <m:r>
                      <a:rPr lang="zh-CN" altLang="zh-CN" sz="2800" i="1"/>
                      <m:t>，</m:t>
                    </m:r>
                    <m:r>
                      <a:rPr lang="en-US" altLang="zh-CN" sz="2800" i="1"/>
                      <m:t>−1</m:t>
                    </m:r>
                    <m:r>
                      <a:rPr lang="zh-CN" altLang="zh-CN" sz="2800" i="1"/>
                      <m:t>，</m:t>
                    </m:r>
                    <m:r>
                      <a:rPr lang="en-US" altLang="zh-CN" sz="2800" i="1"/>
                      <m:t>−</m:t>
                    </m:r>
                    <m:f>
                      <m:fPr>
                        <m:ctrlPr>
                          <a:rPr lang="zh-CN" altLang="zh-CN" sz="2800" i="1"/>
                        </m:ctrlPr>
                      </m:fPr>
                      <m:num>
                        <m:r>
                          <a:rPr lang="en-US" altLang="zh-CN" sz="2800" i="1"/>
                          <m:t>1</m:t>
                        </m:r>
                      </m:num>
                      <m:den>
                        <m:r>
                          <a:rPr lang="en-US" altLang="zh-CN" sz="2800" i="1"/>
                          <m:t>2</m:t>
                        </m:r>
                      </m:den>
                    </m:f>
                    <m:r>
                      <a:rPr lang="zh-CN" altLang="zh-CN" sz="2800" i="1"/>
                      <m:t>，</m:t>
                    </m:r>
                    <m:r>
                      <a:rPr lang="en-US" altLang="zh-CN" sz="2800" i="1"/>
                      <m:t>0</m:t>
                    </m:r>
                    <m:r>
                      <a:rPr lang="zh-CN" altLang="zh-CN" sz="2800" i="1"/>
                      <m:t>，</m:t>
                    </m:r>
                    <m:f>
                      <m:fPr>
                        <m:ctrlPr>
                          <a:rPr lang="zh-CN" altLang="zh-CN" sz="2800" i="1"/>
                        </m:ctrlPr>
                      </m:fPr>
                      <m:num>
                        <m:r>
                          <a:rPr lang="en-US" altLang="zh-CN" sz="2800" i="1"/>
                          <m:t>1</m:t>
                        </m:r>
                      </m:num>
                      <m:den>
                        <m:r>
                          <a:rPr lang="en-US" altLang="zh-CN" sz="2800" i="1"/>
                          <m:t>2</m:t>
                        </m:r>
                      </m:den>
                    </m:f>
                    <m:r>
                      <a:rPr lang="zh-CN" altLang="zh-CN" sz="2800" i="1"/>
                      <m:t>，</m:t>
                    </m:r>
                    <m:r>
                      <a:rPr lang="en-US" altLang="zh-CN" sz="2800" i="1"/>
                      <m:t>1</m:t>
                    </m:r>
                    <m:r>
                      <a:rPr lang="zh-CN" altLang="zh-CN" sz="2800" i="1"/>
                      <m:t>，</m:t>
                    </m:r>
                    <m:r>
                      <a:rPr lang="en-US" altLang="zh-CN" sz="2800" i="1"/>
                      <m:t>2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时所对应的函数值（填写下表），并由此猜测指数函数 </a:t>
                </a:r>
                <a14:m>
                  <m:oMath xmlns:m="http://schemas.openxmlformats.org/officeDocument/2006/math">
                    <m:r>
                      <a:rPr lang="en-US" altLang="zh-CN" sz="2800" i="1"/>
                      <m:t>𝑦</m:t>
                    </m:r>
                    <m:r>
                      <a:rPr lang="en-US" altLang="zh-CN" sz="2800" i="1"/>
                      <m:t>=</m:t>
                    </m:r>
                    <m:sSup>
                      <m:sSupPr>
                        <m:ctrlPr>
                          <a:rPr lang="zh-CN" altLang="zh-CN" sz="2800" i="1"/>
                        </m:ctrlPr>
                      </m:sSupPr>
                      <m:e>
                        <m:r>
                          <a:rPr lang="en-US" altLang="zh-CN" sz="2800" i="1"/>
                          <m:t>2</m:t>
                        </m:r>
                      </m:e>
                      <m:sup>
                        <m:r>
                          <a:rPr lang="en-US" altLang="zh-CN" sz="2800" i="1"/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的定义域、值域、奇偶性、单调性，尝试说明理由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" y="708534"/>
                <a:ext cx="12104318" cy="2920800"/>
              </a:xfrm>
              <a:prstGeom prst="rect">
                <a:avLst/>
              </a:prstGeom>
              <a:blipFill rotWithShape="1">
                <a:blip r:embed="rId1"/>
                <a:stretch>
                  <a:fillRect l="-943" r="-629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Picture 3" descr="D:\人教网\logo透明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38073" y="3996418"/>
          <a:ext cx="10944000" cy="1838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000"/>
                <a:gridCol w="1368000"/>
                <a:gridCol w="1368000"/>
                <a:gridCol w="1368000"/>
                <a:gridCol w="1368000"/>
                <a:gridCol w="1368000"/>
                <a:gridCol w="1368000"/>
                <a:gridCol w="1368000"/>
              </a:tblGrid>
              <a:tr h="1198245">
                <a:tc>
                  <a:txBody>
                    <a:bodyPr/>
                    <a:lstStyle/>
                    <a:p>
                      <a:pPr indent="200025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2800" i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blipFill>
                      <a:blip r:embed="rId3"/>
                      <a:stretch>
                        <a:fillRect l="-100926" t="-1053" r="-600000" b="-5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blipFill>
                      <a:blip r:embed="rId3"/>
                      <a:stretch>
                        <a:fillRect l="-200926" t="-1053" r="-500000" b="-5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blipFill>
                      <a:blip r:embed="rId3"/>
                      <a:stretch>
                        <a:fillRect l="-300926" t="-1053" r="-400000" b="-5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indent="20002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blipFill>
                      <a:blip r:embed="rId3"/>
                      <a:stretch>
                        <a:fillRect l="-500000" t="-1053" r="-200926" b="-5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002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008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blipFill>
                      <a:blip r:embed="rId3"/>
                      <a:stretch>
                        <a:fillRect l="-926" t="-188235" r="-700000" b="-39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WPS 演示</Application>
  <PresentationFormat>宽屏</PresentationFormat>
  <Paragraphs>180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 Black</vt:lpstr>
      <vt:lpstr>Arial</vt:lpstr>
      <vt:lpstr>黑体</vt:lpstr>
      <vt:lpstr>楷体</vt:lpstr>
      <vt:lpstr>Times New Roman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MOMODASUCAI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DX.Q</cp:lastModifiedBy>
  <cp:revision>273</cp:revision>
  <dcterms:created xsi:type="dcterms:W3CDTF">2014-11-06T06:08:00Z</dcterms:created>
  <dcterms:modified xsi:type="dcterms:W3CDTF">2020-12-14T07:01:53Z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