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wmf" ContentType="image/x-wmf"/>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handoutMasterIdLst>
    <p:handoutMasterId r:id="rId27"/>
  </p:handoutMasterIdLst>
  <p:sldIdLst>
    <p:sldId id="291" r:id="rId3"/>
    <p:sldId id="290" r:id="rId4"/>
    <p:sldId id="292" r:id="rId5"/>
    <p:sldId id="304" r:id="rId6"/>
    <p:sldId id="324" r:id="rId7"/>
    <p:sldId id="325" r:id="rId8"/>
    <p:sldId id="327" r:id="rId9"/>
    <p:sldId id="328" r:id="rId10"/>
    <p:sldId id="329" r:id="rId11"/>
    <p:sldId id="330" r:id="rId12"/>
    <p:sldId id="331" r:id="rId13"/>
    <p:sldId id="332" r:id="rId14"/>
    <p:sldId id="333" r:id="rId15"/>
    <p:sldId id="334" r:id="rId16"/>
    <p:sldId id="337" r:id="rId17"/>
    <p:sldId id="336" r:id="rId18"/>
    <p:sldId id="298" r:id="rId19"/>
    <p:sldId id="318" r:id="rId20"/>
    <p:sldId id="338" r:id="rId21"/>
    <p:sldId id="294" r:id="rId22"/>
    <p:sldId id="300" r:id="rId23"/>
    <p:sldId id="301" r:id="rId24"/>
    <p:sldId id="279" r:id="rId25"/>
  </p:sldIdLst>
  <p:sldSz cx="12192000" cy="6858000"/>
  <p:notesSz cx="6858000" cy="9144000"/>
  <p:defaultTex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2644A"/>
    <a:srgbClr val="897A5D"/>
    <a:srgbClr val="25B7C0"/>
    <a:srgbClr val="FDFDFD"/>
    <a:srgbClr val="595859"/>
    <a:srgbClr val="595959"/>
    <a:srgbClr val="F6A500"/>
    <a:srgbClr val="FD71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760" autoAdjust="0"/>
    <p:restoredTop sz="94630"/>
  </p:normalViewPr>
  <p:slideViewPr>
    <p:cSldViewPr snapToGrid="0" showGuides="1">
      <p:cViewPr varScale="1">
        <p:scale>
          <a:sx n="70" d="100"/>
          <a:sy n="70" d="100"/>
        </p:scale>
        <p:origin x="378" y="78"/>
      </p:cViewPr>
      <p:guideLst>
        <p:guide orient="horz" pos="2172"/>
        <p:guide pos="3860"/>
      </p:guideLst>
    </p:cSldViewPr>
  </p:slideViewPr>
  <p:outlineViewPr>
    <p:cViewPr>
      <p:scale>
        <a:sx n="33" d="100"/>
        <a:sy n="33" d="100"/>
      </p:scale>
      <p:origin x="0" y="0"/>
    </p:cViewPr>
  </p:outlineViewPr>
  <p:notesTextViewPr>
    <p:cViewPr>
      <p:scale>
        <a:sx n="1" d="1"/>
        <a:sy n="1" d="1"/>
      </p:scale>
      <p:origin x="0" y="0"/>
    </p:cViewPr>
  </p:notesTextViewPr>
  <p:sorterViewPr showFormatting="0">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handoutMaster" Target="handoutMasters/handoutMaster1.xml"/><Relationship Id="rId26" Type="http://schemas.openxmlformats.org/officeDocument/2006/relationships/notesMaster" Target="notesMasters/notesMaster1.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s>
</file>

<file path=ppt/drawings/_rels/vmlDrawing12.vml.rels><?xml version="1.0" encoding="UTF-8" standalone="yes"?>
<Relationships xmlns="http://schemas.openxmlformats.org/package/2006/relationships"><Relationship Id="rId4" Type="http://schemas.openxmlformats.org/officeDocument/2006/relationships/image" Target="../media/image34.wmf"/><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14.vml.rels><?xml version="1.0" encoding="UTF-8" standalone="yes"?>
<Relationships xmlns="http://schemas.openxmlformats.org/package/2006/relationships"><Relationship Id="rId4" Type="http://schemas.openxmlformats.org/officeDocument/2006/relationships/image" Target="../media/image39.wmf"/><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36.wmf"/></Relationships>
</file>

<file path=ppt/drawings/_rels/vmlDrawing15.vml.rels><?xml version="1.0" encoding="UTF-8" standalone="yes"?>
<Relationships xmlns="http://schemas.openxmlformats.org/package/2006/relationships"><Relationship Id="rId4" Type="http://schemas.openxmlformats.org/officeDocument/2006/relationships/image" Target="../media/image43.wmf"/><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17.vml.rels><?xml version="1.0" encoding="UTF-8" standalone="yes"?>
<Relationships xmlns="http://schemas.openxmlformats.org/package/2006/relationships"><Relationship Id="rId4" Type="http://schemas.openxmlformats.org/officeDocument/2006/relationships/image" Target="../media/image49.wmf"/><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5" Type="http://schemas.openxmlformats.org/officeDocument/2006/relationships/image" Target="../media/image15.wmf"/><Relationship Id="rId4" Type="http://schemas.openxmlformats.org/officeDocument/2006/relationships/image" Target="../media/image14.wmf"/><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marL="0" marR="0" lvl="0" indent="0" algn="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4" name="页脚占位符 3"/>
          <p:cNvSpPr>
            <a:spLocks noGrp="1"/>
          </p:cNvSpPr>
          <p:nvPr>
            <p:ph type="ftr" sz="quarter" idx="2"/>
          </p:nvPr>
        </p:nvSpPr>
        <p:spPr>
          <a:xfrm>
            <a:off x="0" y="8685213"/>
            <a:ext cx="2971800" cy="458788"/>
          </a:xfrm>
          <a:prstGeom prst="rect">
            <a:avLst/>
          </a:prstGeom>
        </p:spPr>
        <p:txBody>
          <a:bodyPr vert="horz" lIns="91440" tIns="45720" rIns="91440" bIns="45720" rtlCol="0" anchor="b"/>
          <a:lstStyle>
            <a:lvl1pPr algn="l">
              <a:defRPr sz="1200"/>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5" name="灯片编号占位符 4"/>
          <p:cNvSpPr>
            <a:spLocks noGrp="1"/>
          </p:cNvSpPr>
          <p:nvPr>
            <p:ph type="sldNum" sz="quarter" idx="3"/>
          </p:nvPr>
        </p:nvSpPr>
        <p:spPr>
          <a:xfrm>
            <a:off x="3884613" y="8685213"/>
            <a:ext cx="2971800" cy="458788"/>
          </a:xfrm>
          <a:prstGeom prst="rect">
            <a:avLst/>
          </a:prstGeom>
        </p:spPr>
        <p:txBody>
          <a:bodyPr vert="horz" lIns="91440" tIns="45720" rIns="91440" bIns="45720" rtlCol="0" anchor="b"/>
          <a:lstStyle>
            <a:lvl1pPr algn="r">
              <a:defRPr sz="1200"/>
            </a:lvl1pPr>
          </a:lstStyle>
          <a:p>
            <a:pPr marL="0" marR="0" lvl="0" indent="0" algn="r" defTabSz="914400" rtl="0" eaLnBrk="0" fontAlgn="base" latinLnBrk="0" hangingPunct="0">
              <a:lnSpc>
                <a:spcPct val="100000"/>
              </a:lnSpc>
              <a:spcBef>
                <a:spcPct val="0"/>
              </a:spcBef>
              <a:spcAft>
                <a:spcPct val="0"/>
              </a:spcAft>
              <a:buClrTx/>
              <a:buSzTx/>
              <a:buFontTx/>
              <a:buNone/>
              <a:defRPr/>
            </a:pPr>
            <a:fld id="{F606A740-BBB9-4963-8797-18622D141CAF}" type="slidenum">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微软雅黑" panose="020B0503020204020204" pitchFamily="34" charset="-122"/>
                <a:cs typeface="+mn-cs"/>
              </a:rPr>
            </a:fld>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微软雅黑" panose="020B0503020204020204" pitchFamily="34" charset="-122"/>
              <a:cs typeface="+mn-cs"/>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第二级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第三级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第四级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第五级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ea typeface="+mn-ea"/>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F1410881-65A3-43F7-9548-CFED2647BFBE}" type="slidenum">
              <a:rPr kumimoji="0" lang="zh-CN" altLang="en-US" sz="1200" b="0" i="0" u="none" strike="noStrike" kern="1200" cap="none" spc="0" normalizeH="0" baseline="0" noProof="0">
                <a:ln>
                  <a:noFill/>
                </a:ln>
                <a:solidFill>
                  <a:schemeClr val="tx1"/>
                </a:solidFill>
                <a:effectLst/>
                <a:uLnTx/>
                <a:uFillTx/>
                <a:latin typeface="+mn-lt"/>
                <a:ea typeface="+mn-ea"/>
                <a:cs typeface="+mn-cs"/>
              </a:rPr>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ln>
            <a:solidFill>
              <a:srgbClr val="000000">
                <a:alpha val="100000"/>
              </a:srgbClr>
            </a:solidFill>
            <a:miter lim="800000"/>
          </a:ln>
        </p:spPr>
      </p:sp>
      <p:sp>
        <p:nvSpPr>
          <p:cNvPr id="10243" name="备注占位符 2"/>
          <p:cNvSpPr>
            <a:spLocks noGrp="1"/>
          </p:cNvSpPr>
          <p:nvPr>
            <p:ph type="body" idx="1"/>
          </p:nvPr>
        </p:nvSpPr>
        <p:spPr>
          <a:noFill/>
          <a:ln>
            <a:noFill/>
          </a:ln>
        </p:spPr>
        <p:txBody>
          <a:bodyPr wrap="square" lIns="91440" tIns="45720" rIns="91440" bIns="45720" anchor="t"/>
          <a:lstStyle/>
          <a:p>
            <a:pPr lvl="0" eaLnBrk="1" hangingPunct="1">
              <a:spcBef>
                <a:spcPct val="0"/>
              </a:spcBef>
            </a:pPr>
            <a:endParaRPr lang="zh-CN" altLang="en-US" dirty="0"/>
          </a:p>
        </p:txBody>
      </p:sp>
      <p:sp>
        <p:nvSpPr>
          <p:cNvPr id="10244" name="灯片编号占位符 3"/>
          <p:cNvSpPr txBox="1">
            <a:spLocks noGrp="1"/>
          </p:cNvSpPr>
          <p:nvPr>
            <p:ph type="sldNum" sz="quarter"/>
          </p:nvPr>
        </p:nvSpPr>
        <p:spPr>
          <a:xfrm>
            <a:off x="3884613" y="8685213"/>
            <a:ext cx="2971800" cy="458787"/>
          </a:xfrm>
          <a:prstGeom prst="rect">
            <a:avLst/>
          </a:prstGeom>
          <a:noFill/>
          <a:ln w="9525">
            <a:noFill/>
          </a:ln>
        </p:spPr>
        <p:txBody>
          <a:bodyPr anchor="b"/>
          <a:lstStyle/>
          <a:p>
            <a:pPr lvl="0" algn="r" eaLnBrk="1" hangingPunct="1"/>
            <a:fld id="{9A0DB2DC-4C9A-4742-B13C-FB6460FD3503}" type="slidenum">
              <a:rPr lang="zh-CN" altLang="en-US" sz="1200" dirty="0">
                <a:latin typeface="Calibri" panose="020F0502020204030204" pitchFamily="34" charset="0"/>
                <a:ea typeface="宋体" panose="02010600030101010101" pitchFamily="2" charset="-122"/>
              </a:rPr>
            </a:fld>
            <a:endParaRPr lang="zh-CN" altLang="en-US" sz="1200" dirty="0">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4" Type="http://schemas.openxmlformats.org/officeDocument/2006/relationships/image" Target="../media/image3.emf"/><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5" Type="http://schemas.openxmlformats.org/officeDocument/2006/relationships/image" Target="../media/image3.emf"/><Relationship Id="rId4" Type="http://schemas.openxmlformats.org/officeDocument/2006/relationships/image" Target="../media/image2.png"/><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幻灯片封面">
    <p:bg>
      <p:bgPr>
        <a:solidFill>
          <a:srgbClr val="F2F2F2"/>
        </a:solidFill>
        <a:effectLst/>
      </p:bgPr>
    </p:bg>
    <p:spTree>
      <p:nvGrpSpPr>
        <p:cNvPr id="1" name=""/>
        <p:cNvGrpSpPr/>
        <p:nvPr/>
      </p:nvGrpSpPr>
      <p:grpSpPr>
        <a:xfrm>
          <a:off x="0" y="0"/>
          <a:ext cx="0" cy="0"/>
          <a:chOff x="0" y="0"/>
          <a:chExt cx="0" cy="0"/>
        </a:xfrm>
      </p:grpSpPr>
      <p:sp>
        <p:nvSpPr>
          <p:cNvPr id="4" name="矩形 3"/>
          <p:cNvSpPr/>
          <p:nvPr/>
        </p:nvSpPr>
        <p:spPr>
          <a:xfrm>
            <a:off x="0" y="0"/>
            <a:ext cx="12192000" cy="6858000"/>
          </a:xfrm>
          <a:prstGeom prst="rect">
            <a:avLst/>
          </a:pr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6" name="矩形 5"/>
          <p:cNvSpPr/>
          <p:nvPr userDrawn="1"/>
        </p:nvSpPr>
        <p:spPr>
          <a:xfrm>
            <a:off x="0" y="1603648"/>
            <a:ext cx="12192000" cy="80297"/>
          </a:xfrm>
          <a:prstGeom prst="rect">
            <a:avLst/>
          </a:prstGeom>
          <a:solidFill>
            <a:srgbClr val="72644A"/>
          </a:solidFill>
          <a:ln w="25400" cap="flat" cmpd="sng" algn="ctr">
            <a:noFill/>
            <a:prstDash val="solid"/>
          </a:ln>
          <a:effectLst>
            <a:softEdge rad="0"/>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7" name="矩形 6"/>
          <p:cNvSpPr/>
          <p:nvPr/>
        </p:nvSpPr>
        <p:spPr>
          <a:xfrm>
            <a:off x="0" y="4408085"/>
            <a:ext cx="12192000" cy="80297"/>
          </a:xfrm>
          <a:prstGeom prst="rect">
            <a:avLst/>
          </a:prstGeom>
          <a:solidFill>
            <a:srgbClr val="72644A"/>
          </a:solidFill>
          <a:ln w="25400" cap="flat" cmpd="sng" algn="ctr">
            <a:noFill/>
            <a:prstDash val="solid"/>
          </a:ln>
          <a:effectLst>
            <a:softEdge rad="0"/>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pic>
        <p:nvPicPr>
          <p:cNvPr id="3" name="图片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617265"/>
            <a:ext cx="12192000" cy="2857500"/>
          </a:xfrm>
          <a:prstGeom prst="rect">
            <a:avLst/>
          </a:prstGeom>
        </p:spPr>
      </p:pic>
      <p:pic>
        <p:nvPicPr>
          <p:cNvPr id="8" name="Picture 3" descr="D:\人教网\logo透明s.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pic>
        <p:nvPicPr>
          <p:cNvPr id="2" name="图片 1" descr="人教社logo"/>
          <p:cNvPicPr>
            <a:picLocks noChangeAspect="1"/>
          </p:cNvPicPr>
          <p:nvPr userDrawn="1"/>
        </p:nvPicPr>
        <p:blipFill>
          <a:blip r:embed="rId4"/>
          <a:stretch>
            <a:fillRect/>
          </a:stretch>
        </p:blipFill>
        <p:spPr>
          <a:xfrm>
            <a:off x="9697720" y="372110"/>
            <a:ext cx="2296795" cy="373380"/>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内容页">
    <p:bg>
      <p:bgPr>
        <a:solidFill>
          <a:srgbClr val="F2F2F2"/>
        </a:solidFill>
        <a:effectLst/>
      </p:bgPr>
    </p:bg>
    <p:spTree>
      <p:nvGrpSpPr>
        <p:cNvPr id="1" name=""/>
        <p:cNvGrpSpPr/>
        <p:nvPr/>
      </p:nvGrpSpPr>
      <p:grpSpPr>
        <a:xfrm>
          <a:off x="0" y="0"/>
          <a:ext cx="0" cy="0"/>
          <a:chOff x="0" y="0"/>
          <a:chExt cx="0" cy="0"/>
        </a:xfrm>
      </p:grpSpPr>
      <p:pic>
        <p:nvPicPr>
          <p:cNvPr id="2" name="Picture 3" descr="D:\人教网\logo透明s.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结束页">
    <p:bg>
      <p:bgPr>
        <a:solidFill>
          <a:srgbClr val="F2F2F2"/>
        </a:solidFill>
        <a:effectLst/>
      </p:bgPr>
    </p:bg>
    <p:spTree>
      <p:nvGrpSpPr>
        <p:cNvPr id="1" name=""/>
        <p:cNvGrpSpPr/>
        <p:nvPr/>
      </p:nvGrpSpPr>
      <p:grpSpPr>
        <a:xfrm>
          <a:off x="0" y="0"/>
          <a:ext cx="0" cy="0"/>
          <a:chOff x="0" y="0"/>
          <a:chExt cx="0" cy="0"/>
        </a:xfrm>
      </p:grpSpPr>
      <p:pic>
        <p:nvPicPr>
          <p:cNvPr id="5" name="图片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4" name="图片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037859"/>
            <a:ext cx="12192000" cy="1552575"/>
          </a:xfrm>
          <a:prstGeom prst="rect">
            <a:avLst/>
          </a:prstGeom>
        </p:spPr>
      </p:pic>
      <p:sp>
        <p:nvSpPr>
          <p:cNvPr id="6" name="Oval 9"/>
          <p:cNvSpPr/>
          <p:nvPr/>
        </p:nvSpPr>
        <p:spPr>
          <a:xfrm>
            <a:off x="3752850" y="1257300"/>
            <a:ext cx="2381250" cy="2381250"/>
          </a:xfrm>
          <a:prstGeom prst="ellipse">
            <a:avLst/>
          </a:prstGeom>
          <a:noFill/>
          <a:ln>
            <a:solidFill>
              <a:srgbClr val="595959"/>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7" name="Oval 10"/>
          <p:cNvSpPr/>
          <p:nvPr/>
        </p:nvSpPr>
        <p:spPr>
          <a:xfrm>
            <a:off x="2568575" y="1104900"/>
            <a:ext cx="2381250" cy="2382838"/>
          </a:xfrm>
          <a:prstGeom prst="ellipse">
            <a:avLst/>
          </a:prstGeom>
          <a:noFill/>
          <a:ln>
            <a:solidFill>
              <a:srgbClr val="595959"/>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grpSp>
        <p:nvGrpSpPr>
          <p:cNvPr id="4106" name="组合 79"/>
          <p:cNvGrpSpPr/>
          <p:nvPr userDrawn="1"/>
        </p:nvGrpSpPr>
        <p:grpSpPr>
          <a:xfrm>
            <a:off x="1589088" y="811213"/>
            <a:ext cx="2341562" cy="2344737"/>
            <a:chOff x="6379729" y="2488774"/>
            <a:chExt cx="2513016" cy="2513016"/>
          </a:xfrm>
        </p:grpSpPr>
        <p:sp>
          <p:nvSpPr>
            <p:cNvPr id="9"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cs typeface="+mn-cs"/>
              </a:endParaRPr>
            </a:p>
          </p:txBody>
        </p:sp>
        <p:sp>
          <p:nvSpPr>
            <p:cNvPr id="10"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endParaRPr>
            </a:p>
          </p:txBody>
        </p:sp>
      </p:grpSp>
      <p:sp>
        <p:nvSpPr>
          <p:cNvPr id="11" name="椭圆 80"/>
          <p:cNvSpPr/>
          <p:nvPr/>
        </p:nvSpPr>
        <p:spPr bwMode="auto">
          <a:xfrm>
            <a:off x="1932719" y="1141999"/>
            <a:ext cx="1691508" cy="1694936"/>
          </a:xfrm>
          <a:prstGeom prst="ellipse">
            <a:avLst/>
          </a:prstGeom>
          <a:solidFill>
            <a:schemeClr val="accent1"/>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0000" b="0" i="0" u="none" strike="noStrike" kern="0" cap="none" spc="0" normalizeH="0" baseline="0" noProof="0" dirty="0" smtClean="0">
                <a:ln>
                  <a:noFill/>
                </a:ln>
                <a:solidFill>
                  <a:srgbClr val="FFFFFF"/>
                </a:solidFill>
                <a:effectLst/>
                <a:uLnTx/>
                <a:uFillTx/>
                <a:latin typeface="黑体" panose="02010609060101010101" pitchFamily="49" charset="-122"/>
                <a:ea typeface="黑体" panose="02010609060101010101" pitchFamily="49" charset="-122"/>
                <a:cs typeface="+mn-cs"/>
              </a:rPr>
              <a:t>谢</a:t>
            </a:r>
            <a:endParaRPr kumimoji="0" lang="zh-CN" altLang="en-US" sz="10000" b="0" i="0" u="none" strike="noStrike" kern="0" cap="none" spc="0" normalizeH="0" baseline="0" noProof="0" dirty="0" smtClean="0">
              <a:ln>
                <a:noFill/>
              </a:ln>
              <a:solidFill>
                <a:srgbClr val="FFFFFF"/>
              </a:solidFill>
              <a:effectLst/>
              <a:uLnTx/>
              <a:uFillTx/>
              <a:latin typeface="黑体" panose="02010609060101010101" pitchFamily="49" charset="-122"/>
              <a:ea typeface="黑体" panose="02010609060101010101" pitchFamily="49" charset="-122"/>
              <a:cs typeface="+mn-cs"/>
            </a:endParaRPr>
          </a:p>
        </p:txBody>
      </p:sp>
      <p:grpSp>
        <p:nvGrpSpPr>
          <p:cNvPr id="4110" name="组合 79"/>
          <p:cNvGrpSpPr/>
          <p:nvPr userDrawn="1"/>
        </p:nvGrpSpPr>
        <p:grpSpPr>
          <a:xfrm>
            <a:off x="3630613" y="601663"/>
            <a:ext cx="2181225" cy="2184400"/>
            <a:chOff x="6379729" y="2488774"/>
            <a:chExt cx="2513016" cy="2513016"/>
          </a:xfrm>
        </p:grpSpPr>
        <p:sp>
          <p:nvSpPr>
            <p:cNvPr id="13" name="任意多边形 82"/>
            <p:cNvSpPr/>
            <p:nvPr/>
          </p:nvSpPr>
          <p:spPr>
            <a:xfrm rot="3738964">
              <a:off x="6379730" y="2488773"/>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cs typeface="+mn-cs"/>
              </a:endParaRPr>
            </a:p>
          </p:txBody>
        </p:sp>
        <p:sp>
          <p:nvSpPr>
            <p:cNvPr id="14"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endParaRPr>
            </a:p>
          </p:txBody>
        </p:sp>
      </p:grpSp>
      <p:sp>
        <p:nvSpPr>
          <p:cNvPr id="15" name="椭圆 80"/>
          <p:cNvSpPr/>
          <p:nvPr/>
        </p:nvSpPr>
        <p:spPr bwMode="auto">
          <a:xfrm>
            <a:off x="3950515" y="893734"/>
            <a:ext cx="1575476" cy="1578669"/>
          </a:xfrm>
          <a:prstGeom prst="ellipse">
            <a:avLst/>
          </a:prstGeom>
          <a:solidFill>
            <a:schemeClr val="accent2"/>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9500" b="0" i="0" u="none" strike="noStrike" kern="0" cap="none" spc="0" normalizeH="0" baseline="0" noProof="0" dirty="0" smtClean="0">
                <a:ln>
                  <a:noFill/>
                </a:ln>
                <a:solidFill>
                  <a:srgbClr val="FFFFFF"/>
                </a:solidFill>
                <a:effectLst/>
                <a:uLnTx/>
                <a:uFillTx/>
                <a:latin typeface="黑体" panose="02010609060101010101" pitchFamily="49" charset="-122"/>
                <a:ea typeface="黑体" panose="02010609060101010101" pitchFamily="49" charset="-122"/>
                <a:cs typeface="+mn-cs"/>
              </a:rPr>
              <a:t>谢</a:t>
            </a:r>
            <a:endParaRPr kumimoji="0" lang="zh-CN" altLang="en-US" sz="9500" b="0" i="0" u="none" strike="noStrike" kern="0" cap="none" spc="0" normalizeH="0" baseline="0" noProof="0" dirty="0">
              <a:ln>
                <a:noFill/>
              </a:ln>
              <a:solidFill>
                <a:srgbClr val="FFFFFF"/>
              </a:solidFill>
              <a:effectLst/>
              <a:uLnTx/>
              <a:uFillTx/>
              <a:latin typeface="黑体" panose="02010609060101010101" pitchFamily="49" charset="-122"/>
              <a:ea typeface="黑体" panose="02010609060101010101" pitchFamily="49" charset="-122"/>
              <a:cs typeface="+mn-cs"/>
            </a:endParaRPr>
          </a:p>
        </p:txBody>
      </p:sp>
      <p:grpSp>
        <p:nvGrpSpPr>
          <p:cNvPr id="4114" name="组合 79"/>
          <p:cNvGrpSpPr/>
          <p:nvPr userDrawn="1"/>
        </p:nvGrpSpPr>
        <p:grpSpPr>
          <a:xfrm>
            <a:off x="6508750" y="796925"/>
            <a:ext cx="2355850" cy="2359025"/>
            <a:chOff x="6379729" y="2488774"/>
            <a:chExt cx="2513016" cy="2513016"/>
          </a:xfrm>
        </p:grpSpPr>
        <p:sp>
          <p:nvSpPr>
            <p:cNvPr id="17"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cs typeface="+mn-cs"/>
              </a:endParaRPr>
            </a:p>
          </p:txBody>
        </p:sp>
        <p:sp>
          <p:nvSpPr>
            <p:cNvPr id="18"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endParaRPr>
            </a:p>
          </p:txBody>
        </p:sp>
      </p:grpSp>
      <p:sp>
        <p:nvSpPr>
          <p:cNvPr id="19" name="椭圆 80"/>
          <p:cNvSpPr/>
          <p:nvPr/>
        </p:nvSpPr>
        <p:spPr bwMode="auto">
          <a:xfrm>
            <a:off x="6854479" y="1129847"/>
            <a:ext cx="1701582" cy="1705030"/>
          </a:xfrm>
          <a:prstGeom prst="ellipse">
            <a:avLst/>
          </a:prstGeom>
          <a:solidFill>
            <a:schemeClr val="accent4"/>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9500" b="0" i="0" u="none" strike="noStrike" kern="0" cap="none" spc="0" normalizeH="0" baseline="0" noProof="0" dirty="0" smtClean="0">
                <a:ln>
                  <a:noFill/>
                </a:ln>
                <a:solidFill>
                  <a:srgbClr val="FFFFFF"/>
                </a:solidFill>
                <a:effectLst/>
                <a:uLnTx/>
                <a:uFillTx/>
                <a:latin typeface="黑体" panose="02010609060101010101" pitchFamily="49" charset="-122"/>
                <a:ea typeface="黑体" panose="02010609060101010101" pitchFamily="49" charset="-122"/>
                <a:cs typeface="+mn-cs"/>
              </a:rPr>
              <a:t>看</a:t>
            </a:r>
            <a:endParaRPr kumimoji="0" lang="zh-CN" altLang="en-US" sz="9500" b="0" i="0" u="none" strike="noStrike" kern="0" cap="none" spc="0" normalizeH="0" baseline="0" noProof="0" dirty="0">
              <a:ln>
                <a:noFill/>
              </a:ln>
              <a:solidFill>
                <a:srgbClr val="FFFFFF"/>
              </a:solidFill>
              <a:effectLst/>
              <a:uLnTx/>
              <a:uFillTx/>
              <a:latin typeface="黑体" panose="02010609060101010101" pitchFamily="49" charset="-122"/>
              <a:ea typeface="黑体" panose="02010609060101010101" pitchFamily="49" charset="-122"/>
              <a:cs typeface="+mn-cs"/>
            </a:endParaRPr>
          </a:p>
        </p:txBody>
      </p:sp>
      <p:grpSp>
        <p:nvGrpSpPr>
          <p:cNvPr id="4118" name="组合 79"/>
          <p:cNvGrpSpPr/>
          <p:nvPr userDrawn="1"/>
        </p:nvGrpSpPr>
        <p:grpSpPr>
          <a:xfrm>
            <a:off x="5019675" y="1946275"/>
            <a:ext cx="1920875" cy="1924050"/>
            <a:chOff x="6379729" y="2488774"/>
            <a:chExt cx="2513016" cy="2513016"/>
          </a:xfrm>
        </p:grpSpPr>
        <p:sp>
          <p:nvSpPr>
            <p:cNvPr id="21" name="任意多边形 82"/>
            <p:cNvSpPr/>
            <p:nvPr/>
          </p:nvSpPr>
          <p:spPr>
            <a:xfrm rot="3738964">
              <a:off x="6379730" y="2488773"/>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cs typeface="+mn-cs"/>
              </a:endParaRPr>
            </a:p>
          </p:txBody>
        </p:sp>
        <p:sp>
          <p:nvSpPr>
            <p:cNvPr id="22"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endParaRPr>
            </a:p>
          </p:txBody>
        </p:sp>
      </p:grpSp>
      <p:sp>
        <p:nvSpPr>
          <p:cNvPr id="23" name="椭圆 80"/>
          <p:cNvSpPr/>
          <p:nvPr/>
        </p:nvSpPr>
        <p:spPr bwMode="auto">
          <a:xfrm>
            <a:off x="5301429" y="2217371"/>
            <a:ext cx="1387841" cy="1390650"/>
          </a:xfrm>
          <a:prstGeom prst="ellipse">
            <a:avLst/>
          </a:prstGeom>
          <a:solidFill>
            <a:schemeClr val="accent3"/>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8000" b="0" i="0" u="none" strike="noStrike" kern="0" cap="none" spc="0" normalizeH="0" baseline="0" noProof="0" dirty="0" smtClean="0">
                <a:ln>
                  <a:noFill/>
                </a:ln>
                <a:solidFill>
                  <a:srgbClr val="FFFFFF"/>
                </a:solidFill>
                <a:effectLst/>
                <a:uLnTx/>
                <a:uFillTx/>
                <a:latin typeface="黑体" panose="02010609060101010101" pitchFamily="49" charset="-122"/>
                <a:ea typeface="黑体" panose="02010609060101010101" pitchFamily="49" charset="-122"/>
                <a:cs typeface="+mn-cs"/>
              </a:rPr>
              <a:t>观</a:t>
            </a:r>
            <a:endParaRPr kumimoji="0" lang="zh-CN" altLang="en-US" sz="8000" b="0" i="0" u="none" strike="noStrike" kern="0" cap="none" spc="0" normalizeH="0" baseline="0" noProof="0" dirty="0">
              <a:ln>
                <a:noFill/>
              </a:ln>
              <a:solidFill>
                <a:srgbClr val="FFFFFF"/>
              </a:solidFill>
              <a:effectLst/>
              <a:uLnTx/>
              <a:uFillTx/>
              <a:latin typeface="黑体" panose="02010609060101010101" pitchFamily="49" charset="-122"/>
              <a:ea typeface="黑体" panose="02010609060101010101" pitchFamily="49" charset="-122"/>
              <a:cs typeface="+mn-cs"/>
            </a:endParaRPr>
          </a:p>
        </p:txBody>
      </p:sp>
      <p:pic>
        <p:nvPicPr>
          <p:cNvPr id="24" name="Picture 3" descr="D:\人教网\logo透明s.pn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pic>
        <p:nvPicPr>
          <p:cNvPr id="2" name="图片 1" descr="人教社logo"/>
          <p:cNvPicPr>
            <a:picLocks noChangeAspect="1"/>
          </p:cNvPicPr>
          <p:nvPr userDrawn="1"/>
        </p:nvPicPr>
        <p:blipFill>
          <a:blip r:embed="rId5"/>
          <a:stretch>
            <a:fillRect/>
          </a:stretch>
        </p:blipFill>
        <p:spPr>
          <a:xfrm>
            <a:off x="9571355" y="382270"/>
            <a:ext cx="2296795" cy="373380"/>
          </a:xfrm>
          <a:prstGeom prst="rect">
            <a:avLst/>
          </a:prstGeom>
        </p:spPr>
      </p:pic>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image" Target="../media/image3.emf"/><Relationship Id="rId4" Type="http://schemas.openxmlformats.org/officeDocument/2006/relationships/image" Target="../media/image6.jpeg"/><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0"/>
            <a:ext cx="12192000" cy="790575"/>
          </a:xfrm>
          <a:prstGeom prst="rect">
            <a:avLst/>
          </a:prstGeom>
        </p:spPr>
      </p:pic>
      <p:pic>
        <p:nvPicPr>
          <p:cNvPr id="3" name="图片 2" descr="人教社logo"/>
          <p:cNvPicPr>
            <a:picLocks noChangeAspect="1"/>
          </p:cNvPicPr>
          <p:nvPr userDrawn="1"/>
        </p:nvPicPr>
        <p:blipFill>
          <a:blip r:embed="rId5"/>
          <a:stretch>
            <a:fillRect/>
          </a:stretch>
        </p:blipFill>
        <p:spPr>
          <a:xfrm>
            <a:off x="8206740" y="208915"/>
            <a:ext cx="2296795" cy="37338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Arial Black" panose="020B0A04020102020204" pitchFamily="34" charset="0"/>
          <a:ea typeface="微软雅黑" panose="020B0503020204020204" pitchFamily="34" charset="-122"/>
        </a:defRPr>
      </a:lvl2pPr>
      <a:lvl3pPr algn="l" rtl="0" eaLnBrk="0" fontAlgn="base" hangingPunct="0">
        <a:lnSpc>
          <a:spcPct val="90000"/>
        </a:lnSpc>
        <a:spcBef>
          <a:spcPct val="0"/>
        </a:spcBef>
        <a:spcAft>
          <a:spcPct val="0"/>
        </a:spcAft>
        <a:defRPr sz="4400">
          <a:solidFill>
            <a:schemeClr val="tx1"/>
          </a:solidFill>
          <a:latin typeface="Arial Black" panose="020B0A04020102020204" pitchFamily="34" charset="0"/>
          <a:ea typeface="微软雅黑" panose="020B0503020204020204" pitchFamily="34" charset="-122"/>
        </a:defRPr>
      </a:lvl3pPr>
      <a:lvl4pPr algn="l" rtl="0" eaLnBrk="0" fontAlgn="base" hangingPunct="0">
        <a:lnSpc>
          <a:spcPct val="90000"/>
        </a:lnSpc>
        <a:spcBef>
          <a:spcPct val="0"/>
        </a:spcBef>
        <a:spcAft>
          <a:spcPct val="0"/>
        </a:spcAft>
        <a:defRPr sz="4400">
          <a:solidFill>
            <a:schemeClr val="tx1"/>
          </a:solidFill>
          <a:latin typeface="Arial Black" panose="020B0A04020102020204" pitchFamily="34" charset="0"/>
          <a:ea typeface="微软雅黑" panose="020B0503020204020204" pitchFamily="34" charset="-122"/>
        </a:defRPr>
      </a:lvl4pPr>
      <a:lvl5pPr algn="l" rtl="0" eaLnBrk="0" fontAlgn="base" hangingPunct="0">
        <a:lnSpc>
          <a:spcPct val="90000"/>
        </a:lnSpc>
        <a:spcBef>
          <a:spcPct val="0"/>
        </a:spcBef>
        <a:spcAft>
          <a:spcPct val="0"/>
        </a:spcAft>
        <a:defRPr sz="4400">
          <a:solidFill>
            <a:schemeClr val="tx1"/>
          </a:solidFill>
          <a:latin typeface="Arial Black" panose="020B0A04020102020204" pitchFamily="34" charset="0"/>
          <a:ea typeface="微软雅黑" panose="020B0503020204020204" pitchFamily="34" charset="-122"/>
        </a:defRPr>
      </a:lvl5pPr>
      <a:lvl6pPr marL="457200" algn="l" rtl="0" fontAlgn="base">
        <a:lnSpc>
          <a:spcPct val="90000"/>
        </a:lnSpc>
        <a:spcBef>
          <a:spcPct val="0"/>
        </a:spcBef>
        <a:spcAft>
          <a:spcPct val="0"/>
        </a:spcAft>
        <a:defRPr sz="4400">
          <a:solidFill>
            <a:schemeClr val="tx1"/>
          </a:solidFill>
          <a:latin typeface="Arial Black" panose="020B0A04020102020204" pitchFamily="34" charset="0"/>
          <a:ea typeface="微软雅黑" panose="020B0503020204020204" pitchFamily="34" charset="-122"/>
        </a:defRPr>
      </a:lvl6pPr>
      <a:lvl7pPr marL="914400" algn="l" rtl="0" fontAlgn="base">
        <a:lnSpc>
          <a:spcPct val="90000"/>
        </a:lnSpc>
        <a:spcBef>
          <a:spcPct val="0"/>
        </a:spcBef>
        <a:spcAft>
          <a:spcPct val="0"/>
        </a:spcAft>
        <a:defRPr sz="4400">
          <a:solidFill>
            <a:schemeClr val="tx1"/>
          </a:solidFill>
          <a:latin typeface="Arial Black" panose="020B0A04020102020204" pitchFamily="34" charset="0"/>
          <a:ea typeface="微软雅黑" panose="020B0503020204020204" pitchFamily="34" charset="-122"/>
        </a:defRPr>
      </a:lvl7pPr>
      <a:lvl8pPr marL="1371600" algn="l" rtl="0" fontAlgn="base">
        <a:lnSpc>
          <a:spcPct val="90000"/>
        </a:lnSpc>
        <a:spcBef>
          <a:spcPct val="0"/>
        </a:spcBef>
        <a:spcAft>
          <a:spcPct val="0"/>
        </a:spcAft>
        <a:defRPr sz="4400">
          <a:solidFill>
            <a:schemeClr val="tx1"/>
          </a:solidFill>
          <a:latin typeface="Arial Black" panose="020B0A04020102020204" pitchFamily="34" charset="0"/>
          <a:ea typeface="微软雅黑" panose="020B0503020204020204" pitchFamily="34" charset="-122"/>
        </a:defRPr>
      </a:lvl8pPr>
      <a:lvl9pPr marL="1828800" algn="l" rtl="0" fontAlgn="base">
        <a:lnSpc>
          <a:spcPct val="90000"/>
        </a:lnSpc>
        <a:spcBef>
          <a:spcPct val="0"/>
        </a:spcBef>
        <a:spcAft>
          <a:spcPct val="0"/>
        </a:spcAft>
        <a:defRPr sz="4400">
          <a:solidFill>
            <a:schemeClr val="tx1"/>
          </a:solidFill>
          <a:latin typeface="Arial Black" panose="020B0A04020102020204" pitchFamily="34" charset="0"/>
          <a:ea typeface="微软雅黑" panose="020B0503020204020204" pitchFamily="34"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9" Type="http://schemas.openxmlformats.org/officeDocument/2006/relationships/vmlDrawing" Target="../drawings/vmlDrawing8.vml"/><Relationship Id="rId8" Type="http://schemas.openxmlformats.org/officeDocument/2006/relationships/slideLayout" Target="../slideLayouts/slideLayout2.xml"/><Relationship Id="rId7" Type="http://schemas.openxmlformats.org/officeDocument/2006/relationships/image" Target="../media/image19.wmf"/><Relationship Id="rId6" Type="http://schemas.openxmlformats.org/officeDocument/2006/relationships/oleObject" Target="../embeddings/oleObject20.bin"/><Relationship Id="rId5" Type="http://schemas.openxmlformats.org/officeDocument/2006/relationships/image" Target="../media/image18.wmf"/><Relationship Id="rId4" Type="http://schemas.openxmlformats.org/officeDocument/2006/relationships/oleObject" Target="../embeddings/oleObject19.bin"/><Relationship Id="rId3" Type="http://schemas.openxmlformats.org/officeDocument/2006/relationships/image" Target="../media/image17.wmf"/><Relationship Id="rId2" Type="http://schemas.openxmlformats.org/officeDocument/2006/relationships/oleObject" Target="../embeddings/oleObject18.bin"/><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7" Type="http://schemas.openxmlformats.org/officeDocument/2006/relationships/vmlDrawing" Target="../drawings/vmlDrawing9.vml"/><Relationship Id="rId6" Type="http://schemas.openxmlformats.org/officeDocument/2006/relationships/slideLayout" Target="../slideLayouts/slideLayout2.xml"/><Relationship Id="rId5" Type="http://schemas.openxmlformats.org/officeDocument/2006/relationships/image" Target="../media/image24.wmf"/><Relationship Id="rId4" Type="http://schemas.openxmlformats.org/officeDocument/2006/relationships/oleObject" Target="../embeddings/oleObject22.bin"/><Relationship Id="rId3" Type="http://schemas.openxmlformats.org/officeDocument/2006/relationships/image" Target="../media/image23.wmf"/><Relationship Id="rId2" Type="http://schemas.openxmlformats.org/officeDocument/2006/relationships/oleObject" Target="../embeddings/oleObject21.bin"/><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image" Target="../media/image27.wmf"/><Relationship Id="rId7" Type="http://schemas.openxmlformats.org/officeDocument/2006/relationships/oleObject" Target="../embeddings/oleObject26.bin"/><Relationship Id="rId6" Type="http://schemas.openxmlformats.org/officeDocument/2006/relationships/image" Target="../media/image26.wmf"/><Relationship Id="rId5" Type="http://schemas.openxmlformats.org/officeDocument/2006/relationships/oleObject" Target="../embeddings/oleObject25.bin"/><Relationship Id="rId4" Type="http://schemas.openxmlformats.org/officeDocument/2006/relationships/oleObject" Target="../embeddings/oleObject24.bin"/><Relationship Id="rId3" Type="http://schemas.openxmlformats.org/officeDocument/2006/relationships/image" Target="../media/image25.wmf"/><Relationship Id="rId2" Type="http://schemas.openxmlformats.org/officeDocument/2006/relationships/oleObject" Target="../embeddings/oleObject23.bin"/><Relationship Id="rId10" Type="http://schemas.openxmlformats.org/officeDocument/2006/relationships/vmlDrawing" Target="../drawings/vmlDrawing10.vml"/><Relationship Id="rId1" Type="http://schemas.openxmlformats.org/officeDocument/2006/relationships/image" Target="../media/image2.png"/></Relationships>
</file>

<file path=ppt/slides/_rels/slide13.xml.rels><?xml version="1.0" encoding="UTF-8" standalone="yes"?>
<Relationships xmlns="http://schemas.openxmlformats.org/package/2006/relationships"><Relationship Id="rId9" Type="http://schemas.openxmlformats.org/officeDocument/2006/relationships/vmlDrawing" Target="../drawings/vmlDrawing11.vml"/><Relationship Id="rId8" Type="http://schemas.openxmlformats.org/officeDocument/2006/relationships/slideLayout" Target="../slideLayouts/slideLayout2.xml"/><Relationship Id="rId7" Type="http://schemas.openxmlformats.org/officeDocument/2006/relationships/image" Target="../media/image30.wmf"/><Relationship Id="rId6" Type="http://schemas.openxmlformats.org/officeDocument/2006/relationships/oleObject" Target="../embeddings/oleObject29.bin"/><Relationship Id="rId5" Type="http://schemas.openxmlformats.org/officeDocument/2006/relationships/image" Target="../media/image29.wmf"/><Relationship Id="rId4" Type="http://schemas.openxmlformats.org/officeDocument/2006/relationships/oleObject" Target="../embeddings/oleObject28.bin"/><Relationship Id="rId3" Type="http://schemas.openxmlformats.org/officeDocument/2006/relationships/image" Target="../media/image28.wmf"/><Relationship Id="rId2" Type="http://schemas.openxmlformats.org/officeDocument/2006/relationships/oleObject" Target="../embeddings/oleObject27.bin"/><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9" Type="http://schemas.openxmlformats.org/officeDocument/2006/relationships/image" Target="../media/image34.wmf"/><Relationship Id="rId8" Type="http://schemas.openxmlformats.org/officeDocument/2006/relationships/oleObject" Target="../embeddings/oleObject33.bin"/><Relationship Id="rId7" Type="http://schemas.openxmlformats.org/officeDocument/2006/relationships/image" Target="../media/image33.wmf"/><Relationship Id="rId6" Type="http://schemas.openxmlformats.org/officeDocument/2006/relationships/oleObject" Target="../embeddings/oleObject32.bin"/><Relationship Id="rId5" Type="http://schemas.openxmlformats.org/officeDocument/2006/relationships/image" Target="../media/image32.wmf"/><Relationship Id="rId4" Type="http://schemas.openxmlformats.org/officeDocument/2006/relationships/oleObject" Target="../embeddings/oleObject31.bin"/><Relationship Id="rId3" Type="http://schemas.openxmlformats.org/officeDocument/2006/relationships/image" Target="../media/image31.wmf"/><Relationship Id="rId2" Type="http://schemas.openxmlformats.org/officeDocument/2006/relationships/oleObject" Target="../embeddings/oleObject30.bin"/><Relationship Id="rId11" Type="http://schemas.openxmlformats.org/officeDocument/2006/relationships/vmlDrawing" Target="../drawings/vmlDrawing12.vml"/><Relationship Id="rId10" Type="http://schemas.openxmlformats.org/officeDocument/2006/relationships/slideLayout" Target="../slideLayouts/slideLayout2.xml"/><Relationship Id="rId1" Type="http://schemas.openxmlformats.org/officeDocument/2006/relationships/image" Target="../media/image2.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6.xml.rels><?xml version="1.0" encoding="UTF-8" standalone="yes"?>
<Relationships xmlns="http://schemas.openxmlformats.org/package/2006/relationships"><Relationship Id="rId5" Type="http://schemas.openxmlformats.org/officeDocument/2006/relationships/vmlDrawing" Target="../drawings/vmlDrawing13.vml"/><Relationship Id="rId4" Type="http://schemas.openxmlformats.org/officeDocument/2006/relationships/slideLayout" Target="../slideLayouts/slideLayout2.xml"/><Relationship Id="rId3" Type="http://schemas.openxmlformats.org/officeDocument/2006/relationships/image" Target="../media/image35.wmf"/><Relationship Id="rId2" Type="http://schemas.openxmlformats.org/officeDocument/2006/relationships/oleObject" Target="../embeddings/oleObject34.bin"/><Relationship Id="rId1" Type="http://schemas.openxmlformats.org/officeDocument/2006/relationships/image" Target="../media/image2.png"/></Relationships>
</file>

<file path=ppt/slides/_rels/slide17.xml.rels><?xml version="1.0" encoding="UTF-8" standalone="yes"?>
<Relationships xmlns="http://schemas.openxmlformats.org/package/2006/relationships"><Relationship Id="rId9" Type="http://schemas.openxmlformats.org/officeDocument/2006/relationships/image" Target="../media/image39.wmf"/><Relationship Id="rId8" Type="http://schemas.openxmlformats.org/officeDocument/2006/relationships/oleObject" Target="../embeddings/oleObject38.bin"/><Relationship Id="rId7" Type="http://schemas.openxmlformats.org/officeDocument/2006/relationships/image" Target="../media/image38.wmf"/><Relationship Id="rId6" Type="http://schemas.openxmlformats.org/officeDocument/2006/relationships/oleObject" Target="../embeddings/oleObject37.bin"/><Relationship Id="rId5" Type="http://schemas.openxmlformats.org/officeDocument/2006/relationships/image" Target="../media/image37.wmf"/><Relationship Id="rId4" Type="http://schemas.openxmlformats.org/officeDocument/2006/relationships/oleObject" Target="../embeddings/oleObject36.bin"/><Relationship Id="rId3" Type="http://schemas.openxmlformats.org/officeDocument/2006/relationships/image" Target="../media/image36.wmf"/><Relationship Id="rId2" Type="http://schemas.openxmlformats.org/officeDocument/2006/relationships/oleObject" Target="../embeddings/oleObject35.bin"/><Relationship Id="rId11" Type="http://schemas.openxmlformats.org/officeDocument/2006/relationships/vmlDrawing" Target="../drawings/vmlDrawing14.vml"/><Relationship Id="rId10" Type="http://schemas.openxmlformats.org/officeDocument/2006/relationships/slideLayout" Target="../slideLayouts/slideLayout2.xml"/><Relationship Id="rId1" Type="http://schemas.openxmlformats.org/officeDocument/2006/relationships/image" Target="../media/image2.png"/></Relationships>
</file>

<file path=ppt/slides/_rels/slide18.xml.rels><?xml version="1.0" encoding="UTF-8" standalone="yes"?>
<Relationships xmlns="http://schemas.openxmlformats.org/package/2006/relationships"><Relationship Id="rId9" Type="http://schemas.openxmlformats.org/officeDocument/2006/relationships/image" Target="../media/image43.wmf"/><Relationship Id="rId8" Type="http://schemas.openxmlformats.org/officeDocument/2006/relationships/oleObject" Target="../embeddings/oleObject42.bin"/><Relationship Id="rId7" Type="http://schemas.openxmlformats.org/officeDocument/2006/relationships/image" Target="../media/image42.wmf"/><Relationship Id="rId6" Type="http://schemas.openxmlformats.org/officeDocument/2006/relationships/oleObject" Target="../embeddings/oleObject41.bin"/><Relationship Id="rId5" Type="http://schemas.openxmlformats.org/officeDocument/2006/relationships/image" Target="../media/image41.wmf"/><Relationship Id="rId4" Type="http://schemas.openxmlformats.org/officeDocument/2006/relationships/oleObject" Target="../embeddings/oleObject40.bin"/><Relationship Id="rId3" Type="http://schemas.openxmlformats.org/officeDocument/2006/relationships/image" Target="../media/image40.wmf"/><Relationship Id="rId2" Type="http://schemas.openxmlformats.org/officeDocument/2006/relationships/oleObject" Target="../embeddings/oleObject39.bin"/><Relationship Id="rId11" Type="http://schemas.openxmlformats.org/officeDocument/2006/relationships/vmlDrawing" Target="../drawings/vmlDrawing15.vml"/><Relationship Id="rId10" Type="http://schemas.openxmlformats.org/officeDocument/2006/relationships/slideLayout" Target="../slideLayouts/slideLayout2.xml"/><Relationship Id="rId1" Type="http://schemas.openxmlformats.org/officeDocument/2006/relationships/image" Target="../media/image2.png"/></Relationships>
</file>

<file path=ppt/slides/_rels/slide19.xml.rels><?xml version="1.0" encoding="UTF-8" standalone="yes"?>
<Relationships xmlns="http://schemas.openxmlformats.org/package/2006/relationships"><Relationship Id="rId7" Type="http://schemas.openxmlformats.org/officeDocument/2006/relationships/vmlDrawing" Target="../drawings/vmlDrawing16.vml"/><Relationship Id="rId6" Type="http://schemas.openxmlformats.org/officeDocument/2006/relationships/slideLayout" Target="../slideLayouts/slideLayout2.xml"/><Relationship Id="rId5" Type="http://schemas.openxmlformats.org/officeDocument/2006/relationships/image" Target="../media/image45.wmf"/><Relationship Id="rId4" Type="http://schemas.openxmlformats.org/officeDocument/2006/relationships/oleObject" Target="../embeddings/oleObject44.bin"/><Relationship Id="rId3" Type="http://schemas.openxmlformats.org/officeDocument/2006/relationships/image" Target="../media/image44.wmf"/><Relationship Id="rId2" Type="http://schemas.openxmlformats.org/officeDocument/2006/relationships/oleObject" Target="../embeddings/oleObject43.bin"/><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1.xml.rels><?xml version="1.0" encoding="UTF-8" standalone="yes"?>
<Relationships xmlns="http://schemas.openxmlformats.org/package/2006/relationships"><Relationship Id="rId9" Type="http://schemas.openxmlformats.org/officeDocument/2006/relationships/image" Target="../media/image49.wmf"/><Relationship Id="rId8" Type="http://schemas.openxmlformats.org/officeDocument/2006/relationships/oleObject" Target="../embeddings/oleObject48.bin"/><Relationship Id="rId7" Type="http://schemas.openxmlformats.org/officeDocument/2006/relationships/image" Target="../media/image48.wmf"/><Relationship Id="rId6" Type="http://schemas.openxmlformats.org/officeDocument/2006/relationships/oleObject" Target="../embeddings/oleObject47.bin"/><Relationship Id="rId5" Type="http://schemas.openxmlformats.org/officeDocument/2006/relationships/image" Target="../media/image47.wmf"/><Relationship Id="rId4" Type="http://schemas.openxmlformats.org/officeDocument/2006/relationships/oleObject" Target="../embeddings/oleObject46.bin"/><Relationship Id="rId3" Type="http://schemas.openxmlformats.org/officeDocument/2006/relationships/image" Target="../media/image46.wmf"/><Relationship Id="rId2" Type="http://schemas.openxmlformats.org/officeDocument/2006/relationships/oleObject" Target="../embeddings/oleObject45.bin"/><Relationship Id="rId13" Type="http://schemas.openxmlformats.org/officeDocument/2006/relationships/vmlDrawing" Target="../drawings/vmlDrawing17.vml"/><Relationship Id="rId12" Type="http://schemas.openxmlformats.org/officeDocument/2006/relationships/slideLayout" Target="../slideLayouts/slideLayout2.xml"/><Relationship Id="rId11" Type="http://schemas.openxmlformats.org/officeDocument/2006/relationships/oleObject" Target="../embeddings/oleObject50.bin"/><Relationship Id="rId10" Type="http://schemas.openxmlformats.org/officeDocument/2006/relationships/oleObject" Target="../embeddings/oleObject49.bin"/><Relationship Id="rId1"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5" Type="http://schemas.openxmlformats.org/officeDocument/2006/relationships/vmlDrawing" Target="../drawings/vmlDrawing1.vml"/><Relationship Id="rId4" Type="http://schemas.openxmlformats.org/officeDocument/2006/relationships/slideLayout" Target="../slideLayouts/slideLayout2.xml"/><Relationship Id="rId3" Type="http://schemas.openxmlformats.org/officeDocument/2006/relationships/image" Target="../media/image7.wmf"/><Relationship Id="rId2" Type="http://schemas.openxmlformats.org/officeDocument/2006/relationships/oleObject" Target="../embeddings/oleObject1.bin"/><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5" Type="http://schemas.openxmlformats.org/officeDocument/2006/relationships/vmlDrawing" Target="../drawings/vmlDrawing2.vml"/><Relationship Id="rId4" Type="http://schemas.openxmlformats.org/officeDocument/2006/relationships/slideLayout" Target="../slideLayouts/slideLayout2.xml"/><Relationship Id="rId3" Type="http://schemas.openxmlformats.org/officeDocument/2006/relationships/image" Target="../media/image8.wmf"/><Relationship Id="rId2" Type="http://schemas.openxmlformats.org/officeDocument/2006/relationships/oleObject" Target="../embeddings/oleObject2.bin"/><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7" Type="http://schemas.openxmlformats.org/officeDocument/2006/relationships/vmlDrawing" Target="../drawings/vmlDrawing3.vml"/><Relationship Id="rId6" Type="http://schemas.openxmlformats.org/officeDocument/2006/relationships/slideLayout" Target="../slideLayouts/slideLayout2.xml"/><Relationship Id="rId5" Type="http://schemas.openxmlformats.org/officeDocument/2006/relationships/image" Target="../media/image10.wmf"/><Relationship Id="rId4" Type="http://schemas.openxmlformats.org/officeDocument/2006/relationships/oleObject" Target="../embeddings/oleObject4.bin"/><Relationship Id="rId3" Type="http://schemas.openxmlformats.org/officeDocument/2006/relationships/image" Target="../media/image9.wmf"/><Relationship Id="rId2" Type="http://schemas.openxmlformats.org/officeDocument/2006/relationships/oleObject" Target="../embeddings/oleObject3.bin"/><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9" Type="http://schemas.openxmlformats.org/officeDocument/2006/relationships/oleObject" Target="../embeddings/oleObject9.bin"/><Relationship Id="rId8" Type="http://schemas.openxmlformats.org/officeDocument/2006/relationships/image" Target="../media/image13.wmf"/><Relationship Id="rId7" Type="http://schemas.openxmlformats.org/officeDocument/2006/relationships/oleObject" Target="../embeddings/oleObject8.bin"/><Relationship Id="rId6" Type="http://schemas.openxmlformats.org/officeDocument/2006/relationships/image" Target="../media/image12.wmf"/><Relationship Id="rId5" Type="http://schemas.openxmlformats.org/officeDocument/2006/relationships/oleObject" Target="../embeddings/oleObject7.bin"/><Relationship Id="rId4" Type="http://schemas.openxmlformats.org/officeDocument/2006/relationships/oleObject" Target="../embeddings/oleObject6.bin"/><Relationship Id="rId3" Type="http://schemas.openxmlformats.org/officeDocument/2006/relationships/image" Target="../media/image11.wmf"/><Relationship Id="rId2" Type="http://schemas.openxmlformats.org/officeDocument/2006/relationships/oleObject" Target="../embeddings/oleObject5.bin"/><Relationship Id="rId14" Type="http://schemas.openxmlformats.org/officeDocument/2006/relationships/vmlDrawing" Target="../drawings/vmlDrawing4.vml"/><Relationship Id="rId13" Type="http://schemas.openxmlformats.org/officeDocument/2006/relationships/slideLayout" Target="../slideLayouts/slideLayout2.xml"/><Relationship Id="rId12" Type="http://schemas.openxmlformats.org/officeDocument/2006/relationships/image" Target="../media/image15.wmf"/><Relationship Id="rId11" Type="http://schemas.openxmlformats.org/officeDocument/2006/relationships/oleObject" Target="../embeddings/oleObject10.bin"/><Relationship Id="rId10" Type="http://schemas.openxmlformats.org/officeDocument/2006/relationships/image" Target="../media/image14.wmf"/><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5" Type="http://schemas.openxmlformats.org/officeDocument/2006/relationships/vmlDrawing" Target="../drawings/vmlDrawing5.vml"/><Relationship Id="rId4" Type="http://schemas.openxmlformats.org/officeDocument/2006/relationships/slideLayout" Target="../slideLayouts/slideLayout2.xml"/><Relationship Id="rId3" Type="http://schemas.openxmlformats.org/officeDocument/2006/relationships/image" Target="../media/image16.wmf"/><Relationship Id="rId2" Type="http://schemas.openxmlformats.org/officeDocument/2006/relationships/oleObject" Target="../embeddings/oleObject11.bin"/><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9" Type="http://schemas.openxmlformats.org/officeDocument/2006/relationships/vmlDrawing" Target="../drawings/vmlDrawing6.vml"/><Relationship Id="rId8" Type="http://schemas.openxmlformats.org/officeDocument/2006/relationships/slideLayout" Target="../slideLayouts/slideLayout2.xml"/><Relationship Id="rId7" Type="http://schemas.openxmlformats.org/officeDocument/2006/relationships/image" Target="../media/image19.wmf"/><Relationship Id="rId6" Type="http://schemas.openxmlformats.org/officeDocument/2006/relationships/oleObject" Target="../embeddings/oleObject14.bin"/><Relationship Id="rId5" Type="http://schemas.openxmlformats.org/officeDocument/2006/relationships/image" Target="../media/image18.wmf"/><Relationship Id="rId4" Type="http://schemas.openxmlformats.org/officeDocument/2006/relationships/oleObject" Target="../embeddings/oleObject13.bin"/><Relationship Id="rId3" Type="http://schemas.openxmlformats.org/officeDocument/2006/relationships/image" Target="../media/image17.wmf"/><Relationship Id="rId2" Type="http://schemas.openxmlformats.org/officeDocument/2006/relationships/oleObject" Target="../embeddings/oleObject12.bin"/><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9" Type="http://schemas.openxmlformats.org/officeDocument/2006/relationships/vmlDrawing" Target="../drawings/vmlDrawing7.vml"/><Relationship Id="rId8" Type="http://schemas.openxmlformats.org/officeDocument/2006/relationships/slideLayout" Target="../slideLayouts/slideLayout2.xml"/><Relationship Id="rId7" Type="http://schemas.openxmlformats.org/officeDocument/2006/relationships/image" Target="../media/image22.wmf"/><Relationship Id="rId6" Type="http://schemas.openxmlformats.org/officeDocument/2006/relationships/oleObject" Target="../embeddings/oleObject17.bin"/><Relationship Id="rId5" Type="http://schemas.openxmlformats.org/officeDocument/2006/relationships/image" Target="../media/image21.wmf"/><Relationship Id="rId4" Type="http://schemas.openxmlformats.org/officeDocument/2006/relationships/oleObject" Target="../embeddings/oleObject16.bin"/><Relationship Id="rId3" Type="http://schemas.openxmlformats.org/officeDocument/2006/relationships/image" Target="../media/image20.wmf"/><Relationship Id="rId2" Type="http://schemas.openxmlformats.org/officeDocument/2006/relationships/oleObject" Target="../embeddings/oleObject15.bin"/><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12"/>
          <p:cNvSpPr txBox="1"/>
          <p:nvPr/>
        </p:nvSpPr>
        <p:spPr>
          <a:xfrm>
            <a:off x="0" y="2298700"/>
            <a:ext cx="12192000" cy="1476375"/>
          </a:xfrm>
          <a:prstGeom prst="rect">
            <a:avLst/>
          </a:prstGeom>
          <a:noFill/>
          <a:ln w="9525">
            <a:noFill/>
          </a:ln>
        </p:spPr>
        <p:txBody>
          <a:bodyPr>
            <a:spAutoFit/>
          </a:bodyPr>
          <a:lstStyle/>
          <a:p>
            <a:pPr algn="ctr">
              <a:lnSpc>
                <a:spcPct val="150000"/>
              </a:lnSpc>
            </a:pPr>
            <a:r>
              <a:rPr lang="en-US" altLang="zh-CN" sz="6000" b="1" dirty="0" smtClean="0">
                <a:solidFill>
                  <a:schemeClr val="bg1"/>
                </a:solidFill>
                <a:latin typeface="Arial" panose="020B0604020202020204" pitchFamily="34" charset="0"/>
              </a:rPr>
              <a:t>《</a:t>
            </a:r>
            <a:r>
              <a:rPr lang="zh-CN" altLang="en-US" sz="6000" b="1" dirty="0" smtClean="0">
                <a:solidFill>
                  <a:schemeClr val="bg1"/>
                </a:solidFill>
                <a:latin typeface="Arial" panose="020B0604020202020204" pitchFamily="34" charset="0"/>
              </a:rPr>
              <a:t>实数指数幂及其运算</a:t>
            </a:r>
            <a:r>
              <a:rPr lang="en-US" altLang="zh-CN" sz="6000" b="1" dirty="0" smtClean="0">
                <a:solidFill>
                  <a:schemeClr val="bg1"/>
                </a:solidFill>
                <a:latin typeface="Arial" panose="020B0604020202020204" pitchFamily="34" charset="0"/>
              </a:rPr>
              <a:t>》</a:t>
            </a:r>
            <a:endParaRPr lang="zh-CN" altLang="zh-CN" sz="6000" b="1" dirty="0">
              <a:solidFill>
                <a:schemeClr val="bg1"/>
              </a:solidFill>
              <a:latin typeface="Arial" panose="020B0604020202020204" pitchFamily="34" charset="0"/>
            </a:endParaRPr>
          </a:p>
        </p:txBody>
      </p:sp>
      <p:sp>
        <p:nvSpPr>
          <p:cNvPr id="7172" name="TextBox 13"/>
          <p:cNvSpPr txBox="1"/>
          <p:nvPr/>
        </p:nvSpPr>
        <p:spPr>
          <a:xfrm>
            <a:off x="3044841" y="4879157"/>
            <a:ext cx="7540333" cy="1134413"/>
          </a:xfrm>
          <a:prstGeom prst="rect">
            <a:avLst/>
          </a:prstGeom>
          <a:noFill/>
          <a:ln w="9525">
            <a:noFill/>
          </a:ln>
        </p:spPr>
        <p:txBody>
          <a:bodyPr wrap="square">
            <a:spAutoFit/>
          </a:bodyPr>
          <a:lstStyle/>
          <a:p>
            <a:pPr eaLnBrk="1" hangingPunct="1">
              <a:lnSpc>
                <a:spcPct val="150000"/>
              </a:lnSpc>
            </a:pPr>
            <a:r>
              <a:rPr lang="zh-CN" altLang="en-US" sz="2400" b="1" dirty="0">
                <a:sym typeface="+mn-ea"/>
              </a:rPr>
              <a:t>主 讲   人</a:t>
            </a:r>
            <a:r>
              <a:rPr lang="zh-CN" altLang="en-US" sz="2400" b="1" dirty="0" smtClean="0">
                <a:sym typeface="+mn-ea"/>
              </a:rPr>
              <a:t>：孟    鑫</a:t>
            </a:r>
            <a:r>
              <a:rPr lang="zh-CN" altLang="en-US" sz="2400" b="1" dirty="0">
                <a:sym typeface="+mn-ea"/>
              </a:rPr>
              <a:t>　</a:t>
            </a:r>
            <a:r>
              <a:rPr lang="zh-CN" altLang="en-US" sz="2400" b="1" dirty="0" smtClean="0">
                <a:sym typeface="+mn-ea"/>
              </a:rPr>
              <a:t>北京实验学校（海淀）</a:t>
            </a:r>
            <a:endParaRPr lang="en-US" altLang="zh-CN" sz="2400" b="1" dirty="0" smtClean="0">
              <a:sym typeface="+mn-ea"/>
            </a:endParaRPr>
          </a:p>
          <a:p>
            <a:pPr eaLnBrk="1" hangingPunct="1">
              <a:lnSpc>
                <a:spcPct val="150000"/>
              </a:lnSpc>
            </a:pPr>
            <a:r>
              <a:rPr lang="zh-CN" sz="2400" b="1" dirty="0" smtClean="0">
                <a:sym typeface="+mn-ea"/>
              </a:rPr>
              <a:t>审核</a:t>
            </a:r>
            <a:r>
              <a:rPr lang="zh-CN" sz="2400" b="1" dirty="0">
                <a:sym typeface="+mn-ea"/>
              </a:rPr>
              <a:t>指导：</a:t>
            </a:r>
            <a:r>
              <a:rPr lang="en-US" altLang="zh-CN" sz="2400" b="1" dirty="0">
                <a:sym typeface="+mn-ea"/>
              </a:rPr>
              <a:t> </a:t>
            </a:r>
            <a:r>
              <a:rPr lang="zh-CN" altLang="en-US" sz="2400" b="1" dirty="0" smtClean="0">
                <a:sym typeface="+mn-ea"/>
              </a:rPr>
              <a:t>张   鹤    北京市</a:t>
            </a:r>
            <a:r>
              <a:rPr lang="zh-CN" altLang="en-US" sz="2400" b="1" dirty="0">
                <a:sym typeface="+mn-ea"/>
              </a:rPr>
              <a:t>海淀</a:t>
            </a:r>
            <a:r>
              <a:rPr lang="zh-CN" altLang="en-US" sz="2400" b="1" dirty="0" smtClean="0">
                <a:sym typeface="+mn-ea"/>
              </a:rPr>
              <a:t>区教师进修学校</a:t>
            </a:r>
            <a:endParaRPr lang="en-US" altLang="zh-CN" sz="2400" b="1" dirty="0">
              <a:latin typeface="Arial" panose="020B0604020202020204" pitchFamily="34" charset="0"/>
            </a:endParaRPr>
          </a:p>
        </p:txBody>
      </p:sp>
      <p:sp>
        <p:nvSpPr>
          <p:cNvPr id="5" name="TextBox 12"/>
          <p:cNvSpPr txBox="1">
            <a:spLocks noChangeArrowheads="1"/>
          </p:cNvSpPr>
          <p:nvPr/>
        </p:nvSpPr>
        <p:spPr bwMode="auto">
          <a:xfrm>
            <a:off x="278034" y="548551"/>
            <a:ext cx="763225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微软雅黑" panose="020B0503020204020204" pitchFamily="34" charset="-122"/>
              </a:defRPr>
            </a:lvl1pPr>
            <a:lvl2pPr marL="742950" indent="-285750">
              <a:defRPr>
                <a:solidFill>
                  <a:schemeClr val="tx1"/>
                </a:solidFill>
                <a:latin typeface="Arial" panose="020B0604020202020204" pitchFamily="34" charset="0"/>
                <a:ea typeface="微软雅黑" panose="020B0503020204020204" pitchFamily="34" charset="-122"/>
              </a:defRPr>
            </a:lvl2pPr>
            <a:lvl3pPr marL="1143000" indent="-228600">
              <a:defRPr>
                <a:solidFill>
                  <a:schemeClr val="tx1"/>
                </a:solidFill>
                <a:latin typeface="Arial" panose="020B0604020202020204" pitchFamily="34" charset="0"/>
                <a:ea typeface="微软雅黑" panose="020B0503020204020204" pitchFamily="34" charset="-122"/>
              </a:defRPr>
            </a:lvl3pPr>
            <a:lvl4pPr marL="1600200" indent="-228600">
              <a:defRPr>
                <a:solidFill>
                  <a:schemeClr val="tx1"/>
                </a:solidFill>
                <a:latin typeface="Arial" panose="020B0604020202020204" pitchFamily="34" charset="0"/>
                <a:ea typeface="微软雅黑" panose="020B0503020204020204" pitchFamily="34" charset="-122"/>
              </a:defRPr>
            </a:lvl4pPr>
            <a:lvl5pPr marL="2057400" indent="-22860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2800" b="0" i="0" u="none" strike="noStrike" kern="1200" cap="none" spc="0" normalizeH="0" baseline="0" noProof="0" dirty="0" smtClean="0">
                <a:ln>
                  <a:noFill/>
                </a:ln>
                <a:solidFill>
                  <a:schemeClr val="tx1"/>
                </a:solidFill>
                <a:uLnTx/>
                <a:uFillTx/>
                <a:latin typeface="Arial" panose="020B0604020202020204" pitchFamily="34" charset="0"/>
                <a:ea typeface="微软雅黑" panose="020B0503020204020204" pitchFamily="34" charset="-122"/>
                <a:cs typeface="+mn-cs"/>
              </a:rPr>
              <a:t>人教版高中数学</a:t>
            </a:r>
            <a:r>
              <a:rPr kumimoji="0" lang="en-US" altLang="zh-CN" sz="2800" b="0" i="0" u="none" strike="noStrike" kern="1200" cap="none" spc="0" normalizeH="0" baseline="0" noProof="0" dirty="0" smtClean="0">
                <a:ln>
                  <a:noFill/>
                </a:ln>
                <a:solidFill>
                  <a:schemeClr val="tx1"/>
                </a:solidFill>
                <a:uLnTx/>
                <a:uFillTx/>
                <a:latin typeface="Arial" panose="020B0604020202020204" pitchFamily="34" charset="0"/>
                <a:ea typeface="微软雅黑" panose="020B0503020204020204" pitchFamily="34" charset="-122"/>
                <a:cs typeface="+mn-cs"/>
              </a:rPr>
              <a:t>B</a:t>
            </a:r>
            <a:r>
              <a:rPr kumimoji="0" lang="zh-CN" altLang="en-US" sz="2800" b="0" i="0" u="none" strike="noStrike" kern="1200" cap="none" spc="0" normalizeH="0" baseline="0" noProof="0" dirty="0" smtClean="0">
                <a:ln>
                  <a:noFill/>
                </a:ln>
                <a:solidFill>
                  <a:schemeClr val="tx1"/>
                </a:solidFill>
                <a:uLnTx/>
                <a:uFillTx/>
                <a:latin typeface="Arial" panose="020B0604020202020204" pitchFamily="34" charset="0"/>
                <a:ea typeface="微软雅黑" panose="020B0503020204020204" pitchFamily="34" charset="-122"/>
                <a:cs typeface="+mn-cs"/>
              </a:rPr>
              <a:t>版必修第二册  第四章</a:t>
            </a:r>
            <a:endParaRPr kumimoji="0" lang="zh-CN" altLang="zh-CN" sz="2800" b="0" i="0" u="none" strike="noStrike" kern="1200" cap="none" spc="0" normalizeH="0" baseline="0" noProof="0" dirty="0" smtClean="0">
              <a:ln>
                <a:noFill/>
              </a:ln>
              <a:solidFill>
                <a:schemeClr val="tx1"/>
              </a:solidFill>
              <a:uLnTx/>
              <a:uFillTx/>
              <a:latin typeface="Arial" panose="020B0604020202020204" pitchFamily="34" charset="0"/>
              <a:ea typeface="微软雅黑" panose="020B0503020204020204" pitchFamily="34" charset="-122"/>
              <a:cs typeface="+mn-cs"/>
            </a:endParaRPr>
          </a:p>
        </p:txBody>
      </p:sp>
      <p:pic>
        <p:nvPicPr>
          <p:cNvPr id="6"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2"/>
          <p:cNvSpPr txBox="1"/>
          <p:nvPr/>
        </p:nvSpPr>
        <p:spPr>
          <a:xfrm>
            <a:off x="2971138" y="45127"/>
            <a:ext cx="7295202" cy="645160"/>
          </a:xfrm>
          <a:prstGeom prst="rect">
            <a:avLst/>
          </a:prstGeom>
          <a:noFill/>
          <a:ln w="9525">
            <a:noFill/>
          </a:ln>
        </p:spPr>
        <p:txBody>
          <a:bodyPr wrap="square">
            <a:spAutoFit/>
          </a:bodyPr>
          <a:lstStyle/>
          <a:p>
            <a:pPr algn="ctr" eaLnBrk="1" hangingPunct="1"/>
            <a:r>
              <a:rPr lang="zh-CN" altLang="en-US" sz="3600" b="1" dirty="0" smtClean="0">
                <a:solidFill>
                  <a:schemeClr val="bg1"/>
                </a:solidFill>
              </a:rPr>
              <a:t>尝试与发现</a:t>
            </a:r>
            <a:endParaRPr lang="zh-CN" altLang="en-US" sz="3600" b="1" dirty="0">
              <a:solidFill>
                <a:schemeClr val="bg1"/>
              </a:solidFill>
              <a:latin typeface="Arial" panose="020B0604020202020204" pitchFamily="34" charset="0"/>
            </a:endParaRPr>
          </a:p>
        </p:txBody>
      </p:sp>
      <p:pic>
        <p:nvPicPr>
          <p:cNvPr id="4"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
        <p:nvSpPr>
          <p:cNvPr id="409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00" name="Rectangle 4"/>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1" name="Rectangle 15"/>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3" name="Rectangle 17"/>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5" name="Rectangle 19"/>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7" name="Rectangle 21"/>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3" name="矩形 2"/>
          <p:cNvSpPr/>
          <p:nvPr/>
        </p:nvSpPr>
        <p:spPr>
          <a:xfrm>
            <a:off x="893273" y="1349928"/>
            <a:ext cx="10414000" cy="922020"/>
          </a:xfrm>
          <a:prstGeom prst="rect">
            <a:avLst/>
          </a:prstGeom>
        </p:spPr>
        <p:txBody>
          <a:bodyPr>
            <a:spAutoFit/>
          </a:bodyPr>
          <a:lstStyle/>
          <a:p>
            <a:pPr marL="254000">
              <a:lnSpc>
                <a:spcPct val="150000"/>
              </a:lnSpc>
              <a:spcAft>
                <a:spcPts val="0"/>
              </a:spcAft>
              <a:defRPr/>
            </a:pPr>
            <a:r>
              <a:rPr lang="zh-CN" altLang="en-US" sz="36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问题</a:t>
            </a:r>
            <a:r>
              <a:rPr lang="en-US" altLang="zh-CN" sz="36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5</a:t>
            </a:r>
            <a:r>
              <a:rPr lang="zh-CN" altLang="en-US" sz="36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：求下列各式的值</a:t>
            </a:r>
            <a:endParaRPr lang="zh-CN" altLang="en-US" sz="36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endParaRPr>
          </a:p>
        </p:txBody>
      </p:sp>
      <p:sp>
        <p:nvSpPr>
          <p:cNvPr id="14" name="Rectangle 74"/>
          <p:cNvSpPr>
            <a:spLocks noChangeArrowheads="1"/>
          </p:cNvSpPr>
          <p:nvPr/>
        </p:nvSpPr>
        <p:spPr bwMode="auto">
          <a:xfrm>
            <a:off x="0" y="847725"/>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127000" algn="l" defTabSz="914400" rtl="0" eaLnBrk="0" fontAlgn="base" latinLnBrk="0" hangingPunct="0">
              <a:lnSpc>
                <a:spcPct val="100000"/>
              </a:lnSpc>
              <a:spcBef>
                <a:spcPct val="0"/>
              </a:spcBef>
              <a:spcAft>
                <a:spcPct val="0"/>
              </a:spcAft>
              <a:buClrTx/>
              <a:buSzTx/>
              <a:buFontTx/>
              <a:buNone/>
            </a:pPr>
            <a:r>
              <a:rPr kumimoji="0" lang="en-US" altLang="zh-CN" sz="1000" b="0" i="0" u="none" strike="noStrike" cap="none" normalizeH="0" baseline="0" smtClean="0">
                <a:ln>
                  <a:noFill/>
                </a:ln>
                <a:solidFill>
                  <a:srgbClr val="333333"/>
                </a:solidFill>
                <a:effectLst/>
                <a:latin typeface="Calibri" panose="020F0502020204030204" pitchFamily="34" charset="0"/>
                <a:ea typeface="宋体" panose="02010600030101010101" pitchFamily="2" charset="-122"/>
                <a:cs typeface="Times New Roman" panose="02020603050405020304" pitchFamily="18" charset="0"/>
              </a:rPr>
              <a:t>.</a:t>
            </a:r>
            <a:endParaRPr kumimoji="0" lang="en-US" altLang="zh-CN"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2" name="对象 -2147482605"/>
          <p:cNvGraphicFramePr>
            <a:graphicFrameLocks noChangeAspect="1"/>
          </p:cNvGraphicFramePr>
          <p:nvPr/>
        </p:nvGraphicFramePr>
        <p:xfrm>
          <a:off x="2098040" y="2447925"/>
          <a:ext cx="4735195" cy="789305"/>
        </p:xfrm>
        <a:graphic>
          <a:graphicData uri="http://schemas.openxmlformats.org/presentationml/2006/ole">
            <mc:AlternateContent xmlns:mc="http://schemas.openxmlformats.org/markup-compatibility/2006">
              <mc:Choice xmlns:v="urn:schemas-microsoft-com:vml" Requires="v">
                <p:oleObj spid="_x0000_s3076" name="" r:id="rId2" imgW="1676400" imgH="279400" progId="Equation.KSEE3">
                  <p:embed/>
                </p:oleObj>
              </mc:Choice>
              <mc:Fallback>
                <p:oleObj name="" r:id="rId2" imgW="1676400" imgH="279400" progId="Equation.KSEE3">
                  <p:embed/>
                  <p:pic>
                    <p:nvPicPr>
                      <p:cNvPr id="0" name="图片 3075"/>
                      <p:cNvPicPr/>
                      <p:nvPr/>
                    </p:nvPicPr>
                    <p:blipFill>
                      <a:blip r:embed="rId3"/>
                      <a:stretch>
                        <a:fillRect/>
                      </a:stretch>
                    </p:blipFill>
                    <p:spPr>
                      <a:xfrm>
                        <a:off x="2098040" y="2447925"/>
                        <a:ext cx="4735195" cy="789305"/>
                      </a:xfrm>
                      <a:prstGeom prst="rect">
                        <a:avLst/>
                      </a:prstGeom>
                      <a:noFill/>
                      <a:ln w="38100">
                        <a:noFill/>
                        <a:miter/>
                      </a:ln>
                    </p:spPr>
                  </p:pic>
                </p:oleObj>
              </mc:Fallback>
            </mc:AlternateContent>
          </a:graphicData>
        </a:graphic>
      </p:graphicFrame>
      <p:graphicFrame>
        <p:nvGraphicFramePr>
          <p:cNvPr id="5" name="对象 -2147482531"/>
          <p:cNvGraphicFramePr>
            <a:graphicFrameLocks noChangeAspect="1"/>
          </p:cNvGraphicFramePr>
          <p:nvPr/>
        </p:nvGraphicFramePr>
        <p:xfrm>
          <a:off x="2031365" y="3716020"/>
          <a:ext cx="4868545" cy="725170"/>
        </p:xfrm>
        <a:graphic>
          <a:graphicData uri="http://schemas.openxmlformats.org/presentationml/2006/ole">
            <mc:AlternateContent xmlns:mc="http://schemas.openxmlformats.org/markup-compatibility/2006">
              <mc:Choice xmlns:v="urn:schemas-microsoft-com:vml" Requires="v">
                <p:oleObj spid="_x0000_s7" name="" r:id="rId4" imgW="1790700" imgH="266700" progId="Equation.KSEE3">
                  <p:embed/>
                </p:oleObj>
              </mc:Choice>
              <mc:Fallback>
                <p:oleObj name="" r:id="rId4" imgW="1790700" imgH="266700" progId="Equation.KSEE3">
                  <p:embed/>
                  <p:pic>
                    <p:nvPicPr>
                      <p:cNvPr id="0" name="图片 6"/>
                      <p:cNvPicPr/>
                      <p:nvPr/>
                    </p:nvPicPr>
                    <p:blipFill>
                      <a:blip r:embed="rId5"/>
                      <a:stretch>
                        <a:fillRect/>
                      </a:stretch>
                    </p:blipFill>
                    <p:spPr>
                      <a:xfrm>
                        <a:off x="2031365" y="3716020"/>
                        <a:ext cx="4868545" cy="725170"/>
                      </a:xfrm>
                      <a:prstGeom prst="rect">
                        <a:avLst/>
                      </a:prstGeom>
                      <a:noFill/>
                      <a:ln w="38100">
                        <a:noFill/>
                        <a:miter/>
                      </a:ln>
                    </p:spPr>
                  </p:pic>
                </p:oleObj>
              </mc:Fallback>
            </mc:AlternateContent>
          </a:graphicData>
        </a:graphic>
      </p:graphicFrame>
      <p:graphicFrame>
        <p:nvGraphicFramePr>
          <p:cNvPr id="8" name="对象 -2147482530"/>
          <p:cNvGraphicFramePr>
            <a:graphicFrameLocks noChangeAspect="1"/>
          </p:cNvGraphicFramePr>
          <p:nvPr/>
        </p:nvGraphicFramePr>
        <p:xfrm>
          <a:off x="2031365" y="4994910"/>
          <a:ext cx="4519930" cy="840105"/>
        </p:xfrm>
        <a:graphic>
          <a:graphicData uri="http://schemas.openxmlformats.org/presentationml/2006/ole">
            <mc:AlternateContent xmlns:mc="http://schemas.openxmlformats.org/markup-compatibility/2006">
              <mc:Choice xmlns:v="urn:schemas-microsoft-com:vml" Requires="v">
                <p:oleObj spid="_x0000_s9" name="" r:id="rId6" imgW="1435100" imgH="266700" progId="Equation.KSEE3">
                  <p:embed/>
                </p:oleObj>
              </mc:Choice>
              <mc:Fallback>
                <p:oleObj name="" r:id="rId6" imgW="1435100" imgH="266700" progId="Equation.KSEE3">
                  <p:embed/>
                  <p:pic>
                    <p:nvPicPr>
                      <p:cNvPr id="0" name="图片 7"/>
                      <p:cNvPicPr/>
                      <p:nvPr/>
                    </p:nvPicPr>
                    <p:blipFill>
                      <a:blip r:embed="rId7"/>
                      <a:stretch>
                        <a:fillRect/>
                      </a:stretch>
                    </p:blipFill>
                    <p:spPr>
                      <a:xfrm>
                        <a:off x="2031365" y="4994910"/>
                        <a:ext cx="4519930" cy="840105"/>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2"/>
          <p:cNvSpPr txBox="1"/>
          <p:nvPr/>
        </p:nvSpPr>
        <p:spPr>
          <a:xfrm>
            <a:off x="2971138" y="45127"/>
            <a:ext cx="7295202" cy="645160"/>
          </a:xfrm>
          <a:prstGeom prst="rect">
            <a:avLst/>
          </a:prstGeom>
          <a:noFill/>
          <a:ln w="9525">
            <a:noFill/>
          </a:ln>
        </p:spPr>
        <p:txBody>
          <a:bodyPr wrap="square">
            <a:spAutoFit/>
          </a:bodyPr>
          <a:lstStyle/>
          <a:p>
            <a:pPr algn="ctr" eaLnBrk="1" hangingPunct="1"/>
            <a:r>
              <a:rPr lang="zh-CN" altLang="en-US" sz="3600" b="1" dirty="0" smtClean="0">
                <a:solidFill>
                  <a:schemeClr val="bg1"/>
                </a:solidFill>
              </a:rPr>
              <a:t>尝试与发现</a:t>
            </a:r>
            <a:endParaRPr lang="zh-CN" altLang="en-US" sz="3600" b="1" dirty="0">
              <a:solidFill>
                <a:schemeClr val="bg1"/>
              </a:solidFill>
              <a:latin typeface="Arial" panose="020B0604020202020204" pitchFamily="34" charset="0"/>
            </a:endParaRPr>
          </a:p>
        </p:txBody>
      </p:sp>
      <p:pic>
        <p:nvPicPr>
          <p:cNvPr id="4"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
        <p:nvSpPr>
          <p:cNvPr id="409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00" name="Rectangle 4"/>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1" name="Rectangle 15"/>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3" name="Rectangle 17"/>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5" name="Rectangle 19"/>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7" name="Rectangle 21"/>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3" name="矩形 2"/>
          <p:cNvSpPr/>
          <p:nvPr/>
        </p:nvSpPr>
        <p:spPr>
          <a:xfrm>
            <a:off x="536575" y="1350010"/>
            <a:ext cx="11457305" cy="2584450"/>
          </a:xfrm>
          <a:prstGeom prst="rect">
            <a:avLst/>
          </a:prstGeom>
        </p:spPr>
        <p:txBody>
          <a:bodyPr wrap="square">
            <a:spAutoFit/>
          </a:bodyPr>
          <a:lstStyle/>
          <a:p>
            <a:pPr marL="254000" algn="l">
              <a:lnSpc>
                <a:spcPct val="150000"/>
              </a:lnSpc>
              <a:spcAft>
                <a:spcPts val="0"/>
              </a:spcAft>
              <a:defRPr/>
            </a:pPr>
            <a:r>
              <a:rPr lang="zh-CN" altLang="en-US" sz="3600"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问题</a:t>
            </a:r>
            <a:r>
              <a:rPr lang="en-US" altLang="zh-CN" sz="3600"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5</a:t>
            </a:r>
            <a:r>
              <a:rPr lang="zh-CN" altLang="en-US" sz="3600"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：你能想出一个新的二次根式符号的表示方法，使                     的特例，</a:t>
            </a:r>
            <a:endParaRPr lang="zh-CN" altLang="en-US" sz="3600"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endParaRPr>
          </a:p>
          <a:p>
            <a:pPr marL="254000" algn="l">
              <a:lnSpc>
                <a:spcPct val="150000"/>
              </a:lnSpc>
              <a:spcAft>
                <a:spcPts val="0"/>
              </a:spcAft>
              <a:defRPr/>
            </a:pPr>
            <a:r>
              <a:rPr lang="zh-CN" altLang="en-US" sz="3600"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                       的特例吗？     </a:t>
            </a:r>
            <a:r>
              <a:rPr lang="zh-CN" altLang="en-US" sz="36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                                                      </a:t>
            </a:r>
            <a:endParaRPr lang="zh-CN" altLang="en-US" sz="36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endParaRPr>
          </a:p>
        </p:txBody>
      </p:sp>
      <p:sp>
        <p:nvSpPr>
          <p:cNvPr id="14" name="Rectangle 74"/>
          <p:cNvSpPr>
            <a:spLocks noChangeArrowheads="1"/>
          </p:cNvSpPr>
          <p:nvPr/>
        </p:nvSpPr>
        <p:spPr bwMode="auto">
          <a:xfrm>
            <a:off x="0" y="847725"/>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127000" algn="l" defTabSz="914400" rtl="0" eaLnBrk="0" fontAlgn="base" latinLnBrk="0" hangingPunct="0">
              <a:lnSpc>
                <a:spcPct val="100000"/>
              </a:lnSpc>
              <a:spcBef>
                <a:spcPct val="0"/>
              </a:spcBef>
              <a:spcAft>
                <a:spcPct val="0"/>
              </a:spcAft>
              <a:buClrTx/>
              <a:buSzTx/>
              <a:buFontTx/>
              <a:buNone/>
            </a:pPr>
            <a:r>
              <a:rPr kumimoji="0" lang="en-US" altLang="zh-CN" sz="1000" b="0" i="0" u="none" strike="noStrike" cap="none" normalizeH="0" baseline="0" smtClean="0">
                <a:ln>
                  <a:noFill/>
                </a:ln>
                <a:solidFill>
                  <a:srgbClr val="333333"/>
                </a:solidFill>
                <a:effectLst/>
                <a:latin typeface="Calibri" panose="020F0502020204030204" pitchFamily="34" charset="0"/>
                <a:ea typeface="宋体" panose="02010600030101010101" pitchFamily="2" charset="-122"/>
                <a:cs typeface="Times New Roman" panose="02020603050405020304" pitchFamily="18" charset="0"/>
              </a:rPr>
              <a:t>.</a:t>
            </a:r>
            <a:endParaRPr kumimoji="0" lang="en-US" altLang="zh-CN"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2" name="对象 -2147482596"/>
          <p:cNvGraphicFramePr>
            <a:graphicFrameLocks noChangeAspect="1"/>
          </p:cNvGraphicFramePr>
          <p:nvPr/>
        </p:nvGraphicFramePr>
        <p:xfrm>
          <a:off x="1475740" y="2418715"/>
          <a:ext cx="4605655" cy="609600"/>
        </p:xfrm>
        <a:graphic>
          <a:graphicData uri="http://schemas.openxmlformats.org/presentationml/2006/ole">
            <mc:AlternateContent xmlns:mc="http://schemas.openxmlformats.org/markup-compatibility/2006">
              <mc:Choice xmlns:v="urn:schemas-microsoft-com:vml" Requires="v">
                <p:oleObj spid="_x0000_s10" name="" r:id="rId2" imgW="1727200" imgH="228600" progId="Equation.KSEE3">
                  <p:embed/>
                </p:oleObj>
              </mc:Choice>
              <mc:Fallback>
                <p:oleObj name="" r:id="rId2" imgW="1727200" imgH="228600" progId="Equation.KSEE3">
                  <p:embed/>
                  <p:pic>
                    <p:nvPicPr>
                      <p:cNvPr id="0" name="图片 9"/>
                      <p:cNvPicPr/>
                      <p:nvPr/>
                    </p:nvPicPr>
                    <p:blipFill>
                      <a:blip r:embed="rId3"/>
                      <a:stretch>
                        <a:fillRect/>
                      </a:stretch>
                    </p:blipFill>
                    <p:spPr>
                      <a:xfrm>
                        <a:off x="1475740" y="2418715"/>
                        <a:ext cx="4605655" cy="609600"/>
                      </a:xfrm>
                      <a:prstGeom prst="rect">
                        <a:avLst/>
                      </a:prstGeom>
                      <a:noFill/>
                      <a:ln w="38100">
                        <a:noFill/>
                        <a:miter/>
                      </a:ln>
                    </p:spPr>
                  </p:pic>
                </p:oleObj>
              </mc:Fallback>
            </mc:AlternateContent>
          </a:graphicData>
        </a:graphic>
      </p:graphicFrame>
      <p:graphicFrame>
        <p:nvGraphicFramePr>
          <p:cNvPr id="5" name="对象 -2147482595"/>
          <p:cNvGraphicFramePr>
            <a:graphicFrameLocks noChangeAspect="1"/>
          </p:cNvGraphicFramePr>
          <p:nvPr/>
        </p:nvGraphicFramePr>
        <p:xfrm>
          <a:off x="1002030" y="3307715"/>
          <a:ext cx="5079365" cy="626745"/>
        </p:xfrm>
        <a:graphic>
          <a:graphicData uri="http://schemas.openxmlformats.org/presentationml/2006/ole">
            <mc:AlternateContent xmlns:mc="http://schemas.openxmlformats.org/markup-compatibility/2006">
              <mc:Choice xmlns:v="urn:schemas-microsoft-com:vml" Requires="v">
                <p:oleObj spid="_x0000_s11" name="" r:id="rId4" imgW="1955800" imgH="241300" progId="Equation.KSEE3">
                  <p:embed/>
                </p:oleObj>
              </mc:Choice>
              <mc:Fallback>
                <p:oleObj name="" r:id="rId4" imgW="1955800" imgH="241300" progId="Equation.KSEE3">
                  <p:embed/>
                  <p:pic>
                    <p:nvPicPr>
                      <p:cNvPr id="0" name="图片 10"/>
                      <p:cNvPicPr/>
                      <p:nvPr/>
                    </p:nvPicPr>
                    <p:blipFill>
                      <a:blip r:embed="rId5"/>
                      <a:stretch>
                        <a:fillRect/>
                      </a:stretch>
                    </p:blipFill>
                    <p:spPr>
                      <a:xfrm>
                        <a:off x="1002030" y="3307715"/>
                        <a:ext cx="5079365" cy="626745"/>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2"/>
          <p:cNvSpPr txBox="1"/>
          <p:nvPr/>
        </p:nvSpPr>
        <p:spPr>
          <a:xfrm>
            <a:off x="2971138" y="45127"/>
            <a:ext cx="7295202" cy="645160"/>
          </a:xfrm>
          <a:prstGeom prst="rect">
            <a:avLst/>
          </a:prstGeom>
          <a:noFill/>
          <a:ln w="9525">
            <a:noFill/>
          </a:ln>
        </p:spPr>
        <p:txBody>
          <a:bodyPr wrap="square">
            <a:spAutoFit/>
          </a:bodyPr>
          <a:lstStyle/>
          <a:p>
            <a:pPr algn="ctr" eaLnBrk="1" hangingPunct="1"/>
            <a:r>
              <a:rPr lang="zh-CN" altLang="en-US" sz="3600" b="1" dirty="0" smtClean="0">
                <a:solidFill>
                  <a:schemeClr val="bg1"/>
                </a:solidFill>
              </a:rPr>
              <a:t>尝试与发现</a:t>
            </a:r>
            <a:endParaRPr lang="zh-CN" altLang="en-US" sz="3600" b="1" dirty="0">
              <a:solidFill>
                <a:schemeClr val="bg1"/>
              </a:solidFill>
              <a:latin typeface="Arial" panose="020B0604020202020204" pitchFamily="34" charset="0"/>
            </a:endParaRPr>
          </a:p>
        </p:txBody>
      </p:sp>
      <p:pic>
        <p:nvPicPr>
          <p:cNvPr id="4"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
        <p:nvSpPr>
          <p:cNvPr id="409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00" name="Rectangle 4"/>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1" name="Rectangle 15"/>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3" name="Rectangle 17"/>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5" name="Rectangle 19"/>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7" name="Rectangle 21"/>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3" name="矩形 2"/>
          <p:cNvSpPr/>
          <p:nvPr/>
        </p:nvSpPr>
        <p:spPr>
          <a:xfrm>
            <a:off x="893445" y="1350010"/>
            <a:ext cx="11100435" cy="3507740"/>
          </a:xfrm>
          <a:prstGeom prst="rect">
            <a:avLst/>
          </a:prstGeom>
        </p:spPr>
        <p:txBody>
          <a:bodyPr wrap="square">
            <a:spAutoFit/>
          </a:bodyPr>
          <a:lstStyle/>
          <a:p>
            <a:pPr marL="254000" algn="l">
              <a:lnSpc>
                <a:spcPct val="150000"/>
              </a:lnSpc>
              <a:spcAft>
                <a:spcPts val="0"/>
              </a:spcAft>
              <a:defRPr/>
            </a:pPr>
            <a:r>
              <a:rPr lang="zh-CN" altLang="en-US" sz="2800"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问题</a:t>
            </a:r>
            <a:r>
              <a:rPr lang="en-US" altLang="zh-CN" sz="2800"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6</a:t>
            </a:r>
            <a:r>
              <a:rPr lang="zh-CN" altLang="en-US" sz="2800"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：对于  ，当</a:t>
            </a:r>
            <a:r>
              <a:rPr lang="zh-CN" altLang="en-US" sz="2800" i="1" kern="100" dirty="0" smtClean="0">
                <a:solidFill>
                  <a:schemeClr val="tx1"/>
                </a:solidFill>
                <a:effectLst>
                  <a:outerShdw blurRad="38100" dist="25400" dir="5400000" algn="ctr" rotWithShape="0">
                    <a:srgbClr val="6E747A">
                      <a:alpha val="43000"/>
                    </a:srgbClr>
                  </a:outerShdw>
                </a:effectLst>
                <a:latin typeface="Times New Roman" panose="02020603050405020304" pitchFamily="18" charset="0"/>
                <a:ea typeface="楷体" panose="02010609060101010101" pitchFamily="49" charset="-122"/>
                <a:cs typeface="Times New Roman" panose="02020603050405020304" pitchFamily="18" charset="0"/>
              </a:rPr>
              <a:t>n</a:t>
            </a:r>
            <a:r>
              <a:rPr lang="zh-CN" altLang="en-US" sz="2800"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是正整数时的意义我们已经知道，那么这里的</a:t>
            </a:r>
            <a:r>
              <a:rPr lang="zh-CN" altLang="en-US" sz="2800" i="1" kern="100" dirty="0" smtClean="0">
                <a:solidFill>
                  <a:schemeClr val="tx1"/>
                </a:solidFill>
                <a:effectLst>
                  <a:outerShdw blurRad="38100" dist="25400" dir="5400000" algn="ctr" rotWithShape="0">
                    <a:srgbClr val="6E747A">
                      <a:alpha val="43000"/>
                    </a:srgbClr>
                  </a:outerShdw>
                </a:effectLst>
                <a:latin typeface="Times New Roman" panose="02020603050405020304" pitchFamily="18" charset="0"/>
                <a:ea typeface="楷体" panose="02010609060101010101" pitchFamily="49" charset="-122"/>
                <a:cs typeface="Times New Roman" panose="02020603050405020304" pitchFamily="18" charset="0"/>
              </a:rPr>
              <a:t>n</a:t>
            </a:r>
            <a:r>
              <a:rPr lang="zh-CN" altLang="en-US" sz="2800"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能不能是分数呢？当</a:t>
            </a:r>
            <a:r>
              <a:rPr lang="zh-CN" altLang="en-US" sz="2800" i="1" kern="100" dirty="0" smtClean="0">
                <a:solidFill>
                  <a:schemeClr val="tx1"/>
                </a:solidFill>
                <a:effectLst>
                  <a:outerShdw blurRad="38100" dist="25400" dir="5400000" algn="ctr" rotWithShape="0">
                    <a:srgbClr val="6E747A">
                      <a:alpha val="43000"/>
                    </a:srgbClr>
                  </a:outerShdw>
                </a:effectLst>
                <a:latin typeface="Times New Roman" panose="02020603050405020304" pitchFamily="18" charset="0"/>
                <a:ea typeface="楷体" panose="02010609060101010101" pitchFamily="49" charset="-122"/>
                <a:cs typeface="Times New Roman" panose="02020603050405020304" pitchFamily="18" charset="0"/>
              </a:rPr>
              <a:t>n</a:t>
            </a:r>
            <a:r>
              <a:rPr lang="zh-CN" altLang="en-US" sz="2800"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是分数时，  的意义是什么？ </a:t>
            </a:r>
            <a:endParaRPr lang="zh-CN" altLang="en-US" sz="2800"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endParaRPr>
          </a:p>
          <a:p>
            <a:pPr marL="254000" algn="l">
              <a:lnSpc>
                <a:spcPct val="150000"/>
              </a:lnSpc>
              <a:spcAft>
                <a:spcPts val="0"/>
              </a:spcAft>
              <a:defRPr/>
            </a:pPr>
            <a:r>
              <a:rPr lang="zh-CN" altLang="en-US" sz="2800"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一般地，如果</a:t>
            </a:r>
            <a:r>
              <a:rPr lang="zh-CN" altLang="en-US" sz="2800" i="1" kern="100" dirty="0" smtClean="0">
                <a:solidFill>
                  <a:schemeClr val="tx1"/>
                </a:solidFill>
                <a:effectLst>
                  <a:outerShdw blurRad="38100" dist="25400" dir="5400000" algn="ctr" rotWithShape="0">
                    <a:srgbClr val="6E747A">
                      <a:alpha val="43000"/>
                    </a:srgbClr>
                  </a:outerShdw>
                </a:effectLst>
                <a:latin typeface="Times New Roman" panose="02020603050405020304" pitchFamily="18" charset="0"/>
                <a:ea typeface="楷体" panose="02010609060101010101" pitchFamily="49" charset="-122"/>
                <a:cs typeface="Times New Roman" panose="02020603050405020304" pitchFamily="18" charset="0"/>
              </a:rPr>
              <a:t>n</a:t>
            </a:r>
            <a:r>
              <a:rPr lang="zh-CN" altLang="en-US" sz="2800"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是正整数，那么：当   有意义时，规定</a:t>
            </a:r>
            <a:endParaRPr lang="zh-CN" altLang="en-US" sz="2800"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endParaRPr>
          </a:p>
          <a:p>
            <a:pPr marL="254000" algn="l">
              <a:lnSpc>
                <a:spcPct val="150000"/>
              </a:lnSpc>
              <a:spcAft>
                <a:spcPts val="0"/>
              </a:spcAft>
              <a:defRPr/>
            </a:pPr>
            <a:endParaRPr lang="zh-CN" altLang="en-US" sz="2800"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endParaRPr>
          </a:p>
          <a:p>
            <a:pPr marL="254000" algn="l">
              <a:lnSpc>
                <a:spcPct val="150000"/>
              </a:lnSpc>
              <a:spcAft>
                <a:spcPts val="0"/>
              </a:spcAft>
              <a:defRPr/>
            </a:pPr>
            <a:r>
              <a:rPr lang="zh-CN" altLang="en-US" sz="36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                                                      </a:t>
            </a:r>
            <a:endParaRPr lang="zh-CN" altLang="en-US" sz="36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endParaRPr>
          </a:p>
        </p:txBody>
      </p:sp>
      <p:sp>
        <p:nvSpPr>
          <p:cNvPr id="14" name="Rectangle 74"/>
          <p:cNvSpPr>
            <a:spLocks noChangeArrowheads="1"/>
          </p:cNvSpPr>
          <p:nvPr/>
        </p:nvSpPr>
        <p:spPr bwMode="auto">
          <a:xfrm>
            <a:off x="0" y="847725"/>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127000" algn="l" defTabSz="914400" rtl="0" eaLnBrk="0" fontAlgn="base" latinLnBrk="0" hangingPunct="0">
              <a:lnSpc>
                <a:spcPct val="100000"/>
              </a:lnSpc>
              <a:spcBef>
                <a:spcPct val="0"/>
              </a:spcBef>
              <a:spcAft>
                <a:spcPct val="0"/>
              </a:spcAft>
              <a:buClrTx/>
              <a:buSzTx/>
              <a:buFontTx/>
              <a:buNone/>
            </a:pPr>
            <a:r>
              <a:rPr kumimoji="0" lang="en-US" altLang="zh-CN" sz="1000" b="0" i="0" u="none" strike="noStrike" cap="none" normalizeH="0" baseline="0" smtClean="0">
                <a:ln>
                  <a:noFill/>
                </a:ln>
                <a:solidFill>
                  <a:srgbClr val="333333"/>
                </a:solidFill>
                <a:effectLst/>
                <a:latin typeface="Calibri" panose="020F0502020204030204" pitchFamily="34" charset="0"/>
                <a:ea typeface="宋体" panose="02010600030101010101" pitchFamily="2" charset="-122"/>
                <a:cs typeface="Times New Roman" panose="02020603050405020304" pitchFamily="18" charset="0"/>
              </a:rPr>
              <a:t>.</a:t>
            </a:r>
            <a:endParaRPr kumimoji="0" lang="en-US" altLang="zh-CN"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2" name="对象 -2147482592"/>
          <p:cNvGraphicFramePr>
            <a:graphicFrameLocks noChangeAspect="1"/>
          </p:cNvGraphicFramePr>
          <p:nvPr/>
        </p:nvGraphicFramePr>
        <p:xfrm>
          <a:off x="3112135" y="1399540"/>
          <a:ext cx="541020" cy="621030"/>
        </p:xfrm>
        <a:graphic>
          <a:graphicData uri="http://schemas.openxmlformats.org/presentationml/2006/ole">
            <mc:AlternateContent xmlns:mc="http://schemas.openxmlformats.org/markup-compatibility/2006">
              <mc:Choice xmlns:v="urn:schemas-microsoft-com:vml" Requires="v">
                <p:oleObj spid="_x0000_s3076" name="" r:id="rId2" imgW="177165" imgH="203200" progId="Equation.KSEE3">
                  <p:embed/>
                </p:oleObj>
              </mc:Choice>
              <mc:Fallback>
                <p:oleObj name="" r:id="rId2" imgW="177165" imgH="203200" progId="Equation.KSEE3">
                  <p:embed/>
                  <p:pic>
                    <p:nvPicPr>
                      <p:cNvPr id="0" name="图片 3075"/>
                      <p:cNvPicPr/>
                      <p:nvPr/>
                    </p:nvPicPr>
                    <p:blipFill>
                      <a:blip r:embed="rId3"/>
                      <a:stretch>
                        <a:fillRect/>
                      </a:stretch>
                    </p:blipFill>
                    <p:spPr>
                      <a:xfrm>
                        <a:off x="3112135" y="1399540"/>
                        <a:ext cx="541020" cy="621030"/>
                      </a:xfrm>
                      <a:prstGeom prst="rect">
                        <a:avLst/>
                      </a:prstGeom>
                      <a:noFill/>
                      <a:ln w="38100">
                        <a:noFill/>
                        <a:miter/>
                      </a:ln>
                    </p:spPr>
                  </p:pic>
                </p:oleObj>
              </mc:Fallback>
            </mc:AlternateContent>
          </a:graphicData>
        </a:graphic>
      </p:graphicFrame>
      <p:graphicFrame>
        <p:nvGraphicFramePr>
          <p:cNvPr id="7" name="对象 6"/>
          <p:cNvGraphicFramePr>
            <a:graphicFrameLocks noChangeAspect="1"/>
          </p:cNvGraphicFramePr>
          <p:nvPr/>
        </p:nvGraphicFramePr>
        <p:xfrm>
          <a:off x="6360795" y="2020570"/>
          <a:ext cx="515620" cy="591820"/>
        </p:xfrm>
        <a:graphic>
          <a:graphicData uri="http://schemas.openxmlformats.org/presentationml/2006/ole">
            <mc:AlternateContent xmlns:mc="http://schemas.openxmlformats.org/markup-compatibility/2006">
              <mc:Choice xmlns:v="urn:schemas-microsoft-com:vml" Requires="v">
                <p:oleObj spid="_x0000_s8" name="" r:id="rId4" imgW="177165" imgH="203200" progId="Equation.KSEE3">
                  <p:embed/>
                </p:oleObj>
              </mc:Choice>
              <mc:Fallback>
                <p:oleObj name="" r:id="rId4" imgW="177165" imgH="203200" progId="Equation.KSEE3">
                  <p:embed/>
                  <p:pic>
                    <p:nvPicPr>
                      <p:cNvPr id="0" name="图片 7"/>
                      <p:cNvPicPr/>
                      <p:nvPr/>
                    </p:nvPicPr>
                    <p:blipFill>
                      <a:blip r:embed="rId3"/>
                      <a:stretch>
                        <a:fillRect/>
                      </a:stretch>
                    </p:blipFill>
                    <p:spPr>
                      <a:xfrm>
                        <a:off x="6360795" y="2020570"/>
                        <a:ext cx="515620" cy="591820"/>
                      </a:xfrm>
                      <a:prstGeom prst="rect">
                        <a:avLst/>
                      </a:prstGeom>
                      <a:noFill/>
                      <a:ln w="38100">
                        <a:noFill/>
                        <a:miter/>
                      </a:ln>
                    </p:spPr>
                  </p:pic>
                </p:oleObj>
              </mc:Fallback>
            </mc:AlternateContent>
          </a:graphicData>
        </a:graphic>
      </p:graphicFrame>
      <p:graphicFrame>
        <p:nvGraphicFramePr>
          <p:cNvPr id="5" name="对象 -2147482590"/>
          <p:cNvGraphicFramePr>
            <a:graphicFrameLocks noChangeAspect="1"/>
          </p:cNvGraphicFramePr>
          <p:nvPr/>
        </p:nvGraphicFramePr>
        <p:xfrm>
          <a:off x="6660515" y="2722245"/>
          <a:ext cx="619125" cy="586740"/>
        </p:xfrm>
        <a:graphic>
          <a:graphicData uri="http://schemas.openxmlformats.org/presentationml/2006/ole">
            <mc:AlternateContent xmlns:mc="http://schemas.openxmlformats.org/markup-compatibility/2006">
              <mc:Choice xmlns:v="urn:schemas-microsoft-com:vml" Requires="v">
                <p:oleObj spid="_x0000_s13" name="" r:id="rId5" imgW="241300" imgH="228600" progId="Equation.KSEE3">
                  <p:embed/>
                </p:oleObj>
              </mc:Choice>
              <mc:Fallback>
                <p:oleObj name="" r:id="rId5" imgW="241300" imgH="228600" progId="Equation.KSEE3">
                  <p:embed/>
                  <p:pic>
                    <p:nvPicPr>
                      <p:cNvPr id="0" name="图片 12"/>
                      <p:cNvPicPr/>
                      <p:nvPr/>
                    </p:nvPicPr>
                    <p:blipFill>
                      <a:blip r:embed="rId6"/>
                      <a:stretch>
                        <a:fillRect/>
                      </a:stretch>
                    </p:blipFill>
                    <p:spPr>
                      <a:xfrm>
                        <a:off x="6660515" y="2722245"/>
                        <a:ext cx="619125" cy="586740"/>
                      </a:xfrm>
                      <a:prstGeom prst="rect">
                        <a:avLst/>
                      </a:prstGeom>
                      <a:noFill/>
                      <a:ln w="38100">
                        <a:noFill/>
                        <a:miter/>
                      </a:ln>
                    </p:spPr>
                  </p:pic>
                </p:oleObj>
              </mc:Fallback>
            </mc:AlternateContent>
          </a:graphicData>
        </a:graphic>
      </p:graphicFrame>
      <p:graphicFrame>
        <p:nvGraphicFramePr>
          <p:cNvPr id="9" name="对象 -2147482589"/>
          <p:cNvGraphicFramePr>
            <a:graphicFrameLocks noChangeAspect="1"/>
          </p:cNvGraphicFramePr>
          <p:nvPr/>
        </p:nvGraphicFramePr>
        <p:xfrm>
          <a:off x="9895205" y="2540000"/>
          <a:ext cx="1501140" cy="850900"/>
        </p:xfrm>
        <a:graphic>
          <a:graphicData uri="http://schemas.openxmlformats.org/presentationml/2006/ole">
            <mc:AlternateContent xmlns:mc="http://schemas.openxmlformats.org/markup-compatibility/2006">
              <mc:Choice xmlns:v="urn:schemas-microsoft-com:vml" Requires="v">
                <p:oleObj spid="_x0000_s15" name="" r:id="rId7" imgW="558800" imgH="316865" progId="Equation.KSEE3">
                  <p:embed/>
                </p:oleObj>
              </mc:Choice>
              <mc:Fallback>
                <p:oleObj name="" r:id="rId7" imgW="558800" imgH="316865" progId="Equation.KSEE3">
                  <p:embed/>
                  <p:pic>
                    <p:nvPicPr>
                      <p:cNvPr id="0" name="图片 14"/>
                      <p:cNvPicPr/>
                      <p:nvPr/>
                    </p:nvPicPr>
                    <p:blipFill>
                      <a:blip r:embed="rId8"/>
                      <a:stretch>
                        <a:fillRect/>
                      </a:stretch>
                    </p:blipFill>
                    <p:spPr>
                      <a:xfrm>
                        <a:off x="9895205" y="2540000"/>
                        <a:ext cx="1501140" cy="850900"/>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2"/>
          <p:cNvSpPr txBox="1"/>
          <p:nvPr/>
        </p:nvSpPr>
        <p:spPr>
          <a:xfrm>
            <a:off x="2971138" y="45127"/>
            <a:ext cx="7295202" cy="645160"/>
          </a:xfrm>
          <a:prstGeom prst="rect">
            <a:avLst/>
          </a:prstGeom>
          <a:noFill/>
          <a:ln w="9525">
            <a:noFill/>
          </a:ln>
        </p:spPr>
        <p:txBody>
          <a:bodyPr wrap="square">
            <a:spAutoFit/>
          </a:bodyPr>
          <a:lstStyle/>
          <a:p>
            <a:pPr algn="ctr" eaLnBrk="1" hangingPunct="1"/>
            <a:r>
              <a:rPr lang="zh-CN" altLang="en-US" sz="3600" b="1" dirty="0" smtClean="0">
                <a:solidFill>
                  <a:schemeClr val="bg1"/>
                </a:solidFill>
              </a:rPr>
              <a:t>尝试与发现</a:t>
            </a:r>
            <a:endParaRPr lang="zh-CN" altLang="en-US" sz="3600" b="1" dirty="0">
              <a:solidFill>
                <a:schemeClr val="bg1"/>
              </a:solidFill>
              <a:latin typeface="Arial" panose="020B0604020202020204" pitchFamily="34" charset="0"/>
            </a:endParaRPr>
          </a:p>
        </p:txBody>
      </p:sp>
      <p:pic>
        <p:nvPicPr>
          <p:cNvPr id="4"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
        <p:nvSpPr>
          <p:cNvPr id="409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00" name="Rectangle 4"/>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1" name="Rectangle 15"/>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3" name="Rectangle 17"/>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5" name="Rectangle 19"/>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7" name="Rectangle 21"/>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3" name="矩形 2"/>
          <p:cNvSpPr/>
          <p:nvPr/>
        </p:nvSpPr>
        <p:spPr>
          <a:xfrm>
            <a:off x="193675" y="1350010"/>
            <a:ext cx="11800205" cy="2861310"/>
          </a:xfrm>
          <a:prstGeom prst="rect">
            <a:avLst/>
          </a:prstGeom>
        </p:spPr>
        <p:txBody>
          <a:bodyPr wrap="square">
            <a:spAutoFit/>
          </a:bodyPr>
          <a:lstStyle/>
          <a:p>
            <a:pPr marL="254000" algn="l">
              <a:lnSpc>
                <a:spcPct val="150000"/>
              </a:lnSpc>
              <a:spcAft>
                <a:spcPts val="0"/>
              </a:spcAft>
              <a:defRPr/>
            </a:pPr>
            <a:r>
              <a:rPr sz="2800" b="1" kern="100" dirty="0" smtClean="0">
                <a:solidFill>
                  <a:schemeClr val="tx1"/>
                </a:solidFill>
                <a:effectLst>
                  <a:outerShdw blurRad="38100" dist="25400" dir="5400000" algn="ctr" rotWithShape="0">
                    <a:srgbClr val="6E747A">
                      <a:alpha val="43000"/>
                    </a:srgbClr>
                  </a:outerShdw>
                </a:effectLst>
                <a:ea typeface="楷体" panose="02010609060101010101" pitchFamily="49" charset="-122"/>
                <a:cs typeface="Times New Roman" panose="02020603050405020304" pitchFamily="18" charset="0"/>
              </a:rPr>
              <a:t>问题7：比较                              的关系，你有发现什么？</a:t>
            </a:r>
            <a:endParaRPr lang="zh-CN" altLang="en-US" sz="28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endParaRPr>
          </a:p>
          <a:p>
            <a:pPr marL="254000" algn="l">
              <a:lnSpc>
                <a:spcPct val="150000"/>
              </a:lnSpc>
              <a:spcAft>
                <a:spcPts val="0"/>
              </a:spcAft>
              <a:defRPr/>
            </a:pPr>
            <a:endParaRPr lang="zh-CN" altLang="en-US" sz="28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endParaRPr>
          </a:p>
          <a:p>
            <a:pPr marL="254000" algn="l">
              <a:lnSpc>
                <a:spcPct val="150000"/>
              </a:lnSpc>
              <a:spcAft>
                <a:spcPts val="0"/>
              </a:spcAft>
              <a:defRPr/>
            </a:pPr>
            <a:r>
              <a:rPr lang="zh-CN" altLang="en-US" sz="28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对于一般的正分数   ，也可作类似规定，即</a:t>
            </a:r>
            <a:endParaRPr lang="zh-CN" altLang="en-US" sz="28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endParaRPr>
          </a:p>
          <a:p>
            <a:pPr marL="254000" algn="l">
              <a:lnSpc>
                <a:spcPct val="150000"/>
              </a:lnSpc>
              <a:spcAft>
                <a:spcPts val="0"/>
              </a:spcAft>
              <a:defRPr/>
            </a:pPr>
            <a:r>
              <a:rPr lang="zh-CN" altLang="en-US" sz="36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                                                       </a:t>
            </a:r>
            <a:endParaRPr lang="zh-CN" altLang="en-US" sz="36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endParaRPr>
          </a:p>
        </p:txBody>
      </p:sp>
      <p:sp>
        <p:nvSpPr>
          <p:cNvPr id="14" name="Rectangle 74"/>
          <p:cNvSpPr>
            <a:spLocks noChangeArrowheads="1"/>
          </p:cNvSpPr>
          <p:nvPr/>
        </p:nvSpPr>
        <p:spPr bwMode="auto">
          <a:xfrm>
            <a:off x="0" y="847725"/>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127000" algn="l" defTabSz="914400" rtl="0" eaLnBrk="0" fontAlgn="base" latinLnBrk="0" hangingPunct="0">
              <a:lnSpc>
                <a:spcPct val="100000"/>
              </a:lnSpc>
              <a:spcBef>
                <a:spcPct val="0"/>
              </a:spcBef>
              <a:spcAft>
                <a:spcPct val="0"/>
              </a:spcAft>
              <a:buClrTx/>
              <a:buSzTx/>
              <a:buFontTx/>
              <a:buNone/>
            </a:pPr>
            <a:r>
              <a:rPr kumimoji="0" lang="en-US" altLang="zh-CN" sz="1000" b="0" i="0" u="none" strike="noStrike" cap="none" normalizeH="0" baseline="0" smtClean="0">
                <a:ln>
                  <a:noFill/>
                </a:ln>
                <a:solidFill>
                  <a:srgbClr val="333333"/>
                </a:solidFill>
                <a:effectLst/>
                <a:latin typeface="Calibri" panose="020F0502020204030204" pitchFamily="34" charset="0"/>
                <a:ea typeface="宋体" panose="02010600030101010101" pitchFamily="2" charset="-122"/>
                <a:cs typeface="Times New Roman" panose="02020603050405020304" pitchFamily="18" charset="0"/>
              </a:rPr>
              <a:t>.</a:t>
            </a:r>
            <a:endParaRPr kumimoji="0" lang="en-US" altLang="zh-CN"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2" name="对象 -2147482586"/>
          <p:cNvGraphicFramePr>
            <a:graphicFrameLocks noChangeAspect="1"/>
          </p:cNvGraphicFramePr>
          <p:nvPr/>
        </p:nvGraphicFramePr>
        <p:xfrm>
          <a:off x="2477770" y="1350010"/>
          <a:ext cx="3027680" cy="729615"/>
        </p:xfrm>
        <a:graphic>
          <a:graphicData uri="http://schemas.openxmlformats.org/presentationml/2006/ole">
            <mc:AlternateContent xmlns:mc="http://schemas.openxmlformats.org/markup-compatibility/2006">
              <mc:Choice xmlns:v="urn:schemas-microsoft-com:vml" Requires="v">
                <p:oleObj spid="_x0000_s10" name="" r:id="rId2" imgW="1270000" imgH="304800" progId="Equation.KSEE3">
                  <p:embed/>
                </p:oleObj>
              </mc:Choice>
              <mc:Fallback>
                <p:oleObj name="" r:id="rId2" imgW="1270000" imgH="304800" progId="Equation.KSEE3">
                  <p:embed/>
                  <p:pic>
                    <p:nvPicPr>
                      <p:cNvPr id="0" name="图片 9"/>
                      <p:cNvPicPr/>
                      <p:nvPr/>
                    </p:nvPicPr>
                    <p:blipFill>
                      <a:blip r:embed="rId3"/>
                      <a:stretch>
                        <a:fillRect/>
                      </a:stretch>
                    </p:blipFill>
                    <p:spPr>
                      <a:xfrm>
                        <a:off x="2477770" y="1350010"/>
                        <a:ext cx="3027680" cy="729615"/>
                      </a:xfrm>
                      <a:prstGeom prst="rect">
                        <a:avLst/>
                      </a:prstGeom>
                      <a:noFill/>
                      <a:ln w="38100">
                        <a:noFill/>
                        <a:miter/>
                      </a:ln>
                    </p:spPr>
                  </p:pic>
                </p:oleObj>
              </mc:Fallback>
            </mc:AlternateContent>
          </a:graphicData>
        </a:graphic>
      </p:graphicFrame>
      <p:graphicFrame>
        <p:nvGraphicFramePr>
          <p:cNvPr id="5" name="对象 -2147482584"/>
          <p:cNvGraphicFramePr>
            <a:graphicFrameLocks noChangeAspect="1"/>
          </p:cNvGraphicFramePr>
          <p:nvPr/>
        </p:nvGraphicFramePr>
        <p:xfrm>
          <a:off x="3355975" y="2434590"/>
          <a:ext cx="551815" cy="1110615"/>
        </p:xfrm>
        <a:graphic>
          <a:graphicData uri="http://schemas.openxmlformats.org/presentationml/2006/ole">
            <mc:AlternateContent xmlns:mc="http://schemas.openxmlformats.org/markup-compatibility/2006">
              <mc:Choice xmlns:v="urn:schemas-microsoft-com:vml" Requires="v">
                <p:oleObj spid="_x0000_s11" name="" r:id="rId4" imgW="190500" imgH="393700" progId="Equation.KSEE3">
                  <p:embed/>
                </p:oleObj>
              </mc:Choice>
              <mc:Fallback>
                <p:oleObj name="" r:id="rId4" imgW="190500" imgH="393700" progId="Equation.KSEE3">
                  <p:embed/>
                  <p:pic>
                    <p:nvPicPr>
                      <p:cNvPr id="0" name="图片 10"/>
                      <p:cNvPicPr/>
                      <p:nvPr/>
                    </p:nvPicPr>
                    <p:blipFill>
                      <a:blip r:embed="rId5"/>
                      <a:stretch>
                        <a:fillRect/>
                      </a:stretch>
                    </p:blipFill>
                    <p:spPr>
                      <a:xfrm>
                        <a:off x="3355975" y="2434590"/>
                        <a:ext cx="551815" cy="1110615"/>
                      </a:xfrm>
                      <a:prstGeom prst="rect">
                        <a:avLst/>
                      </a:prstGeom>
                      <a:noFill/>
                      <a:ln w="38100">
                        <a:noFill/>
                        <a:miter/>
                      </a:ln>
                    </p:spPr>
                  </p:pic>
                </p:oleObj>
              </mc:Fallback>
            </mc:AlternateContent>
          </a:graphicData>
        </a:graphic>
      </p:graphicFrame>
      <p:graphicFrame>
        <p:nvGraphicFramePr>
          <p:cNvPr id="7" name="对象 -2147482583"/>
          <p:cNvGraphicFramePr>
            <a:graphicFrameLocks noChangeAspect="1"/>
          </p:cNvGraphicFramePr>
          <p:nvPr/>
        </p:nvGraphicFramePr>
        <p:xfrm>
          <a:off x="7772400" y="2571115"/>
          <a:ext cx="3188970" cy="837565"/>
        </p:xfrm>
        <a:graphic>
          <a:graphicData uri="http://schemas.openxmlformats.org/presentationml/2006/ole">
            <mc:AlternateContent xmlns:mc="http://schemas.openxmlformats.org/markup-compatibility/2006">
              <mc:Choice xmlns:v="urn:schemas-microsoft-com:vml" Requires="v">
                <p:oleObj spid="_x0000_s12" name="" r:id="rId6" imgW="1206500" imgH="316865" progId="Equation.KSEE3">
                  <p:embed/>
                </p:oleObj>
              </mc:Choice>
              <mc:Fallback>
                <p:oleObj name="" r:id="rId6" imgW="1206500" imgH="316865" progId="Equation.KSEE3">
                  <p:embed/>
                  <p:pic>
                    <p:nvPicPr>
                      <p:cNvPr id="0" name="图片 11"/>
                      <p:cNvPicPr/>
                      <p:nvPr/>
                    </p:nvPicPr>
                    <p:blipFill>
                      <a:blip r:embed="rId7"/>
                      <a:stretch>
                        <a:fillRect/>
                      </a:stretch>
                    </p:blipFill>
                    <p:spPr>
                      <a:xfrm>
                        <a:off x="7772400" y="2571115"/>
                        <a:ext cx="3188970" cy="837565"/>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2"/>
          <p:cNvSpPr txBox="1"/>
          <p:nvPr/>
        </p:nvSpPr>
        <p:spPr>
          <a:xfrm>
            <a:off x="2971138" y="45127"/>
            <a:ext cx="7295202" cy="645160"/>
          </a:xfrm>
          <a:prstGeom prst="rect">
            <a:avLst/>
          </a:prstGeom>
          <a:noFill/>
          <a:ln w="9525">
            <a:noFill/>
          </a:ln>
        </p:spPr>
        <p:txBody>
          <a:bodyPr wrap="square">
            <a:spAutoFit/>
          </a:bodyPr>
          <a:lstStyle/>
          <a:p>
            <a:pPr algn="ctr" eaLnBrk="1" hangingPunct="1"/>
            <a:r>
              <a:rPr lang="zh-CN" altLang="en-US" sz="3600" b="1" dirty="0" smtClean="0">
                <a:solidFill>
                  <a:schemeClr val="bg1"/>
                </a:solidFill>
              </a:rPr>
              <a:t>尝试与发现</a:t>
            </a:r>
            <a:endParaRPr lang="zh-CN" altLang="en-US" sz="3600" b="1" dirty="0">
              <a:solidFill>
                <a:schemeClr val="bg1"/>
              </a:solidFill>
              <a:latin typeface="Arial" panose="020B0604020202020204" pitchFamily="34" charset="0"/>
            </a:endParaRPr>
          </a:p>
        </p:txBody>
      </p:sp>
      <p:pic>
        <p:nvPicPr>
          <p:cNvPr id="4"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
        <p:nvSpPr>
          <p:cNvPr id="409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00" name="Rectangle 4"/>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1" name="Rectangle 15"/>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3" name="Rectangle 17"/>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5" name="Rectangle 19"/>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7" name="Rectangle 21"/>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3" name="矩形 2"/>
          <p:cNvSpPr/>
          <p:nvPr/>
        </p:nvSpPr>
        <p:spPr>
          <a:xfrm>
            <a:off x="893445" y="1350010"/>
            <a:ext cx="11100435" cy="1568450"/>
          </a:xfrm>
          <a:prstGeom prst="rect">
            <a:avLst/>
          </a:prstGeom>
        </p:spPr>
        <p:txBody>
          <a:bodyPr wrap="square">
            <a:spAutoFit/>
          </a:bodyPr>
          <a:lstStyle/>
          <a:p>
            <a:pPr marL="254000" algn="l">
              <a:lnSpc>
                <a:spcPct val="150000"/>
              </a:lnSpc>
              <a:spcAft>
                <a:spcPts val="0"/>
              </a:spcAft>
              <a:defRPr/>
            </a:pPr>
            <a:r>
              <a:rPr sz="2800" kern="100" dirty="0" smtClean="0">
                <a:solidFill>
                  <a:schemeClr val="tx1"/>
                </a:solidFill>
                <a:effectLst>
                  <a:outerShdw blurRad="38100" dist="25400" dir="5400000" algn="ctr" rotWithShape="0">
                    <a:srgbClr val="6E747A">
                      <a:alpha val="43000"/>
                    </a:srgbClr>
                  </a:outerShdw>
                </a:effectLst>
                <a:ea typeface="楷体" panose="02010609060101010101" pitchFamily="49" charset="-122"/>
                <a:cs typeface="Times New Roman" panose="02020603050405020304" pitchFamily="18" charset="0"/>
              </a:rPr>
              <a:t>问题8：当       且</a:t>
            </a:r>
            <a:r>
              <a:rPr sz="2800" i="1" kern="100" dirty="0" smtClean="0">
                <a:solidFill>
                  <a:schemeClr val="tx1"/>
                </a:solidFill>
                <a:effectLst>
                  <a:outerShdw blurRad="38100" dist="25400" dir="5400000" algn="ctr" rotWithShape="0">
                    <a:srgbClr val="6E747A">
                      <a:alpha val="43000"/>
                    </a:srgbClr>
                  </a:outerShdw>
                </a:effectLst>
                <a:latin typeface="Times New Roman" panose="02020603050405020304" pitchFamily="18" charset="0"/>
                <a:ea typeface="楷体" panose="02010609060101010101" pitchFamily="49" charset="-122"/>
                <a:cs typeface="Times New Roman" panose="02020603050405020304" pitchFamily="18" charset="0"/>
              </a:rPr>
              <a:t>m</a:t>
            </a:r>
            <a:r>
              <a:rPr sz="2800" kern="100" dirty="0" smtClean="0">
                <a:solidFill>
                  <a:schemeClr val="tx1"/>
                </a:solidFill>
                <a:effectLst>
                  <a:outerShdw blurRad="38100" dist="25400" dir="5400000" algn="ctr" rotWithShape="0">
                    <a:srgbClr val="6E747A">
                      <a:alpha val="43000"/>
                    </a:srgbClr>
                  </a:outerShdw>
                </a:effectLst>
                <a:ea typeface="楷体" panose="02010609060101010101" pitchFamily="49" charset="-122"/>
                <a:cs typeface="Times New Roman" panose="02020603050405020304" pitchFamily="18" charset="0"/>
              </a:rPr>
              <a:t>与</a:t>
            </a:r>
            <a:r>
              <a:rPr sz="2800" i="1" kern="100" dirty="0" smtClean="0">
                <a:solidFill>
                  <a:schemeClr val="tx1"/>
                </a:solidFill>
                <a:effectLst>
                  <a:outerShdw blurRad="38100" dist="25400" dir="5400000" algn="ctr" rotWithShape="0">
                    <a:srgbClr val="6E747A">
                      <a:alpha val="43000"/>
                    </a:srgbClr>
                  </a:outerShdw>
                </a:effectLst>
                <a:latin typeface="Times New Roman" panose="02020603050405020304" pitchFamily="18" charset="0"/>
                <a:ea typeface="楷体" panose="02010609060101010101" pitchFamily="49" charset="-122"/>
                <a:cs typeface="Times New Roman" panose="02020603050405020304" pitchFamily="18" charset="0"/>
              </a:rPr>
              <a:t>n</a:t>
            </a:r>
            <a:r>
              <a:rPr sz="2800" kern="100" dirty="0" smtClean="0">
                <a:solidFill>
                  <a:schemeClr val="tx1"/>
                </a:solidFill>
                <a:effectLst>
                  <a:outerShdw blurRad="38100" dist="25400" dir="5400000" algn="ctr" rotWithShape="0">
                    <a:srgbClr val="6E747A">
                      <a:alpha val="43000"/>
                    </a:srgbClr>
                  </a:outerShdw>
                </a:effectLst>
                <a:ea typeface="楷体" panose="02010609060101010101" pitchFamily="49" charset="-122"/>
                <a:cs typeface="Times New Roman" panose="02020603050405020304" pitchFamily="18" charset="0"/>
              </a:rPr>
              <a:t>都是正整数时，              ，那么此时该如何理解       呢？</a:t>
            </a:r>
            <a:r>
              <a:rPr lang="zh-CN" altLang="en-US" sz="2800"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   </a:t>
            </a:r>
            <a:r>
              <a:rPr lang="zh-CN" altLang="en-US" sz="36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                                </a:t>
            </a:r>
            <a:endParaRPr lang="zh-CN" altLang="en-US" sz="36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endParaRPr>
          </a:p>
        </p:txBody>
      </p:sp>
      <p:sp>
        <p:nvSpPr>
          <p:cNvPr id="14" name="Rectangle 74"/>
          <p:cNvSpPr>
            <a:spLocks noChangeArrowheads="1"/>
          </p:cNvSpPr>
          <p:nvPr/>
        </p:nvSpPr>
        <p:spPr bwMode="auto">
          <a:xfrm>
            <a:off x="0" y="847725"/>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127000" algn="l" defTabSz="914400" rtl="0" eaLnBrk="0" fontAlgn="base" latinLnBrk="0" hangingPunct="0">
              <a:lnSpc>
                <a:spcPct val="100000"/>
              </a:lnSpc>
              <a:spcBef>
                <a:spcPct val="0"/>
              </a:spcBef>
              <a:spcAft>
                <a:spcPct val="0"/>
              </a:spcAft>
              <a:buClrTx/>
              <a:buSzTx/>
              <a:buFontTx/>
              <a:buNone/>
            </a:pPr>
            <a:r>
              <a:rPr kumimoji="0" lang="en-US" altLang="zh-CN" sz="1000" b="0" i="0" u="none" strike="noStrike" cap="none" normalizeH="0" baseline="0" smtClean="0">
                <a:ln>
                  <a:noFill/>
                </a:ln>
                <a:solidFill>
                  <a:srgbClr val="333333"/>
                </a:solidFill>
                <a:effectLst/>
                <a:latin typeface="Calibri" panose="020F0502020204030204" pitchFamily="34" charset="0"/>
                <a:ea typeface="宋体" panose="02010600030101010101" pitchFamily="2" charset="-122"/>
                <a:cs typeface="Times New Roman" panose="02020603050405020304" pitchFamily="18" charset="0"/>
              </a:rPr>
              <a:t>.</a:t>
            </a:r>
            <a:endParaRPr kumimoji="0" lang="en-US" altLang="zh-CN"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2" name="对象 -2147482582"/>
          <p:cNvGraphicFramePr>
            <a:graphicFrameLocks noChangeAspect="1"/>
          </p:cNvGraphicFramePr>
          <p:nvPr/>
        </p:nvGraphicFramePr>
        <p:xfrm>
          <a:off x="2803525" y="1592580"/>
          <a:ext cx="758825" cy="378460"/>
        </p:xfrm>
        <a:graphic>
          <a:graphicData uri="http://schemas.openxmlformats.org/presentationml/2006/ole">
            <mc:AlternateContent xmlns:mc="http://schemas.openxmlformats.org/markup-compatibility/2006">
              <mc:Choice xmlns:v="urn:schemas-microsoft-com:vml" Requires="v">
                <p:oleObj spid="_x0000_s3076" name="" r:id="rId2" imgW="355600" imgH="177165" progId="Equation.KSEE3">
                  <p:embed/>
                </p:oleObj>
              </mc:Choice>
              <mc:Fallback>
                <p:oleObj name="" r:id="rId2" imgW="355600" imgH="177165" progId="Equation.KSEE3">
                  <p:embed/>
                  <p:pic>
                    <p:nvPicPr>
                      <p:cNvPr id="0" name="图片 3075"/>
                      <p:cNvPicPr/>
                      <p:nvPr/>
                    </p:nvPicPr>
                    <p:blipFill>
                      <a:blip r:embed="rId3"/>
                      <a:stretch>
                        <a:fillRect/>
                      </a:stretch>
                    </p:blipFill>
                    <p:spPr>
                      <a:xfrm>
                        <a:off x="2803525" y="1592580"/>
                        <a:ext cx="758825" cy="378460"/>
                      </a:xfrm>
                      <a:prstGeom prst="rect">
                        <a:avLst/>
                      </a:prstGeom>
                      <a:noFill/>
                      <a:ln w="38100">
                        <a:noFill/>
                        <a:miter/>
                      </a:ln>
                    </p:spPr>
                  </p:pic>
                </p:oleObj>
              </mc:Fallback>
            </mc:AlternateContent>
          </a:graphicData>
        </a:graphic>
      </p:graphicFrame>
      <p:graphicFrame>
        <p:nvGraphicFramePr>
          <p:cNvPr id="5" name="对象 -2147482581"/>
          <p:cNvGraphicFramePr>
            <a:graphicFrameLocks noChangeAspect="1"/>
          </p:cNvGraphicFramePr>
          <p:nvPr/>
        </p:nvGraphicFramePr>
        <p:xfrm>
          <a:off x="7106920" y="1350010"/>
          <a:ext cx="1583055" cy="745490"/>
        </p:xfrm>
        <a:graphic>
          <a:graphicData uri="http://schemas.openxmlformats.org/presentationml/2006/ole">
            <mc:AlternateContent xmlns:mc="http://schemas.openxmlformats.org/markup-compatibility/2006">
              <mc:Choice xmlns:v="urn:schemas-microsoft-com:vml" Requires="v">
                <p:oleObj spid="_x0000_s8" name="" r:id="rId4" imgW="673100" imgH="316865" progId="Equation.KSEE3">
                  <p:embed/>
                </p:oleObj>
              </mc:Choice>
              <mc:Fallback>
                <p:oleObj name="" r:id="rId4" imgW="673100" imgH="316865" progId="Equation.KSEE3">
                  <p:embed/>
                  <p:pic>
                    <p:nvPicPr>
                      <p:cNvPr id="0" name="图片 7"/>
                      <p:cNvPicPr/>
                      <p:nvPr/>
                    </p:nvPicPr>
                    <p:blipFill>
                      <a:blip r:embed="rId5"/>
                      <a:stretch>
                        <a:fillRect/>
                      </a:stretch>
                    </p:blipFill>
                    <p:spPr>
                      <a:xfrm>
                        <a:off x="7106920" y="1350010"/>
                        <a:ext cx="1583055" cy="745490"/>
                      </a:xfrm>
                      <a:prstGeom prst="rect">
                        <a:avLst/>
                      </a:prstGeom>
                      <a:noFill/>
                      <a:ln w="38100">
                        <a:noFill/>
                        <a:miter/>
                      </a:ln>
                    </p:spPr>
                  </p:pic>
                </p:oleObj>
              </mc:Fallback>
            </mc:AlternateContent>
          </a:graphicData>
        </a:graphic>
      </p:graphicFrame>
      <p:graphicFrame>
        <p:nvGraphicFramePr>
          <p:cNvPr id="7" name="对象 -2147482580"/>
          <p:cNvGraphicFramePr>
            <a:graphicFrameLocks noChangeAspect="1"/>
          </p:cNvGraphicFramePr>
          <p:nvPr/>
        </p:nvGraphicFramePr>
        <p:xfrm>
          <a:off x="1677670" y="2095500"/>
          <a:ext cx="593090" cy="678180"/>
        </p:xfrm>
        <a:graphic>
          <a:graphicData uri="http://schemas.openxmlformats.org/presentationml/2006/ole">
            <mc:AlternateContent xmlns:mc="http://schemas.openxmlformats.org/markup-compatibility/2006">
              <mc:Choice xmlns:v="urn:schemas-microsoft-com:vml" Requires="v">
                <p:oleObj spid="_x0000_s9" name="" r:id="rId6" imgW="266700" imgH="304800" progId="Equation.KSEE3">
                  <p:embed/>
                </p:oleObj>
              </mc:Choice>
              <mc:Fallback>
                <p:oleObj name="" r:id="rId6" imgW="266700" imgH="304800" progId="Equation.KSEE3">
                  <p:embed/>
                  <p:pic>
                    <p:nvPicPr>
                      <p:cNvPr id="0" name="图片 8"/>
                      <p:cNvPicPr/>
                      <p:nvPr/>
                    </p:nvPicPr>
                    <p:blipFill>
                      <a:blip r:embed="rId7"/>
                      <a:stretch>
                        <a:fillRect/>
                      </a:stretch>
                    </p:blipFill>
                    <p:spPr>
                      <a:xfrm>
                        <a:off x="1677670" y="2095500"/>
                        <a:ext cx="593090" cy="678180"/>
                      </a:xfrm>
                      <a:prstGeom prst="rect">
                        <a:avLst/>
                      </a:prstGeom>
                      <a:noFill/>
                      <a:ln w="38100">
                        <a:noFill/>
                        <a:miter/>
                      </a:ln>
                    </p:spPr>
                  </p:pic>
                </p:oleObj>
              </mc:Fallback>
            </mc:AlternateContent>
          </a:graphicData>
        </a:graphic>
      </p:graphicFrame>
      <p:graphicFrame>
        <p:nvGraphicFramePr>
          <p:cNvPr id="10" name="对象 -2147482527"/>
          <p:cNvGraphicFramePr>
            <a:graphicFrameLocks noChangeAspect="1"/>
          </p:cNvGraphicFramePr>
          <p:nvPr/>
        </p:nvGraphicFramePr>
        <p:xfrm>
          <a:off x="3454400" y="2967990"/>
          <a:ext cx="4539615" cy="1526540"/>
        </p:xfrm>
        <a:graphic>
          <a:graphicData uri="http://schemas.openxmlformats.org/presentationml/2006/ole">
            <mc:AlternateContent xmlns:mc="http://schemas.openxmlformats.org/markup-compatibility/2006">
              <mc:Choice xmlns:v="urn:schemas-microsoft-com:vml" Requires="v">
                <p:oleObj spid="_x0000_s13" name="" r:id="rId8" imgW="1548765" imgH="520700" progId="Equation.KSEE3">
                  <p:embed/>
                </p:oleObj>
              </mc:Choice>
              <mc:Fallback>
                <p:oleObj name="" r:id="rId8" imgW="1548765" imgH="520700" progId="Equation.KSEE3">
                  <p:embed/>
                  <p:pic>
                    <p:nvPicPr>
                      <p:cNvPr id="0" name="图片 12"/>
                      <p:cNvPicPr/>
                      <p:nvPr/>
                    </p:nvPicPr>
                    <p:blipFill>
                      <a:blip r:embed="rId9"/>
                      <a:stretch>
                        <a:fillRect/>
                      </a:stretch>
                    </p:blipFill>
                    <p:spPr>
                      <a:xfrm>
                        <a:off x="3454400" y="2967990"/>
                        <a:ext cx="4539615" cy="1526540"/>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2"/>
          <p:cNvSpPr txBox="1"/>
          <p:nvPr/>
        </p:nvSpPr>
        <p:spPr>
          <a:xfrm>
            <a:off x="2971138" y="45127"/>
            <a:ext cx="7295202" cy="645160"/>
          </a:xfrm>
          <a:prstGeom prst="rect">
            <a:avLst/>
          </a:prstGeom>
          <a:noFill/>
          <a:ln w="9525">
            <a:noFill/>
          </a:ln>
        </p:spPr>
        <p:txBody>
          <a:bodyPr wrap="square">
            <a:spAutoFit/>
          </a:bodyPr>
          <a:lstStyle/>
          <a:p>
            <a:pPr algn="ctr" eaLnBrk="1" hangingPunct="1"/>
            <a:r>
              <a:rPr lang="zh-CN" altLang="en-US" sz="3600" b="1" dirty="0" smtClean="0">
                <a:solidFill>
                  <a:schemeClr val="bg1"/>
                </a:solidFill>
              </a:rPr>
              <a:t>尝试与发现</a:t>
            </a:r>
            <a:endParaRPr lang="zh-CN" altLang="en-US" sz="3600" b="1" dirty="0">
              <a:solidFill>
                <a:schemeClr val="bg1"/>
              </a:solidFill>
              <a:latin typeface="Arial" panose="020B0604020202020204" pitchFamily="34" charset="0"/>
            </a:endParaRPr>
          </a:p>
        </p:txBody>
      </p:sp>
      <p:pic>
        <p:nvPicPr>
          <p:cNvPr id="4"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
        <p:nvSpPr>
          <p:cNvPr id="409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00" name="Rectangle 4"/>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1" name="Rectangle 15"/>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3" name="Rectangle 17"/>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5" name="Rectangle 19"/>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7" name="Rectangle 21"/>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3" name="矩形 2"/>
          <p:cNvSpPr/>
          <p:nvPr/>
        </p:nvSpPr>
        <p:spPr>
          <a:xfrm>
            <a:off x="893445" y="1350010"/>
            <a:ext cx="11100435" cy="2214880"/>
          </a:xfrm>
          <a:prstGeom prst="rect">
            <a:avLst/>
          </a:prstGeom>
        </p:spPr>
        <p:txBody>
          <a:bodyPr wrap="square">
            <a:spAutoFit/>
          </a:bodyPr>
          <a:lstStyle/>
          <a:p>
            <a:pPr marL="254000" algn="l">
              <a:lnSpc>
                <a:spcPct val="150000"/>
              </a:lnSpc>
              <a:spcAft>
                <a:spcPts val="0"/>
              </a:spcAft>
              <a:defRPr/>
            </a:pPr>
            <a:r>
              <a:rPr sz="2800" kern="100" dirty="0" smtClean="0">
                <a:solidFill>
                  <a:schemeClr val="tx1"/>
                </a:solidFill>
                <a:effectLst>
                  <a:outerShdw blurRad="38100" dist="25400" dir="5400000" algn="ctr" rotWithShape="0">
                    <a:srgbClr val="6E747A">
                      <a:alpha val="43000"/>
                    </a:srgbClr>
                  </a:outerShdw>
                </a:effectLst>
                <a:ea typeface="楷体" panose="02010609060101010101" pitchFamily="49" charset="-122"/>
                <a:cs typeface="Times New Roman" panose="02020603050405020304" pitchFamily="18" charset="0"/>
              </a:rPr>
              <a:t>问题</a:t>
            </a:r>
            <a:r>
              <a:rPr lang="en-US" sz="2800" kern="100" dirty="0" smtClean="0">
                <a:solidFill>
                  <a:schemeClr val="tx1"/>
                </a:solidFill>
                <a:effectLst>
                  <a:outerShdw blurRad="38100" dist="25400" dir="5400000" algn="ctr" rotWithShape="0">
                    <a:srgbClr val="6E747A">
                      <a:alpha val="43000"/>
                    </a:srgbClr>
                  </a:outerShdw>
                </a:effectLst>
                <a:ea typeface="楷体" panose="02010609060101010101" pitchFamily="49" charset="-122"/>
                <a:cs typeface="Times New Roman" panose="02020603050405020304" pitchFamily="18" charset="0"/>
              </a:rPr>
              <a:t>9</a:t>
            </a:r>
            <a:r>
              <a:rPr sz="2800" kern="100" dirty="0" smtClean="0">
                <a:solidFill>
                  <a:schemeClr val="tx1"/>
                </a:solidFill>
                <a:effectLst>
                  <a:outerShdw blurRad="38100" dist="25400" dir="5400000" algn="ctr" rotWithShape="0">
                    <a:srgbClr val="6E747A">
                      <a:alpha val="43000"/>
                    </a:srgbClr>
                  </a:outerShdw>
                </a:effectLst>
                <a:ea typeface="楷体" panose="02010609060101010101" pitchFamily="49" charset="-122"/>
                <a:cs typeface="Times New Roman" panose="02020603050405020304" pitchFamily="18" charset="0"/>
              </a:rPr>
              <a:t>：分数指数幂的底数必须为正数吗？</a:t>
            </a:r>
            <a:endParaRPr sz="2800" kern="100" dirty="0" smtClean="0">
              <a:solidFill>
                <a:schemeClr val="tx1"/>
              </a:solidFill>
              <a:effectLst>
                <a:outerShdw blurRad="38100" dist="25400" dir="5400000" algn="ctr" rotWithShape="0">
                  <a:srgbClr val="6E747A">
                    <a:alpha val="43000"/>
                  </a:srgbClr>
                </a:outerShdw>
              </a:effectLst>
              <a:ea typeface="楷体" panose="02010609060101010101" pitchFamily="49" charset="-122"/>
              <a:cs typeface="Times New Roman" panose="02020603050405020304" pitchFamily="18" charset="0"/>
            </a:endParaRPr>
          </a:p>
          <a:p>
            <a:pPr marL="254000" algn="l">
              <a:lnSpc>
                <a:spcPct val="150000"/>
              </a:lnSpc>
              <a:spcAft>
                <a:spcPts val="0"/>
              </a:spcAft>
              <a:defRPr/>
            </a:pPr>
            <a:r>
              <a:rPr lang="zh-CN" altLang="en-US" sz="2800"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不一定。一般总认为分数指数幂中的指数都是既约分数，此时当指数的分母为偶数的时候，则底数就必须为正数。             </a:t>
            </a:r>
            <a:r>
              <a:rPr lang="zh-CN" altLang="en-US" sz="36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               </a:t>
            </a:r>
            <a:endParaRPr lang="zh-CN" altLang="en-US" sz="36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endParaRPr>
          </a:p>
        </p:txBody>
      </p:sp>
      <p:sp>
        <p:nvSpPr>
          <p:cNvPr id="14" name="Rectangle 74"/>
          <p:cNvSpPr>
            <a:spLocks noChangeArrowheads="1"/>
          </p:cNvSpPr>
          <p:nvPr/>
        </p:nvSpPr>
        <p:spPr bwMode="auto">
          <a:xfrm>
            <a:off x="0" y="847725"/>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127000" algn="l" defTabSz="914400" rtl="0" eaLnBrk="0" fontAlgn="base" latinLnBrk="0" hangingPunct="0">
              <a:lnSpc>
                <a:spcPct val="100000"/>
              </a:lnSpc>
              <a:spcBef>
                <a:spcPct val="0"/>
              </a:spcBef>
              <a:spcAft>
                <a:spcPct val="0"/>
              </a:spcAft>
              <a:buClrTx/>
              <a:buSzTx/>
              <a:buFontTx/>
              <a:buNone/>
            </a:pPr>
            <a:r>
              <a:rPr kumimoji="0" lang="en-US" altLang="zh-CN" sz="1000" b="0" i="0" u="none" strike="noStrike" cap="none" normalizeH="0" baseline="0" smtClean="0">
                <a:ln>
                  <a:noFill/>
                </a:ln>
                <a:solidFill>
                  <a:srgbClr val="333333"/>
                </a:solidFill>
                <a:effectLst/>
                <a:latin typeface="Calibri" panose="020F0502020204030204" pitchFamily="34" charset="0"/>
                <a:ea typeface="宋体" panose="02010600030101010101" pitchFamily="2" charset="-122"/>
                <a:cs typeface="Times New Roman" panose="02020603050405020304" pitchFamily="18" charset="0"/>
              </a:rPr>
              <a:t>.</a:t>
            </a:r>
            <a:endParaRPr kumimoji="0" lang="en-US" altLang="zh-CN" sz="1800" b="0" i="0" u="none" strike="noStrike" cap="none" normalizeH="0" baseline="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2"/>
          <p:cNvSpPr txBox="1"/>
          <p:nvPr/>
        </p:nvSpPr>
        <p:spPr>
          <a:xfrm>
            <a:off x="2971138" y="45127"/>
            <a:ext cx="7295202" cy="645160"/>
          </a:xfrm>
          <a:prstGeom prst="rect">
            <a:avLst/>
          </a:prstGeom>
          <a:noFill/>
          <a:ln w="9525">
            <a:noFill/>
          </a:ln>
        </p:spPr>
        <p:txBody>
          <a:bodyPr wrap="square">
            <a:spAutoFit/>
          </a:bodyPr>
          <a:lstStyle/>
          <a:p>
            <a:pPr algn="ctr" eaLnBrk="1" hangingPunct="1"/>
            <a:r>
              <a:rPr lang="zh-CN" altLang="en-US" sz="3600" b="1" dirty="0" smtClean="0">
                <a:solidFill>
                  <a:schemeClr val="bg1"/>
                </a:solidFill>
              </a:rPr>
              <a:t>尝试与发现</a:t>
            </a:r>
            <a:endParaRPr lang="zh-CN" altLang="en-US" sz="3600" b="1" dirty="0">
              <a:solidFill>
                <a:schemeClr val="bg1"/>
              </a:solidFill>
              <a:latin typeface="Arial" panose="020B0604020202020204" pitchFamily="34" charset="0"/>
            </a:endParaRPr>
          </a:p>
        </p:txBody>
      </p:sp>
      <p:pic>
        <p:nvPicPr>
          <p:cNvPr id="4"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
        <p:nvSpPr>
          <p:cNvPr id="409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00" name="Rectangle 4"/>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1" name="Rectangle 15"/>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3" name="Rectangle 17"/>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5" name="Rectangle 19"/>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7" name="Rectangle 21"/>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3" name="矩形 2"/>
          <p:cNvSpPr/>
          <p:nvPr/>
        </p:nvSpPr>
        <p:spPr>
          <a:xfrm>
            <a:off x="486410" y="690245"/>
            <a:ext cx="11508105" cy="1568450"/>
          </a:xfrm>
          <a:prstGeom prst="rect">
            <a:avLst/>
          </a:prstGeom>
        </p:spPr>
        <p:txBody>
          <a:bodyPr wrap="square">
            <a:spAutoFit/>
          </a:bodyPr>
          <a:lstStyle/>
          <a:p>
            <a:pPr marL="254000" algn="l">
              <a:lnSpc>
                <a:spcPct val="150000"/>
              </a:lnSpc>
              <a:spcAft>
                <a:spcPts val="0"/>
              </a:spcAft>
              <a:defRPr/>
            </a:pPr>
            <a:r>
              <a:rPr sz="2800" b="1" kern="100" dirty="0" smtClean="0">
                <a:solidFill>
                  <a:schemeClr val="tx1"/>
                </a:solidFill>
                <a:effectLst>
                  <a:outerShdw blurRad="38100" dist="25400" dir="5400000" algn="ctr" rotWithShape="0">
                    <a:srgbClr val="6E747A">
                      <a:alpha val="43000"/>
                    </a:srgbClr>
                  </a:outerShdw>
                </a:effectLst>
                <a:ea typeface="楷体" panose="02010609060101010101" pitchFamily="49" charset="-122"/>
                <a:cs typeface="Times New Roman" panose="02020603050405020304" pitchFamily="18" charset="0"/>
              </a:rPr>
              <a:t>问题</a:t>
            </a:r>
            <a:r>
              <a:rPr lang="en-US" sz="2800" b="1" kern="100" dirty="0" smtClean="0">
                <a:solidFill>
                  <a:schemeClr val="tx1"/>
                </a:solidFill>
                <a:effectLst>
                  <a:outerShdw blurRad="38100" dist="25400" dir="5400000" algn="ctr" rotWithShape="0">
                    <a:srgbClr val="6E747A">
                      <a:alpha val="43000"/>
                    </a:srgbClr>
                  </a:outerShdw>
                </a:effectLst>
                <a:ea typeface="楷体" panose="02010609060101010101" pitchFamily="49" charset="-122"/>
                <a:cs typeface="Times New Roman" panose="02020603050405020304" pitchFamily="18" charset="0"/>
              </a:rPr>
              <a:t>10</a:t>
            </a:r>
            <a:r>
              <a:rPr sz="2800" b="1" kern="100" dirty="0" smtClean="0">
                <a:solidFill>
                  <a:schemeClr val="tx1"/>
                </a:solidFill>
                <a:effectLst>
                  <a:outerShdw blurRad="38100" dist="25400" dir="5400000" algn="ctr" rotWithShape="0">
                    <a:srgbClr val="6E747A">
                      <a:alpha val="43000"/>
                    </a:srgbClr>
                  </a:outerShdw>
                </a:effectLst>
                <a:ea typeface="楷体" panose="02010609060101010101" pitchFamily="49" charset="-122"/>
                <a:cs typeface="Times New Roman" panose="02020603050405020304" pitchFamily="18" charset="0"/>
              </a:rPr>
              <a:t>：你能否计算下列各式的值，如何运用类比思想由整数指数幂的运算性质得到分数指数幂的运算性质？</a:t>
            </a:r>
            <a:r>
              <a:rPr lang="zh-CN" altLang="en-US" sz="36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                          </a:t>
            </a:r>
            <a:endParaRPr lang="zh-CN" altLang="en-US" sz="36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endParaRPr>
          </a:p>
        </p:txBody>
      </p:sp>
      <p:sp>
        <p:nvSpPr>
          <p:cNvPr id="14" name="Rectangle 74"/>
          <p:cNvSpPr>
            <a:spLocks noChangeArrowheads="1"/>
          </p:cNvSpPr>
          <p:nvPr/>
        </p:nvSpPr>
        <p:spPr bwMode="auto">
          <a:xfrm>
            <a:off x="0" y="847725"/>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127000" algn="l" defTabSz="914400" rtl="0" eaLnBrk="0" fontAlgn="base" latinLnBrk="0" hangingPunct="0">
              <a:lnSpc>
                <a:spcPct val="100000"/>
              </a:lnSpc>
              <a:spcBef>
                <a:spcPct val="0"/>
              </a:spcBef>
              <a:spcAft>
                <a:spcPct val="0"/>
              </a:spcAft>
              <a:buClrTx/>
              <a:buSzTx/>
              <a:buFontTx/>
              <a:buNone/>
            </a:pPr>
            <a:r>
              <a:rPr kumimoji="0" lang="en-US" altLang="zh-CN" sz="1000" b="0" i="0" u="none" strike="noStrike" cap="none" normalizeH="0" baseline="0" smtClean="0">
                <a:ln>
                  <a:noFill/>
                </a:ln>
                <a:solidFill>
                  <a:srgbClr val="333333"/>
                </a:solidFill>
                <a:effectLst/>
                <a:latin typeface="Calibri" panose="020F0502020204030204" pitchFamily="34" charset="0"/>
                <a:ea typeface="宋体" panose="02010600030101010101" pitchFamily="2" charset="-122"/>
                <a:cs typeface="Times New Roman" panose="02020603050405020304" pitchFamily="18" charset="0"/>
              </a:rPr>
              <a:t>.</a:t>
            </a:r>
            <a:endParaRPr kumimoji="0" lang="en-US" altLang="zh-CN"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2" name="对象 -2147482577"/>
          <p:cNvGraphicFramePr>
            <a:graphicFrameLocks noChangeAspect="1"/>
          </p:cNvGraphicFramePr>
          <p:nvPr/>
        </p:nvGraphicFramePr>
        <p:xfrm>
          <a:off x="1672590" y="2073910"/>
          <a:ext cx="5029835" cy="4757420"/>
        </p:xfrm>
        <a:graphic>
          <a:graphicData uri="http://schemas.openxmlformats.org/presentationml/2006/ole">
            <mc:AlternateContent xmlns:mc="http://schemas.openxmlformats.org/markup-compatibility/2006">
              <mc:Choice xmlns:v="urn:schemas-microsoft-com:vml" Requires="v">
                <p:oleObj spid="_x0000_s11" name="" r:id="rId2" imgW="2120900" imgH="2005965" progId="Equation.KSEE3">
                  <p:embed/>
                </p:oleObj>
              </mc:Choice>
              <mc:Fallback>
                <p:oleObj name="" r:id="rId2" imgW="2120900" imgH="2005965" progId="Equation.KSEE3">
                  <p:embed/>
                  <p:pic>
                    <p:nvPicPr>
                      <p:cNvPr id="0" name="图片 10"/>
                      <p:cNvPicPr/>
                      <p:nvPr/>
                    </p:nvPicPr>
                    <p:blipFill>
                      <a:blip r:embed="rId3"/>
                      <a:stretch>
                        <a:fillRect/>
                      </a:stretch>
                    </p:blipFill>
                    <p:spPr>
                      <a:xfrm>
                        <a:off x="1672590" y="2073910"/>
                        <a:ext cx="5029835" cy="4757420"/>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2"/>
          <p:cNvSpPr txBox="1"/>
          <p:nvPr/>
        </p:nvSpPr>
        <p:spPr>
          <a:xfrm>
            <a:off x="3295461" y="63374"/>
            <a:ext cx="5229225" cy="645160"/>
          </a:xfrm>
          <a:prstGeom prst="rect">
            <a:avLst/>
          </a:prstGeom>
          <a:noFill/>
          <a:ln w="9525">
            <a:noFill/>
          </a:ln>
        </p:spPr>
        <p:txBody>
          <a:bodyPr>
            <a:spAutoFit/>
          </a:bodyPr>
          <a:lstStyle/>
          <a:p>
            <a:pPr algn="ctr" eaLnBrk="1" hangingPunct="1"/>
            <a:r>
              <a:rPr lang="zh-CN" altLang="en-US" sz="3600" b="1" dirty="0">
                <a:solidFill>
                  <a:schemeClr val="bg1"/>
                </a:solidFill>
                <a:latin typeface="Arial" panose="020B0604020202020204" pitchFamily="34" charset="0"/>
              </a:rPr>
              <a:t>例题研究与方法归纳</a:t>
            </a:r>
            <a:endParaRPr lang="zh-CN" altLang="en-US" sz="3600" b="1" dirty="0">
              <a:solidFill>
                <a:schemeClr val="bg1"/>
              </a:solidFill>
              <a:latin typeface="Arial" panose="020B0604020202020204" pitchFamily="34" charset="0"/>
            </a:endParaRPr>
          </a:p>
        </p:txBody>
      </p:sp>
      <p:pic>
        <p:nvPicPr>
          <p:cNvPr id="4"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
        <p:nvSpPr>
          <p:cNvPr id="409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00" name="Rectangle 4"/>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1" name="Rectangle 15"/>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3" name="Rectangle 17"/>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5" name="Rectangle 19"/>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7" name="Rectangle 21"/>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15367" name="Rectangle 7"/>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15369" name="Rectangle 9"/>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15371" name="Rectangle 11"/>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15373" name="Rectangle 1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15375" name="Rectangle 15"/>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16392" name="Rectangle 8"/>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16394" name="Rectangle 10"/>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16396" name="Rectangle 1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9" name="矩形 28"/>
          <p:cNvSpPr/>
          <p:nvPr/>
        </p:nvSpPr>
        <p:spPr>
          <a:xfrm>
            <a:off x="920531" y="830917"/>
            <a:ext cx="10636469" cy="4615815"/>
          </a:xfrm>
          <a:prstGeom prst="rect">
            <a:avLst/>
          </a:prstGeom>
        </p:spPr>
        <p:txBody>
          <a:bodyPr wrap="square">
            <a:spAutoFit/>
          </a:bodyPr>
          <a:lstStyle/>
          <a:p>
            <a:pPr>
              <a:lnSpc>
                <a:spcPct val="150000"/>
              </a:lnSpc>
            </a:pPr>
            <a:r>
              <a:rPr lang="zh-CN" altLang="en-US" sz="2800" dirty="0" smtClean="0">
                <a:latin typeface="楷体" panose="02010609060101010101" pitchFamily="49" charset="-122"/>
                <a:ea typeface="楷体" panose="02010609060101010101" pitchFamily="49" charset="-122"/>
              </a:rPr>
              <a:t>例1. 求证：如果          是大于1的自然数，那么</a:t>
            </a:r>
            <a:endParaRPr lang="zh-CN" altLang="en-US" sz="2800" dirty="0" smtClean="0">
              <a:latin typeface="楷体" panose="02010609060101010101" pitchFamily="49" charset="-122"/>
              <a:ea typeface="楷体" panose="02010609060101010101" pitchFamily="49" charset="-122"/>
            </a:endParaRPr>
          </a:p>
          <a:p>
            <a:pPr>
              <a:lnSpc>
                <a:spcPct val="150000"/>
              </a:lnSpc>
            </a:pPr>
            <a:endParaRPr lang="zh-CN" altLang="en-US" sz="2800" dirty="0" smtClean="0">
              <a:latin typeface="楷体" panose="02010609060101010101" pitchFamily="49" charset="-122"/>
              <a:ea typeface="楷体" panose="02010609060101010101" pitchFamily="49" charset="-122"/>
            </a:endParaRPr>
          </a:p>
          <a:p>
            <a:pPr>
              <a:lnSpc>
                <a:spcPct val="150000"/>
              </a:lnSpc>
            </a:pPr>
            <a:endParaRPr lang="zh-CN" altLang="en-US" sz="2800" dirty="0" smtClean="0">
              <a:latin typeface="楷体" panose="02010609060101010101" pitchFamily="49" charset="-122"/>
              <a:ea typeface="楷体" panose="02010609060101010101" pitchFamily="49" charset="-122"/>
            </a:endParaRPr>
          </a:p>
          <a:p>
            <a:pPr>
              <a:lnSpc>
                <a:spcPct val="150000"/>
              </a:lnSpc>
            </a:pPr>
            <a:endParaRPr lang="zh-CN" altLang="en-US" sz="2800" dirty="0" smtClean="0">
              <a:latin typeface="楷体" panose="02010609060101010101" pitchFamily="49" charset="-122"/>
              <a:ea typeface="楷体" panose="02010609060101010101" pitchFamily="49" charset="-122"/>
            </a:endParaRPr>
          </a:p>
          <a:p>
            <a:pPr>
              <a:lnSpc>
                <a:spcPct val="150000"/>
              </a:lnSpc>
            </a:pPr>
            <a:endParaRPr lang="zh-CN" altLang="en-US" sz="2800" dirty="0" smtClean="0">
              <a:latin typeface="楷体" panose="02010609060101010101" pitchFamily="49" charset="-122"/>
              <a:ea typeface="楷体" panose="02010609060101010101" pitchFamily="49" charset="-122"/>
            </a:endParaRPr>
          </a:p>
          <a:p>
            <a:pPr>
              <a:lnSpc>
                <a:spcPct val="150000"/>
              </a:lnSpc>
            </a:pPr>
            <a:r>
              <a:rPr lang="zh-CN" altLang="en-US" sz="2800" dirty="0" smtClean="0">
                <a:latin typeface="楷体" panose="02010609060101010101" pitchFamily="49" charset="-122"/>
                <a:ea typeface="楷体" panose="02010609060101010101" pitchFamily="49" charset="-122"/>
              </a:rPr>
              <a:t>思考：根据前面的知识，猜测       的相对大小，以及     的相对大小.    </a:t>
            </a:r>
            <a:endParaRPr lang="zh-CN" altLang="en-US" sz="2800" dirty="0" smtClean="0">
              <a:latin typeface="楷体" panose="02010609060101010101" pitchFamily="49" charset="-122"/>
              <a:ea typeface="楷体" panose="02010609060101010101" pitchFamily="49" charset="-122"/>
            </a:endParaRPr>
          </a:p>
        </p:txBody>
      </p:sp>
      <p:graphicFrame>
        <p:nvGraphicFramePr>
          <p:cNvPr id="2" name="对象 -2147482526"/>
          <p:cNvGraphicFramePr>
            <a:graphicFrameLocks noChangeAspect="1"/>
          </p:cNvGraphicFramePr>
          <p:nvPr/>
        </p:nvGraphicFramePr>
        <p:xfrm>
          <a:off x="3650615" y="1034415"/>
          <a:ext cx="1830705" cy="523240"/>
        </p:xfrm>
        <a:graphic>
          <a:graphicData uri="http://schemas.openxmlformats.org/presentationml/2006/ole">
            <mc:AlternateContent xmlns:mc="http://schemas.openxmlformats.org/markup-compatibility/2006">
              <mc:Choice xmlns:v="urn:schemas-microsoft-com:vml" Requires="v">
                <p:oleObj spid="_x0000_s13" name="" r:id="rId2" imgW="711200" imgH="203200" progId="Equation.KSEE3">
                  <p:embed/>
                </p:oleObj>
              </mc:Choice>
              <mc:Fallback>
                <p:oleObj name="" r:id="rId2" imgW="711200" imgH="203200" progId="Equation.KSEE3">
                  <p:embed/>
                  <p:pic>
                    <p:nvPicPr>
                      <p:cNvPr id="0" name="图片 12"/>
                      <p:cNvPicPr/>
                      <p:nvPr/>
                    </p:nvPicPr>
                    <p:blipFill>
                      <a:blip r:embed="rId3"/>
                      <a:stretch>
                        <a:fillRect/>
                      </a:stretch>
                    </p:blipFill>
                    <p:spPr>
                      <a:xfrm>
                        <a:off x="3650615" y="1034415"/>
                        <a:ext cx="1830705" cy="523240"/>
                      </a:xfrm>
                      <a:prstGeom prst="rect">
                        <a:avLst/>
                      </a:prstGeom>
                      <a:noFill/>
                      <a:ln w="38100">
                        <a:noFill/>
                        <a:miter/>
                      </a:ln>
                    </p:spPr>
                  </p:pic>
                </p:oleObj>
              </mc:Fallback>
            </mc:AlternateContent>
          </a:graphicData>
        </a:graphic>
      </p:graphicFrame>
      <p:graphicFrame>
        <p:nvGraphicFramePr>
          <p:cNvPr id="3" name="对象 -2147482559"/>
          <p:cNvGraphicFramePr>
            <a:graphicFrameLocks noChangeAspect="1"/>
          </p:cNvGraphicFramePr>
          <p:nvPr/>
        </p:nvGraphicFramePr>
        <p:xfrm>
          <a:off x="9174480" y="831215"/>
          <a:ext cx="1299845" cy="726440"/>
        </p:xfrm>
        <a:graphic>
          <a:graphicData uri="http://schemas.openxmlformats.org/presentationml/2006/ole">
            <mc:AlternateContent xmlns:mc="http://schemas.openxmlformats.org/markup-compatibility/2006">
              <mc:Choice xmlns:v="urn:schemas-microsoft-com:vml" Requires="v">
                <p:oleObj spid="_x0000_s14" name="" r:id="rId4" imgW="545465" imgH="304800" progId="Equation.KSEE3">
                  <p:embed/>
                </p:oleObj>
              </mc:Choice>
              <mc:Fallback>
                <p:oleObj name="" r:id="rId4" imgW="545465" imgH="304800" progId="Equation.KSEE3">
                  <p:embed/>
                  <p:pic>
                    <p:nvPicPr>
                      <p:cNvPr id="0" name="图片 13"/>
                      <p:cNvPicPr/>
                      <p:nvPr/>
                    </p:nvPicPr>
                    <p:blipFill>
                      <a:blip r:embed="rId5"/>
                      <a:stretch>
                        <a:fillRect/>
                      </a:stretch>
                    </p:blipFill>
                    <p:spPr>
                      <a:xfrm>
                        <a:off x="9174480" y="831215"/>
                        <a:ext cx="1299845" cy="726440"/>
                      </a:xfrm>
                      <a:prstGeom prst="rect">
                        <a:avLst/>
                      </a:prstGeom>
                      <a:noFill/>
                      <a:ln w="38100">
                        <a:noFill/>
                        <a:miter/>
                      </a:ln>
                    </p:spPr>
                  </p:pic>
                </p:oleObj>
              </mc:Fallback>
            </mc:AlternateContent>
          </a:graphicData>
        </a:graphic>
      </p:graphicFrame>
      <p:graphicFrame>
        <p:nvGraphicFramePr>
          <p:cNvPr id="5" name="对象 -2147482553"/>
          <p:cNvGraphicFramePr>
            <a:graphicFrameLocks noChangeAspect="1"/>
          </p:cNvGraphicFramePr>
          <p:nvPr/>
        </p:nvGraphicFramePr>
        <p:xfrm>
          <a:off x="5630545" y="4175760"/>
          <a:ext cx="1217295" cy="648335"/>
        </p:xfrm>
        <a:graphic>
          <a:graphicData uri="http://schemas.openxmlformats.org/presentationml/2006/ole">
            <mc:AlternateContent xmlns:mc="http://schemas.openxmlformats.org/markup-compatibility/2006">
              <mc:Choice xmlns:v="urn:schemas-microsoft-com:vml" Requires="v">
                <p:oleObj spid="_x0000_s16" name="" r:id="rId6" imgW="469900" imgH="215900" progId="Equation.KSEE3">
                  <p:embed/>
                </p:oleObj>
              </mc:Choice>
              <mc:Fallback>
                <p:oleObj name="" r:id="rId6" imgW="469900" imgH="215900" progId="Equation.KSEE3">
                  <p:embed/>
                  <p:pic>
                    <p:nvPicPr>
                      <p:cNvPr id="0" name="图片 15"/>
                      <p:cNvPicPr/>
                      <p:nvPr/>
                    </p:nvPicPr>
                    <p:blipFill>
                      <a:blip r:embed="rId7"/>
                      <a:stretch>
                        <a:fillRect/>
                      </a:stretch>
                    </p:blipFill>
                    <p:spPr>
                      <a:xfrm>
                        <a:off x="5630545" y="4175760"/>
                        <a:ext cx="1217295" cy="648335"/>
                      </a:xfrm>
                      <a:prstGeom prst="rect">
                        <a:avLst/>
                      </a:prstGeom>
                      <a:noFill/>
                      <a:ln w="38100">
                        <a:noFill/>
                        <a:miter/>
                      </a:ln>
                    </p:spPr>
                  </p:pic>
                </p:oleObj>
              </mc:Fallback>
            </mc:AlternateContent>
          </a:graphicData>
        </a:graphic>
      </p:graphicFrame>
      <p:graphicFrame>
        <p:nvGraphicFramePr>
          <p:cNvPr id="7" name="对象 -2147482552"/>
          <p:cNvGraphicFramePr>
            <a:graphicFrameLocks noChangeAspect="1"/>
          </p:cNvGraphicFramePr>
          <p:nvPr/>
        </p:nvGraphicFramePr>
        <p:xfrm>
          <a:off x="9617710" y="4175760"/>
          <a:ext cx="1123950" cy="516255"/>
        </p:xfrm>
        <a:graphic>
          <a:graphicData uri="http://schemas.openxmlformats.org/presentationml/2006/ole">
            <mc:AlternateContent xmlns:mc="http://schemas.openxmlformats.org/markup-compatibility/2006">
              <mc:Choice xmlns:v="urn:schemas-microsoft-com:vml" Requires="v">
                <p:oleObj spid="_x0000_s17" name="" r:id="rId8" imgW="469900" imgH="215900" progId="Equation.KSEE3">
                  <p:embed/>
                </p:oleObj>
              </mc:Choice>
              <mc:Fallback>
                <p:oleObj name="" r:id="rId8" imgW="469900" imgH="215900" progId="Equation.KSEE3">
                  <p:embed/>
                  <p:pic>
                    <p:nvPicPr>
                      <p:cNvPr id="0" name="图片 16"/>
                      <p:cNvPicPr/>
                      <p:nvPr/>
                    </p:nvPicPr>
                    <p:blipFill>
                      <a:blip r:embed="rId9"/>
                      <a:stretch>
                        <a:fillRect/>
                      </a:stretch>
                    </p:blipFill>
                    <p:spPr>
                      <a:xfrm>
                        <a:off x="9617710" y="4175760"/>
                        <a:ext cx="1123950" cy="516255"/>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2"/>
          <p:cNvSpPr txBox="1"/>
          <p:nvPr/>
        </p:nvSpPr>
        <p:spPr>
          <a:xfrm>
            <a:off x="3295461" y="63374"/>
            <a:ext cx="5229225" cy="645160"/>
          </a:xfrm>
          <a:prstGeom prst="rect">
            <a:avLst/>
          </a:prstGeom>
          <a:noFill/>
          <a:ln w="9525">
            <a:noFill/>
          </a:ln>
        </p:spPr>
        <p:txBody>
          <a:bodyPr>
            <a:spAutoFit/>
          </a:bodyPr>
          <a:lstStyle/>
          <a:p>
            <a:pPr algn="ctr" eaLnBrk="1" hangingPunct="1"/>
            <a:r>
              <a:rPr lang="zh-CN" altLang="en-US" sz="3600" b="1" dirty="0">
                <a:solidFill>
                  <a:schemeClr val="bg1"/>
                </a:solidFill>
                <a:latin typeface="Arial" panose="020B0604020202020204" pitchFamily="34" charset="0"/>
              </a:rPr>
              <a:t>例题研究与方法归纳</a:t>
            </a:r>
            <a:endParaRPr lang="zh-CN" altLang="en-US" sz="3600" b="1" dirty="0">
              <a:solidFill>
                <a:schemeClr val="bg1"/>
              </a:solidFill>
              <a:latin typeface="Arial" panose="020B0604020202020204" pitchFamily="34" charset="0"/>
            </a:endParaRPr>
          </a:p>
        </p:txBody>
      </p:sp>
      <p:pic>
        <p:nvPicPr>
          <p:cNvPr id="4"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
        <p:nvSpPr>
          <p:cNvPr id="409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00" name="Rectangle 4"/>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1" name="Rectangle 15"/>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3" name="Rectangle 17"/>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5" name="Rectangle 19"/>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7" name="Rectangle 21"/>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15367" name="Rectangle 7"/>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15369" name="Rectangle 9"/>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15371" name="Rectangle 11"/>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15373" name="Rectangle 1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15375" name="Rectangle 15"/>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16392" name="Rectangle 8"/>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16394" name="Rectangle 10"/>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16396" name="Rectangle 1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9" name="矩形 28"/>
          <p:cNvSpPr/>
          <p:nvPr/>
        </p:nvSpPr>
        <p:spPr>
          <a:xfrm>
            <a:off x="945931" y="1173817"/>
            <a:ext cx="10636469" cy="2030095"/>
          </a:xfrm>
          <a:prstGeom prst="rect">
            <a:avLst/>
          </a:prstGeom>
        </p:spPr>
        <p:txBody>
          <a:bodyPr wrap="square">
            <a:spAutoFit/>
          </a:bodyPr>
          <a:lstStyle/>
          <a:p>
            <a:pPr>
              <a:lnSpc>
                <a:spcPct val="150000"/>
              </a:lnSpc>
            </a:pPr>
            <a:r>
              <a:rPr lang="zh-CN" altLang="en-US" sz="2800" dirty="0" smtClean="0">
                <a:latin typeface="楷体" panose="02010609060101010101" pitchFamily="49" charset="-122"/>
                <a:ea typeface="楷体" panose="02010609060101010101" pitchFamily="49" charset="-122"/>
              </a:rPr>
              <a:t>例</a:t>
            </a:r>
            <a:r>
              <a:rPr lang="en-US" altLang="zh-CN" sz="2800" dirty="0" smtClean="0">
                <a:latin typeface="楷体" panose="02010609060101010101" pitchFamily="49" charset="-122"/>
                <a:ea typeface="楷体" panose="02010609060101010101" pitchFamily="49" charset="-122"/>
              </a:rPr>
              <a:t>2</a:t>
            </a:r>
            <a:r>
              <a:rPr lang="zh-CN" altLang="en-US" sz="2800" dirty="0" smtClean="0">
                <a:latin typeface="楷体" panose="02010609060101010101" pitchFamily="49" charset="-122"/>
                <a:ea typeface="楷体" panose="02010609060101010101" pitchFamily="49" charset="-122"/>
              </a:rPr>
              <a:t>. 计算下列各式的值：</a:t>
            </a:r>
            <a:endParaRPr lang="zh-CN" altLang="en-US" sz="2800" dirty="0" smtClean="0">
              <a:latin typeface="楷体" panose="02010609060101010101" pitchFamily="49" charset="-122"/>
              <a:ea typeface="楷体" panose="02010609060101010101" pitchFamily="49" charset="-122"/>
            </a:endParaRPr>
          </a:p>
          <a:p>
            <a:pPr>
              <a:lnSpc>
                <a:spcPct val="150000"/>
              </a:lnSpc>
            </a:pPr>
            <a:endParaRPr lang="zh-CN" altLang="en-US" sz="2800" dirty="0" smtClean="0">
              <a:latin typeface="楷体" panose="02010609060101010101" pitchFamily="49" charset="-122"/>
              <a:ea typeface="楷体" panose="02010609060101010101" pitchFamily="49" charset="-122"/>
            </a:endParaRPr>
          </a:p>
          <a:p>
            <a:pPr>
              <a:lnSpc>
                <a:spcPct val="150000"/>
              </a:lnSpc>
            </a:pPr>
            <a:endParaRPr lang="zh-CN" altLang="en-US" sz="2800" dirty="0" smtClean="0">
              <a:latin typeface="楷体" panose="02010609060101010101" pitchFamily="49" charset="-122"/>
              <a:ea typeface="楷体" panose="02010609060101010101" pitchFamily="49" charset="-122"/>
            </a:endParaRPr>
          </a:p>
        </p:txBody>
      </p:sp>
      <p:sp>
        <p:nvSpPr>
          <p:cNvPr id="14" name="文本框 13"/>
          <p:cNvSpPr txBox="1"/>
          <p:nvPr/>
        </p:nvSpPr>
        <p:spPr>
          <a:xfrm>
            <a:off x="691515" y="3862070"/>
            <a:ext cx="7439660" cy="953135"/>
          </a:xfrm>
          <a:prstGeom prst="rect">
            <a:avLst/>
          </a:prstGeom>
          <a:noFill/>
          <a:ln w="9525">
            <a:noFill/>
          </a:ln>
        </p:spPr>
        <p:txBody>
          <a:bodyPr wrap="square">
            <a:spAutoFit/>
          </a:bodyPr>
          <a:p>
            <a:pPr indent="259715"/>
            <a:r>
              <a:rPr lang="zh-CN" sz="2800" b="1">
                <a:solidFill>
                  <a:srgbClr val="333333"/>
                </a:solidFill>
                <a:latin typeface="楷体" panose="02010609060101010101" pitchFamily="49" charset="-122"/>
                <a:ea typeface="楷体" panose="02010609060101010101" pitchFamily="49" charset="-122"/>
                <a:cs typeface="楷体" panose="02010609060101010101" pitchFamily="49" charset="-122"/>
              </a:rPr>
              <a:t>例</a:t>
            </a:r>
            <a:r>
              <a:rPr lang="en-US" sz="2800" b="1">
                <a:solidFill>
                  <a:srgbClr val="333333"/>
                </a:solidFill>
                <a:latin typeface="楷体" panose="02010609060101010101" pitchFamily="49" charset="-122"/>
                <a:ea typeface="楷体" panose="02010609060101010101" pitchFamily="49" charset="-122"/>
                <a:cs typeface="楷体" panose="02010609060101010101" pitchFamily="49" charset="-122"/>
              </a:rPr>
              <a:t>3.</a:t>
            </a:r>
            <a:r>
              <a:rPr lang="en-US" sz="2800">
                <a:latin typeface="楷体" panose="02010609060101010101" pitchFamily="49" charset="-122"/>
                <a:ea typeface="楷体" panose="02010609060101010101" pitchFamily="49" charset="-122"/>
                <a:cs typeface="楷体" panose="02010609060101010101" pitchFamily="49" charset="-122"/>
              </a:rPr>
              <a:t> </a:t>
            </a:r>
            <a:r>
              <a:rPr lang="zh-CN" sz="2800">
                <a:latin typeface="楷体" panose="02010609060101010101" pitchFamily="49" charset="-122"/>
                <a:ea typeface="楷体" panose="02010609060101010101" pitchFamily="49" charset="-122"/>
                <a:cs typeface="楷体" panose="02010609060101010101" pitchFamily="49" charset="-122"/>
              </a:rPr>
              <a:t>化简下列各式：</a:t>
            </a:r>
            <a:endParaRPr lang="zh-CN" sz="2800"/>
          </a:p>
          <a:p>
            <a:endParaRPr lang="zh-CN" altLang="en-US" sz="2800">
              <a:ea typeface="宋体" panose="02010600030101010101" pitchFamily="2" charset="-122"/>
            </a:endParaRPr>
          </a:p>
        </p:txBody>
      </p:sp>
      <p:graphicFrame>
        <p:nvGraphicFramePr>
          <p:cNvPr id="2" name="对象 -2147482550"/>
          <p:cNvGraphicFramePr>
            <a:graphicFrameLocks noChangeAspect="1"/>
          </p:cNvGraphicFramePr>
          <p:nvPr/>
        </p:nvGraphicFramePr>
        <p:xfrm>
          <a:off x="1639253" y="2024380"/>
          <a:ext cx="1622425" cy="1179830"/>
        </p:xfrm>
        <a:graphic>
          <a:graphicData uri="http://schemas.openxmlformats.org/presentationml/2006/ole">
            <mc:AlternateContent xmlns:mc="http://schemas.openxmlformats.org/markup-compatibility/2006">
              <mc:Choice xmlns:v="urn:schemas-microsoft-com:vml" Requires="v">
                <p:oleObj spid="_x0000_s3076" name="" r:id="rId2" imgW="698500" imgH="508000" progId="Equation.KSEE3">
                  <p:embed/>
                </p:oleObj>
              </mc:Choice>
              <mc:Fallback>
                <p:oleObj name="" r:id="rId2" imgW="698500" imgH="508000" progId="Equation.KSEE3">
                  <p:embed/>
                  <p:pic>
                    <p:nvPicPr>
                      <p:cNvPr id="0" name="图片 3075"/>
                      <p:cNvPicPr/>
                      <p:nvPr/>
                    </p:nvPicPr>
                    <p:blipFill>
                      <a:blip r:embed="rId3"/>
                      <a:stretch>
                        <a:fillRect/>
                      </a:stretch>
                    </p:blipFill>
                    <p:spPr>
                      <a:xfrm>
                        <a:off x="1639253" y="2024380"/>
                        <a:ext cx="1622425" cy="1179830"/>
                      </a:xfrm>
                      <a:prstGeom prst="rect">
                        <a:avLst/>
                      </a:prstGeom>
                      <a:noFill/>
                      <a:ln w="38100">
                        <a:noFill/>
                        <a:miter/>
                      </a:ln>
                    </p:spPr>
                  </p:pic>
                </p:oleObj>
              </mc:Fallback>
            </mc:AlternateContent>
          </a:graphicData>
        </a:graphic>
      </p:graphicFrame>
      <p:graphicFrame>
        <p:nvGraphicFramePr>
          <p:cNvPr id="3" name="对象 -2147482549"/>
          <p:cNvGraphicFramePr>
            <a:graphicFrameLocks noChangeAspect="1"/>
          </p:cNvGraphicFramePr>
          <p:nvPr/>
        </p:nvGraphicFramePr>
        <p:xfrm>
          <a:off x="5006023" y="2283460"/>
          <a:ext cx="2515870" cy="788035"/>
        </p:xfrm>
        <a:graphic>
          <a:graphicData uri="http://schemas.openxmlformats.org/presentationml/2006/ole">
            <mc:AlternateContent xmlns:mc="http://schemas.openxmlformats.org/markup-compatibility/2006">
              <mc:Choice xmlns:v="urn:schemas-microsoft-com:vml" Requires="v">
                <p:oleObj spid="_x0000_s7" name="" r:id="rId4" imgW="1054100" imgH="330200" progId="Equation.KSEE3">
                  <p:embed/>
                </p:oleObj>
              </mc:Choice>
              <mc:Fallback>
                <p:oleObj name="" r:id="rId4" imgW="1054100" imgH="330200" progId="Equation.KSEE3">
                  <p:embed/>
                  <p:pic>
                    <p:nvPicPr>
                      <p:cNvPr id="0" name="图片 6"/>
                      <p:cNvPicPr/>
                      <p:nvPr/>
                    </p:nvPicPr>
                    <p:blipFill>
                      <a:blip r:embed="rId5"/>
                      <a:stretch>
                        <a:fillRect/>
                      </a:stretch>
                    </p:blipFill>
                    <p:spPr>
                      <a:xfrm>
                        <a:off x="5006023" y="2283460"/>
                        <a:ext cx="2515870" cy="788035"/>
                      </a:xfrm>
                      <a:prstGeom prst="rect">
                        <a:avLst/>
                      </a:prstGeom>
                      <a:noFill/>
                      <a:ln w="38100">
                        <a:noFill/>
                        <a:miter/>
                      </a:ln>
                    </p:spPr>
                  </p:pic>
                </p:oleObj>
              </mc:Fallback>
            </mc:AlternateContent>
          </a:graphicData>
        </a:graphic>
      </p:graphicFrame>
      <p:graphicFrame>
        <p:nvGraphicFramePr>
          <p:cNvPr id="5" name="对象 -2147482546"/>
          <p:cNvGraphicFramePr>
            <a:graphicFrameLocks noChangeAspect="1"/>
          </p:cNvGraphicFramePr>
          <p:nvPr/>
        </p:nvGraphicFramePr>
        <p:xfrm>
          <a:off x="1269365" y="4815205"/>
          <a:ext cx="2806700" cy="1271905"/>
        </p:xfrm>
        <a:graphic>
          <a:graphicData uri="http://schemas.openxmlformats.org/presentationml/2006/ole">
            <mc:AlternateContent xmlns:mc="http://schemas.openxmlformats.org/markup-compatibility/2006">
              <mc:Choice xmlns:v="urn:schemas-microsoft-com:vml" Requires="v">
                <p:oleObj spid="_x0000_s8" name="" r:id="rId6" imgW="1625600" imgH="736600" progId="Equation.KSEE3">
                  <p:embed/>
                </p:oleObj>
              </mc:Choice>
              <mc:Fallback>
                <p:oleObj name="" r:id="rId6" imgW="1625600" imgH="736600" progId="Equation.KSEE3">
                  <p:embed/>
                  <p:pic>
                    <p:nvPicPr>
                      <p:cNvPr id="0" name="图片 7"/>
                      <p:cNvPicPr/>
                      <p:nvPr/>
                    </p:nvPicPr>
                    <p:blipFill>
                      <a:blip r:embed="rId7"/>
                      <a:stretch>
                        <a:fillRect/>
                      </a:stretch>
                    </p:blipFill>
                    <p:spPr>
                      <a:xfrm>
                        <a:off x="1269365" y="4815205"/>
                        <a:ext cx="2806700" cy="1271905"/>
                      </a:xfrm>
                      <a:prstGeom prst="rect">
                        <a:avLst/>
                      </a:prstGeom>
                      <a:noFill/>
                      <a:ln w="38100">
                        <a:noFill/>
                        <a:miter/>
                      </a:ln>
                    </p:spPr>
                  </p:pic>
                </p:oleObj>
              </mc:Fallback>
            </mc:AlternateContent>
          </a:graphicData>
        </a:graphic>
      </p:graphicFrame>
      <p:graphicFrame>
        <p:nvGraphicFramePr>
          <p:cNvPr id="9" name="对象 -2147482525"/>
          <p:cNvGraphicFramePr>
            <a:graphicFrameLocks noChangeAspect="1"/>
          </p:cNvGraphicFramePr>
          <p:nvPr/>
        </p:nvGraphicFramePr>
        <p:xfrm>
          <a:off x="5467668" y="4930140"/>
          <a:ext cx="2006600" cy="1042035"/>
        </p:xfrm>
        <a:graphic>
          <a:graphicData uri="http://schemas.openxmlformats.org/presentationml/2006/ole">
            <mc:AlternateContent xmlns:mc="http://schemas.openxmlformats.org/markup-compatibility/2006">
              <mc:Choice xmlns:v="urn:schemas-microsoft-com:vml" Requires="v">
                <p:oleObj spid="_x0000_s10" name="" r:id="rId8" imgW="1002665" imgH="520700" progId="Equation.KSEE3">
                  <p:embed/>
                </p:oleObj>
              </mc:Choice>
              <mc:Fallback>
                <p:oleObj name="" r:id="rId8" imgW="1002665" imgH="520700" progId="Equation.KSEE3">
                  <p:embed/>
                  <p:pic>
                    <p:nvPicPr>
                      <p:cNvPr id="0" name="图片 8"/>
                      <p:cNvPicPr/>
                      <p:nvPr/>
                    </p:nvPicPr>
                    <p:blipFill>
                      <a:blip r:embed="rId9"/>
                      <a:stretch>
                        <a:fillRect/>
                      </a:stretch>
                    </p:blipFill>
                    <p:spPr>
                      <a:xfrm>
                        <a:off x="5467668" y="4930140"/>
                        <a:ext cx="2006600" cy="1042035"/>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2"/>
          <p:cNvSpPr txBox="1"/>
          <p:nvPr/>
        </p:nvSpPr>
        <p:spPr>
          <a:xfrm>
            <a:off x="3295461" y="63374"/>
            <a:ext cx="5229225" cy="645160"/>
          </a:xfrm>
          <a:prstGeom prst="rect">
            <a:avLst/>
          </a:prstGeom>
          <a:noFill/>
          <a:ln w="9525">
            <a:noFill/>
          </a:ln>
        </p:spPr>
        <p:txBody>
          <a:bodyPr>
            <a:spAutoFit/>
          </a:bodyPr>
          <a:lstStyle/>
          <a:p>
            <a:pPr algn="ctr" eaLnBrk="1" hangingPunct="1"/>
            <a:r>
              <a:rPr lang="zh-CN" altLang="en-US" sz="3600" b="1" dirty="0">
                <a:solidFill>
                  <a:schemeClr val="bg1"/>
                </a:solidFill>
                <a:latin typeface="Arial" panose="020B0604020202020204" pitchFamily="34" charset="0"/>
              </a:rPr>
              <a:t>回扣情境与问题</a:t>
            </a:r>
            <a:endParaRPr lang="zh-CN" altLang="en-US" sz="3600" b="1" dirty="0">
              <a:solidFill>
                <a:schemeClr val="bg1"/>
              </a:solidFill>
              <a:latin typeface="Arial" panose="020B0604020202020204" pitchFamily="34" charset="0"/>
            </a:endParaRPr>
          </a:p>
        </p:txBody>
      </p:sp>
      <p:pic>
        <p:nvPicPr>
          <p:cNvPr id="4"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
        <p:nvSpPr>
          <p:cNvPr id="409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00" name="Rectangle 4"/>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1" name="Rectangle 15"/>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3" name="Rectangle 17"/>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5" name="Rectangle 19"/>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7" name="Rectangle 21"/>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15367" name="Rectangle 7"/>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15369" name="Rectangle 9"/>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15371" name="Rectangle 11"/>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15373" name="Rectangle 1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15375" name="Rectangle 15"/>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16392" name="Rectangle 8"/>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16394" name="Rectangle 10"/>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16396" name="Rectangle 1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9" name="矩形 28"/>
          <p:cNvSpPr/>
          <p:nvPr/>
        </p:nvSpPr>
        <p:spPr>
          <a:xfrm>
            <a:off x="945931" y="1173817"/>
            <a:ext cx="10636469" cy="4615815"/>
          </a:xfrm>
          <a:prstGeom prst="rect">
            <a:avLst/>
          </a:prstGeom>
        </p:spPr>
        <p:txBody>
          <a:bodyPr wrap="square">
            <a:spAutoFit/>
          </a:bodyPr>
          <a:lstStyle/>
          <a:p>
            <a:pPr>
              <a:lnSpc>
                <a:spcPct val="150000"/>
              </a:lnSpc>
            </a:pPr>
            <a:r>
              <a:rPr sz="2800" dirty="0" smtClean="0">
                <a:latin typeface="楷体" panose="02010609060101010101" pitchFamily="49" charset="-122"/>
                <a:ea typeface="楷体" panose="02010609060101010101" pitchFamily="49" charset="-122"/>
              </a:rPr>
              <a:t>思考：如何计算情境与问题中的年平均增长率.</a:t>
            </a:r>
            <a:endParaRPr sz="2800" dirty="0" smtClean="0">
              <a:latin typeface="楷体" panose="02010609060101010101" pitchFamily="49" charset="-122"/>
              <a:ea typeface="楷体" panose="02010609060101010101" pitchFamily="49" charset="-122"/>
            </a:endParaRPr>
          </a:p>
          <a:p>
            <a:pPr>
              <a:lnSpc>
                <a:spcPct val="150000"/>
              </a:lnSpc>
            </a:pPr>
            <a:endParaRPr sz="2800" dirty="0" smtClean="0">
              <a:latin typeface="楷体" panose="02010609060101010101" pitchFamily="49" charset="-122"/>
              <a:ea typeface="楷体" panose="02010609060101010101" pitchFamily="49" charset="-122"/>
            </a:endParaRPr>
          </a:p>
          <a:p>
            <a:pPr>
              <a:lnSpc>
                <a:spcPct val="150000"/>
              </a:lnSpc>
            </a:pPr>
            <a:r>
              <a:rPr sz="2800" dirty="0" smtClean="0">
                <a:latin typeface="楷体" panose="02010609060101010101" pitchFamily="49" charset="-122"/>
                <a:ea typeface="楷体" panose="02010609060101010101" pitchFamily="49" charset="-122"/>
              </a:rPr>
              <a:t>预设答案：假设年平均增长率为x，则应该有</a:t>
            </a:r>
            <a:endParaRPr sz="2800" dirty="0" smtClean="0">
              <a:latin typeface="楷体" panose="02010609060101010101" pitchFamily="49" charset="-122"/>
              <a:ea typeface="楷体" panose="02010609060101010101" pitchFamily="49" charset="-122"/>
            </a:endParaRPr>
          </a:p>
          <a:p>
            <a:pPr>
              <a:lnSpc>
                <a:spcPct val="150000"/>
              </a:lnSpc>
            </a:pPr>
            <a:r>
              <a:rPr sz="2800" dirty="0" smtClean="0">
                <a:latin typeface="楷体" panose="02010609060101010101" pitchFamily="49" charset="-122"/>
                <a:ea typeface="楷体" panose="02010609060101010101" pitchFamily="49" charset="-122"/>
              </a:rPr>
              <a:t>（1+16.84%）（1+14.06%）（1+14.26%）=（1+x）</a:t>
            </a:r>
            <a:r>
              <a:rPr sz="2800" baseline="30000" dirty="0" smtClean="0">
                <a:latin typeface="楷体" panose="02010609060101010101" pitchFamily="49" charset="-122"/>
                <a:ea typeface="楷体" panose="02010609060101010101" pitchFamily="49" charset="-122"/>
              </a:rPr>
              <a:t>3</a:t>
            </a:r>
            <a:endParaRPr sz="2800" baseline="30000" dirty="0" smtClean="0">
              <a:latin typeface="楷体" panose="02010609060101010101" pitchFamily="49" charset="-122"/>
              <a:ea typeface="楷体" panose="02010609060101010101" pitchFamily="49" charset="-122"/>
            </a:endParaRPr>
          </a:p>
          <a:p>
            <a:pPr>
              <a:lnSpc>
                <a:spcPct val="150000"/>
              </a:lnSpc>
            </a:pPr>
            <a:r>
              <a:rPr sz="2800" dirty="0" smtClean="0">
                <a:latin typeface="楷体" panose="02010609060101010101" pitchFamily="49" charset="-122"/>
                <a:ea typeface="楷体" panose="02010609060101010101" pitchFamily="49" charset="-122"/>
              </a:rPr>
              <a:t>从而 </a:t>
            </a:r>
            <a:endParaRPr sz="2800" dirty="0" smtClean="0">
              <a:latin typeface="楷体" panose="02010609060101010101" pitchFamily="49" charset="-122"/>
              <a:ea typeface="楷体" panose="02010609060101010101" pitchFamily="49" charset="-122"/>
            </a:endParaRPr>
          </a:p>
          <a:p>
            <a:pPr>
              <a:lnSpc>
                <a:spcPct val="150000"/>
              </a:lnSpc>
            </a:pPr>
            <a:r>
              <a:rPr sz="2800" dirty="0" smtClean="0">
                <a:latin typeface="楷体" panose="02010609060101010101" pitchFamily="49" charset="-122"/>
                <a:ea typeface="楷体" panose="02010609060101010101" pitchFamily="49" charset="-122"/>
              </a:rPr>
              <a:t>由此可预测2017年的科研和开发机构基础研究经费支出为</a:t>
            </a:r>
            <a:endParaRPr sz="2800" dirty="0" smtClean="0">
              <a:latin typeface="楷体" panose="02010609060101010101" pitchFamily="49" charset="-122"/>
              <a:ea typeface="楷体" panose="02010609060101010101" pitchFamily="49" charset="-122"/>
            </a:endParaRPr>
          </a:p>
          <a:p>
            <a:pPr>
              <a:lnSpc>
                <a:spcPct val="150000"/>
              </a:lnSpc>
            </a:pPr>
            <a:endParaRPr lang="zh-CN" altLang="en-US" sz="2800" dirty="0" smtClean="0">
              <a:latin typeface="楷体" panose="02010609060101010101" pitchFamily="49" charset="-122"/>
              <a:ea typeface="楷体" panose="02010609060101010101" pitchFamily="49" charset="-122"/>
            </a:endParaRPr>
          </a:p>
        </p:txBody>
      </p:sp>
      <p:graphicFrame>
        <p:nvGraphicFramePr>
          <p:cNvPr id="2" name="对象 -2147482524"/>
          <p:cNvGraphicFramePr>
            <a:graphicFrameLocks noChangeAspect="1"/>
          </p:cNvGraphicFramePr>
          <p:nvPr/>
        </p:nvGraphicFramePr>
        <p:xfrm>
          <a:off x="2461895" y="3926840"/>
          <a:ext cx="7945755" cy="483235"/>
        </p:xfrm>
        <a:graphic>
          <a:graphicData uri="http://schemas.openxmlformats.org/presentationml/2006/ole">
            <mc:AlternateContent xmlns:mc="http://schemas.openxmlformats.org/markup-compatibility/2006">
              <mc:Choice xmlns:v="urn:schemas-microsoft-com:vml" Requires="v">
                <p:oleObj spid="_x0000_s11" name="" r:id="rId2" imgW="3759200" imgH="228600" progId="Equation.KSEE3">
                  <p:embed/>
                </p:oleObj>
              </mc:Choice>
              <mc:Fallback>
                <p:oleObj name="" r:id="rId2" imgW="3759200" imgH="228600" progId="Equation.KSEE3">
                  <p:embed/>
                  <p:pic>
                    <p:nvPicPr>
                      <p:cNvPr id="0" name="图片 10"/>
                      <p:cNvPicPr/>
                      <p:nvPr/>
                    </p:nvPicPr>
                    <p:blipFill>
                      <a:blip r:embed="rId3"/>
                      <a:stretch>
                        <a:fillRect/>
                      </a:stretch>
                    </p:blipFill>
                    <p:spPr>
                      <a:xfrm>
                        <a:off x="2461895" y="3926840"/>
                        <a:ext cx="7945755" cy="483235"/>
                      </a:xfrm>
                      <a:prstGeom prst="rect">
                        <a:avLst/>
                      </a:prstGeom>
                      <a:noFill/>
                      <a:ln w="38100">
                        <a:noFill/>
                        <a:miter/>
                      </a:ln>
                    </p:spPr>
                  </p:pic>
                </p:oleObj>
              </mc:Fallback>
            </mc:AlternateContent>
          </a:graphicData>
        </a:graphic>
      </p:graphicFrame>
      <p:graphicFrame>
        <p:nvGraphicFramePr>
          <p:cNvPr id="3" name="对象 -2147482523"/>
          <p:cNvGraphicFramePr>
            <a:graphicFrameLocks noChangeAspect="1"/>
          </p:cNvGraphicFramePr>
          <p:nvPr/>
        </p:nvGraphicFramePr>
        <p:xfrm>
          <a:off x="1761490" y="5229860"/>
          <a:ext cx="6496050" cy="581025"/>
        </p:xfrm>
        <a:graphic>
          <a:graphicData uri="http://schemas.openxmlformats.org/presentationml/2006/ole">
            <mc:AlternateContent xmlns:mc="http://schemas.openxmlformats.org/markup-compatibility/2006">
              <mc:Choice xmlns:v="urn:schemas-microsoft-com:vml" Requires="v">
                <p:oleObj spid="_x0000_s12" name="" r:id="rId4" imgW="2413000" imgH="215900" progId="Equation.KSEE3">
                  <p:embed/>
                </p:oleObj>
              </mc:Choice>
              <mc:Fallback>
                <p:oleObj name="" r:id="rId4" imgW="2413000" imgH="215900" progId="Equation.KSEE3">
                  <p:embed/>
                  <p:pic>
                    <p:nvPicPr>
                      <p:cNvPr id="0" name="图片 11"/>
                      <p:cNvPicPr/>
                      <p:nvPr/>
                    </p:nvPicPr>
                    <p:blipFill>
                      <a:blip r:embed="rId5"/>
                      <a:stretch>
                        <a:fillRect/>
                      </a:stretch>
                    </p:blipFill>
                    <p:spPr>
                      <a:xfrm>
                        <a:off x="1761490" y="5229860"/>
                        <a:ext cx="6496050" cy="581025"/>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2"/>
          <p:cNvSpPr txBox="1"/>
          <p:nvPr/>
        </p:nvSpPr>
        <p:spPr>
          <a:xfrm>
            <a:off x="3295461" y="63374"/>
            <a:ext cx="5229225" cy="646331"/>
          </a:xfrm>
          <a:prstGeom prst="rect">
            <a:avLst/>
          </a:prstGeom>
          <a:noFill/>
          <a:ln w="9525">
            <a:noFill/>
          </a:ln>
        </p:spPr>
        <p:txBody>
          <a:bodyPr>
            <a:spAutoFit/>
          </a:bodyPr>
          <a:lstStyle/>
          <a:p>
            <a:pPr algn="ctr" eaLnBrk="1" hangingPunct="1"/>
            <a:r>
              <a:rPr lang="zh-CN" altLang="en-US" sz="3600" b="1" dirty="0" smtClean="0">
                <a:solidFill>
                  <a:schemeClr val="bg1"/>
                </a:solidFill>
              </a:rPr>
              <a:t>情境与问题</a:t>
            </a:r>
            <a:endParaRPr lang="zh-CN" altLang="en-US" sz="3600" b="1" dirty="0">
              <a:solidFill>
                <a:schemeClr val="bg1"/>
              </a:solidFill>
              <a:latin typeface="Arial" panose="020B0604020202020204" pitchFamily="34" charset="0"/>
            </a:endParaRPr>
          </a:p>
        </p:txBody>
      </p:sp>
      <p:pic>
        <p:nvPicPr>
          <p:cNvPr id="4"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8"/>
          <p:cNvSpPr>
            <a:spLocks noChangeArrowheads="1"/>
          </p:cNvSpPr>
          <p:nvPr/>
        </p:nvSpPr>
        <p:spPr bwMode="auto">
          <a:xfrm>
            <a:off x="724535" y="1784033"/>
            <a:ext cx="11148695" cy="2306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lvl1pPr indent="21336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a:defRPr>
                <a:solidFill>
                  <a:schemeClr val="tx1"/>
                </a:solidFill>
                <a:latin typeface="Arial" panose="020B0604020202020204" pitchFamily="34" charset="0"/>
              </a:defRPr>
            </a:lvl6pPr>
            <a:lvl7pPr>
              <a:defRPr>
                <a:solidFill>
                  <a:schemeClr val="tx1"/>
                </a:solidFill>
                <a:latin typeface="Arial" panose="020B0604020202020204" pitchFamily="34" charset="0"/>
              </a:defRPr>
            </a:lvl7pPr>
            <a:lvl8pPr>
              <a:defRPr>
                <a:solidFill>
                  <a:schemeClr val="tx1"/>
                </a:solidFill>
                <a:latin typeface="Arial" panose="020B0604020202020204" pitchFamily="34" charset="0"/>
              </a:defRPr>
            </a:lvl8pPr>
            <a:lvl9pPr>
              <a:defRPr>
                <a:solidFill>
                  <a:schemeClr val="tx1"/>
                </a:solidFill>
                <a:latin typeface="Arial" panose="020B0604020202020204" pitchFamily="34" charset="0"/>
              </a:defRPr>
            </a:lvl9pPr>
          </a:lstStyle>
          <a:p>
            <a:pPr marL="0" marR="0" lvl="0" indent="266700" algn="l" defTabSz="914400" rtl="0" eaLnBrk="0" fontAlgn="base" latinLnBrk="0" hangingPunct="0">
              <a:lnSpc>
                <a:spcPct val="100000"/>
              </a:lnSpc>
              <a:spcBef>
                <a:spcPct val="0"/>
              </a:spcBef>
              <a:spcAft>
                <a:spcPct val="0"/>
              </a:spcAft>
              <a:buClrTx/>
              <a:buSzTx/>
              <a:buFontTx/>
              <a:buNone/>
            </a:pPr>
            <a:r>
              <a:rPr kumimoji="0" lang="en-US" altLang="zh-CN" sz="3200" b="0"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 </a:t>
            </a:r>
            <a:r>
              <a:rPr kumimoji="0" sz="2800" b="0" u="none" strike="noStrike" cap="none" normalizeH="0" baseline="0" dirty="0">
                <a:latin typeface="楷体" panose="02010609060101010101" pitchFamily="49" charset="-122"/>
                <a:ea typeface="楷体" panose="02010609060101010101" pitchFamily="49" charset="-122"/>
                <a:cs typeface="楷体" panose="02010609060101010101" pitchFamily="49" charset="-122"/>
              </a:rPr>
              <a:t>国家统计局有关数据显示，我国科研和开发机构基础研究经费支出近些年呈爆炸式增长：2013年为221.59亿元，2014年、2015年、2016年的年增长率分别为16.84%，14.06%，14.26%.</a:t>
            </a:r>
            <a:endParaRPr kumimoji="0" sz="2800" b="0" u="none" strike="noStrike" cap="none" normalizeH="0" baseline="0" dirty="0">
              <a:latin typeface="楷体" panose="02010609060101010101" pitchFamily="49" charset="-122"/>
              <a:ea typeface="楷体" panose="02010609060101010101" pitchFamily="49" charset="-122"/>
              <a:cs typeface="楷体" panose="02010609060101010101" pitchFamily="49" charset="-122"/>
            </a:endParaRPr>
          </a:p>
          <a:p>
            <a:pPr marL="0" marR="0" lvl="0" indent="266700" algn="l" defTabSz="914400" rtl="0" eaLnBrk="0" fontAlgn="base" latinLnBrk="0" hangingPunct="0">
              <a:lnSpc>
                <a:spcPct val="100000"/>
              </a:lnSpc>
              <a:spcBef>
                <a:spcPct val="0"/>
              </a:spcBef>
              <a:spcAft>
                <a:spcPct val="0"/>
              </a:spcAft>
              <a:buClrTx/>
              <a:buSzTx/>
              <a:buFontTx/>
              <a:buNone/>
            </a:pPr>
            <a:r>
              <a:rPr kumimoji="0" sz="2800" b="0" u="none" strike="noStrike" cap="none" normalizeH="0" baseline="0" dirty="0">
                <a:latin typeface="楷体" panose="02010609060101010101" pitchFamily="49" charset="-122"/>
                <a:ea typeface="楷体" panose="02010609060101010101" pitchFamily="49" charset="-122"/>
                <a:cs typeface="楷体" panose="02010609060101010101" pitchFamily="49" charset="-122"/>
              </a:rPr>
              <a:t>你能根据这三个年增长率的数据，算出年平均增长率，并以2013年的经费支出为基础，预测2017年及以后各年的经费支出吗？</a:t>
            </a:r>
            <a:endParaRPr kumimoji="0" sz="2800" b="0" u="none" strike="noStrike" cap="none" normalizeH="0" baseline="0" dirty="0">
              <a:latin typeface="楷体" panose="02010609060101010101" pitchFamily="49" charset="-122"/>
              <a:ea typeface="楷体" panose="02010609060101010101" pitchFamily="49" charset="-122"/>
              <a:cs typeface="楷体" panose="02010609060101010101" pitchFamily="49"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2"/>
          <p:cNvSpPr txBox="1"/>
          <p:nvPr/>
        </p:nvSpPr>
        <p:spPr>
          <a:xfrm>
            <a:off x="3295461" y="63374"/>
            <a:ext cx="5229225" cy="645160"/>
          </a:xfrm>
          <a:prstGeom prst="rect">
            <a:avLst/>
          </a:prstGeom>
          <a:noFill/>
          <a:ln w="9525">
            <a:noFill/>
          </a:ln>
        </p:spPr>
        <p:txBody>
          <a:bodyPr>
            <a:spAutoFit/>
          </a:bodyPr>
          <a:lstStyle/>
          <a:p>
            <a:pPr algn="ctr" eaLnBrk="1" hangingPunct="1"/>
            <a:r>
              <a:rPr lang="zh-CN" altLang="en-US" sz="3600" b="1" dirty="0" smtClean="0">
                <a:solidFill>
                  <a:schemeClr val="bg1"/>
                </a:solidFill>
              </a:rPr>
              <a:t>课堂练习</a:t>
            </a:r>
            <a:endParaRPr lang="zh-CN" altLang="en-US" sz="3600" b="1" dirty="0">
              <a:solidFill>
                <a:schemeClr val="bg1"/>
              </a:solidFill>
              <a:latin typeface="Arial" panose="020B0604020202020204" pitchFamily="34" charset="0"/>
            </a:endParaRPr>
          </a:p>
        </p:txBody>
      </p:sp>
      <p:sp>
        <p:nvSpPr>
          <p:cNvPr id="3" name="矩形 2"/>
          <p:cNvSpPr/>
          <p:nvPr/>
        </p:nvSpPr>
        <p:spPr>
          <a:xfrm>
            <a:off x="1103485" y="1612680"/>
            <a:ext cx="10414000" cy="737235"/>
          </a:xfrm>
          <a:prstGeom prst="rect">
            <a:avLst/>
          </a:prstGeom>
        </p:spPr>
        <p:txBody>
          <a:bodyPr>
            <a:spAutoFit/>
          </a:bodyPr>
          <a:lstStyle/>
          <a:p>
            <a:pPr marL="254000">
              <a:lnSpc>
                <a:spcPct val="150000"/>
              </a:lnSpc>
              <a:spcAft>
                <a:spcPts val="0"/>
              </a:spcAft>
              <a:defRPr/>
            </a:pPr>
            <a:r>
              <a:rPr lang="en-US" altLang="zh-CN" sz="2800" kern="100" dirty="0" smtClean="0">
                <a:latin typeface="楷体" panose="02010609060101010101" pitchFamily="49" charset="-122"/>
                <a:ea typeface="楷体" panose="02010609060101010101" pitchFamily="49" charset="-122"/>
                <a:cs typeface="Times New Roman" panose="02020603050405020304" pitchFamily="18" charset="0"/>
              </a:rPr>
              <a:t>课本第8页练习A第1—4题</a:t>
            </a:r>
            <a:endParaRPr lang="en-US" altLang="zh-CN" sz="2800" kern="100" dirty="0" smtClean="0">
              <a:latin typeface="楷体" panose="02010609060101010101" pitchFamily="49" charset="-122"/>
              <a:ea typeface="楷体" panose="02010609060101010101" pitchFamily="49" charset="-122"/>
              <a:cs typeface="Times New Roman" panose="02020603050405020304" pitchFamily="18" charset="0"/>
            </a:endParaRPr>
          </a:p>
        </p:txBody>
      </p:sp>
      <p:pic>
        <p:nvPicPr>
          <p:cNvPr id="4"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2"/>
          <p:cNvSpPr txBox="1"/>
          <p:nvPr/>
        </p:nvSpPr>
        <p:spPr>
          <a:xfrm>
            <a:off x="3295461" y="63374"/>
            <a:ext cx="5229225" cy="645160"/>
          </a:xfrm>
          <a:prstGeom prst="rect">
            <a:avLst/>
          </a:prstGeom>
          <a:noFill/>
          <a:ln w="9525">
            <a:noFill/>
          </a:ln>
        </p:spPr>
        <p:txBody>
          <a:bodyPr>
            <a:spAutoFit/>
          </a:bodyPr>
          <a:lstStyle/>
          <a:p>
            <a:pPr algn="ctr" eaLnBrk="1" hangingPunct="1"/>
            <a:r>
              <a:rPr lang="zh-CN" altLang="en-US" sz="3600" b="1" dirty="0" smtClean="0">
                <a:solidFill>
                  <a:schemeClr val="bg1"/>
                </a:solidFill>
                <a:latin typeface="Arial" panose="020B0604020202020204" pitchFamily="34" charset="0"/>
              </a:rPr>
              <a:t>课堂小结</a:t>
            </a:r>
            <a:endParaRPr lang="zh-CN" altLang="en-US" sz="3600" b="1" dirty="0">
              <a:solidFill>
                <a:schemeClr val="bg1"/>
              </a:solidFill>
              <a:latin typeface="Arial" panose="020B0604020202020204" pitchFamily="34" charset="0"/>
            </a:endParaRPr>
          </a:p>
        </p:txBody>
      </p:sp>
      <p:sp>
        <p:nvSpPr>
          <p:cNvPr id="3" name="矩形 2"/>
          <p:cNvSpPr/>
          <p:nvPr/>
        </p:nvSpPr>
        <p:spPr>
          <a:xfrm>
            <a:off x="1355725" y="1612680"/>
            <a:ext cx="10414000" cy="4615815"/>
          </a:xfrm>
          <a:prstGeom prst="rect">
            <a:avLst/>
          </a:prstGeom>
        </p:spPr>
        <p:txBody>
          <a:bodyPr>
            <a:spAutoFit/>
          </a:bodyPr>
          <a:lstStyle/>
          <a:p>
            <a:pPr marL="254000">
              <a:lnSpc>
                <a:spcPct val="150000"/>
              </a:lnSpc>
              <a:spcAft>
                <a:spcPts val="0"/>
              </a:spcAft>
              <a:defRPr/>
            </a:pPr>
            <a:r>
              <a:rPr sz="2800" kern="100" dirty="0" smtClean="0">
                <a:latin typeface="楷体" panose="02010609060101010101" pitchFamily="49" charset="-122"/>
                <a:ea typeface="楷体" panose="02010609060101010101" pitchFamily="49" charset="-122"/>
                <a:cs typeface="Times New Roman" panose="02020603050405020304" pitchFamily="18" charset="0"/>
              </a:rPr>
              <a:t>1.实数指数幂的运算法则</a:t>
            </a:r>
            <a:endParaRPr sz="2800" kern="100" dirty="0" smtClean="0">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r>
              <a:rPr sz="2800" kern="100" dirty="0" smtClean="0">
                <a:latin typeface="楷体" panose="02010609060101010101" pitchFamily="49" charset="-122"/>
                <a:ea typeface="楷体" panose="02010609060101010101" pitchFamily="49" charset="-122"/>
                <a:cs typeface="Times New Roman" panose="02020603050405020304" pitchFamily="18" charset="0"/>
              </a:rPr>
              <a:t>              （</a:t>
            </a:r>
            <a:r>
              <a:rPr sz="2800" i="1" kern="100" dirty="0" smtClean="0">
                <a:latin typeface="Times New Roman" panose="02020603050405020304" pitchFamily="18" charset="0"/>
                <a:ea typeface="楷体" panose="02010609060101010101" pitchFamily="49" charset="-122"/>
                <a:cs typeface="Times New Roman" panose="02020603050405020304" pitchFamily="18" charset="0"/>
              </a:rPr>
              <a:t>a&gt;</a:t>
            </a:r>
            <a:r>
              <a:rPr sz="2800" kern="100" dirty="0" smtClean="0">
                <a:latin typeface="楷体" panose="02010609060101010101" pitchFamily="49" charset="-122"/>
                <a:ea typeface="楷体" panose="02010609060101010101" pitchFamily="49" charset="-122"/>
                <a:cs typeface="Times New Roman" panose="02020603050405020304" pitchFamily="18" charset="0"/>
              </a:rPr>
              <a:t>0,</a:t>
            </a:r>
            <a:r>
              <a:rPr sz="2800" i="1" kern="100" dirty="0" smtClean="0">
                <a:latin typeface="Times New Roman" panose="02020603050405020304" pitchFamily="18" charset="0"/>
                <a:ea typeface="楷体" panose="02010609060101010101" pitchFamily="49" charset="-122"/>
                <a:cs typeface="Times New Roman" panose="02020603050405020304" pitchFamily="18" charset="0"/>
              </a:rPr>
              <a:t>r</a:t>
            </a:r>
            <a:r>
              <a:rPr sz="2800" kern="100" dirty="0" smtClean="0">
                <a:latin typeface="楷体" panose="02010609060101010101" pitchFamily="49" charset="-122"/>
                <a:ea typeface="楷体" panose="02010609060101010101" pitchFamily="49" charset="-122"/>
                <a:cs typeface="Times New Roman" panose="02020603050405020304" pitchFamily="18" charset="0"/>
              </a:rPr>
              <a:t>,</a:t>
            </a:r>
            <a:r>
              <a:rPr sz="2800" i="1" kern="100" dirty="0" smtClean="0">
                <a:latin typeface="Times New Roman" panose="02020603050405020304" pitchFamily="18" charset="0"/>
                <a:ea typeface="楷体" panose="02010609060101010101" pitchFamily="49" charset="-122"/>
                <a:cs typeface="Times New Roman" panose="02020603050405020304" pitchFamily="18" charset="0"/>
              </a:rPr>
              <a:t>s</a:t>
            </a:r>
            <a:r>
              <a:rPr sz="2800" kern="100" dirty="0" smtClean="0">
                <a:latin typeface="楷体" panose="02010609060101010101" pitchFamily="49" charset="-122"/>
                <a:ea typeface="楷体" panose="02010609060101010101" pitchFamily="49" charset="-122"/>
                <a:cs typeface="Times New Roman" panose="02020603050405020304" pitchFamily="18" charset="0"/>
              </a:rPr>
              <a:t>  </a:t>
            </a:r>
            <a:r>
              <a:rPr sz="2800" i="1" kern="100" dirty="0" smtClean="0">
                <a:latin typeface="Times New Roman" panose="02020603050405020304" pitchFamily="18" charset="0"/>
                <a:ea typeface="楷体" panose="02010609060101010101" pitchFamily="49" charset="-122"/>
                <a:cs typeface="Times New Roman" panose="02020603050405020304" pitchFamily="18" charset="0"/>
              </a:rPr>
              <a:t>Q</a:t>
            </a:r>
            <a:r>
              <a:rPr sz="2800" kern="100" dirty="0" smtClean="0">
                <a:latin typeface="楷体" panose="02010609060101010101" pitchFamily="49" charset="-122"/>
                <a:ea typeface="楷体" panose="02010609060101010101" pitchFamily="49" charset="-122"/>
                <a:cs typeface="Times New Roman" panose="02020603050405020304" pitchFamily="18" charset="0"/>
              </a:rPr>
              <a:t>）;</a:t>
            </a:r>
            <a:endParaRPr sz="2800" kern="100" dirty="0" smtClean="0">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r>
              <a:rPr sz="2800" kern="100" dirty="0" smtClean="0">
                <a:latin typeface="楷体" panose="02010609060101010101" pitchFamily="49" charset="-122"/>
                <a:ea typeface="楷体" panose="02010609060101010101" pitchFamily="49" charset="-122"/>
                <a:cs typeface="Times New Roman" panose="02020603050405020304" pitchFamily="18" charset="0"/>
              </a:rPr>
              <a:t>              （</a:t>
            </a:r>
            <a:r>
              <a:rPr sz="2800" i="1" kern="100" dirty="0" smtClean="0">
                <a:latin typeface="Times New Roman" panose="02020603050405020304" pitchFamily="18" charset="0"/>
                <a:ea typeface="楷体" panose="02010609060101010101" pitchFamily="49" charset="-122"/>
                <a:cs typeface="Times New Roman" panose="02020603050405020304" pitchFamily="18" charset="0"/>
              </a:rPr>
              <a:t>a&gt;</a:t>
            </a:r>
            <a:r>
              <a:rPr sz="2800" kern="100" dirty="0" smtClean="0">
                <a:latin typeface="楷体" panose="02010609060101010101" pitchFamily="49" charset="-122"/>
                <a:ea typeface="楷体" panose="02010609060101010101" pitchFamily="49" charset="-122"/>
                <a:cs typeface="Times New Roman" panose="02020603050405020304" pitchFamily="18" charset="0"/>
              </a:rPr>
              <a:t>0,</a:t>
            </a:r>
            <a:r>
              <a:rPr sz="2800" i="1" kern="100" dirty="0" smtClean="0">
                <a:latin typeface="Times New Roman" panose="02020603050405020304" pitchFamily="18" charset="0"/>
                <a:ea typeface="楷体" panose="02010609060101010101" pitchFamily="49" charset="-122"/>
                <a:cs typeface="Times New Roman" panose="02020603050405020304" pitchFamily="18" charset="0"/>
              </a:rPr>
              <a:t>r</a:t>
            </a:r>
            <a:r>
              <a:rPr sz="2800" kern="100" dirty="0" smtClean="0">
                <a:latin typeface="楷体" panose="02010609060101010101" pitchFamily="49" charset="-122"/>
                <a:ea typeface="楷体" panose="02010609060101010101" pitchFamily="49" charset="-122"/>
                <a:cs typeface="Times New Roman" panose="02020603050405020304" pitchFamily="18" charset="0"/>
              </a:rPr>
              <a:t>,</a:t>
            </a:r>
            <a:r>
              <a:rPr sz="2800" i="1" kern="100" dirty="0" smtClean="0">
                <a:latin typeface="Times New Roman" panose="02020603050405020304" pitchFamily="18" charset="0"/>
                <a:ea typeface="楷体" panose="02010609060101010101" pitchFamily="49" charset="-122"/>
                <a:cs typeface="Times New Roman" panose="02020603050405020304" pitchFamily="18" charset="0"/>
              </a:rPr>
              <a:t>s</a:t>
            </a:r>
            <a:r>
              <a:rPr sz="2800" kern="100" dirty="0" smtClean="0">
                <a:latin typeface="楷体" panose="02010609060101010101" pitchFamily="49" charset="-122"/>
                <a:ea typeface="楷体" panose="02010609060101010101" pitchFamily="49" charset="-122"/>
                <a:cs typeface="Times New Roman" panose="02020603050405020304" pitchFamily="18" charset="0"/>
              </a:rPr>
              <a:t>  </a:t>
            </a:r>
            <a:r>
              <a:rPr sz="2800" i="1" kern="100" dirty="0" smtClean="0">
                <a:latin typeface="Times New Roman" panose="02020603050405020304" pitchFamily="18" charset="0"/>
                <a:ea typeface="楷体" panose="02010609060101010101" pitchFamily="49" charset="-122"/>
                <a:cs typeface="Times New Roman" panose="02020603050405020304" pitchFamily="18" charset="0"/>
              </a:rPr>
              <a:t>Q</a:t>
            </a:r>
            <a:r>
              <a:rPr sz="2800" kern="100" dirty="0" smtClean="0">
                <a:latin typeface="楷体" panose="02010609060101010101" pitchFamily="49" charset="-122"/>
                <a:ea typeface="楷体" panose="02010609060101010101" pitchFamily="49" charset="-122"/>
                <a:cs typeface="Times New Roman" panose="02020603050405020304" pitchFamily="18" charset="0"/>
              </a:rPr>
              <a:t>）;</a:t>
            </a:r>
            <a:endParaRPr sz="2800" kern="100" dirty="0" smtClean="0">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r>
              <a:rPr sz="2800" kern="100" dirty="0" smtClean="0">
                <a:latin typeface="楷体" panose="02010609060101010101" pitchFamily="49" charset="-122"/>
                <a:ea typeface="楷体" panose="02010609060101010101" pitchFamily="49" charset="-122"/>
                <a:cs typeface="Times New Roman" panose="02020603050405020304" pitchFamily="18" charset="0"/>
              </a:rPr>
              <a:t>              （</a:t>
            </a:r>
            <a:r>
              <a:rPr sz="2800" i="1" kern="100" dirty="0" smtClean="0">
                <a:latin typeface="Times New Roman" panose="02020603050405020304" pitchFamily="18" charset="0"/>
                <a:ea typeface="楷体" panose="02010609060101010101" pitchFamily="49" charset="-122"/>
                <a:cs typeface="Times New Roman" panose="02020603050405020304" pitchFamily="18" charset="0"/>
              </a:rPr>
              <a:t>a&gt;</a:t>
            </a:r>
            <a:r>
              <a:rPr sz="2800" kern="100" dirty="0" smtClean="0">
                <a:latin typeface="楷体" panose="02010609060101010101" pitchFamily="49" charset="-122"/>
                <a:ea typeface="楷体" panose="02010609060101010101" pitchFamily="49" charset="-122"/>
                <a:cs typeface="Times New Roman" panose="02020603050405020304" pitchFamily="18" charset="0"/>
              </a:rPr>
              <a:t>0,</a:t>
            </a:r>
            <a:r>
              <a:rPr sz="2800" i="1" kern="100" dirty="0" smtClean="0">
                <a:latin typeface="Times New Roman" panose="02020603050405020304" pitchFamily="18" charset="0"/>
                <a:ea typeface="楷体" panose="02010609060101010101" pitchFamily="49" charset="-122"/>
                <a:cs typeface="Times New Roman" panose="02020603050405020304" pitchFamily="18" charset="0"/>
              </a:rPr>
              <a:t>b&gt;</a:t>
            </a:r>
            <a:r>
              <a:rPr sz="2800" kern="100" dirty="0" smtClean="0">
                <a:latin typeface="楷体" panose="02010609060101010101" pitchFamily="49" charset="-122"/>
                <a:ea typeface="楷体" panose="02010609060101010101" pitchFamily="49" charset="-122"/>
                <a:cs typeface="Times New Roman" panose="02020603050405020304" pitchFamily="18" charset="0"/>
              </a:rPr>
              <a:t>0,</a:t>
            </a:r>
            <a:r>
              <a:rPr sz="2800" i="1" kern="100" dirty="0" smtClean="0">
                <a:latin typeface="Times New Roman" panose="02020603050405020304" pitchFamily="18" charset="0"/>
                <a:ea typeface="楷体" panose="02010609060101010101" pitchFamily="49" charset="-122"/>
                <a:cs typeface="Times New Roman" panose="02020603050405020304" pitchFamily="18" charset="0"/>
              </a:rPr>
              <a:t>r</a:t>
            </a:r>
            <a:r>
              <a:rPr sz="2800" kern="100" dirty="0" smtClean="0">
                <a:latin typeface="楷体" panose="02010609060101010101" pitchFamily="49" charset="-122"/>
                <a:ea typeface="楷体" panose="02010609060101010101" pitchFamily="49" charset="-122"/>
                <a:cs typeface="Times New Roman" panose="02020603050405020304" pitchFamily="18" charset="0"/>
              </a:rPr>
              <a:t>  </a:t>
            </a:r>
            <a:r>
              <a:rPr sz="2800" i="1" kern="100" dirty="0" smtClean="0">
                <a:latin typeface="Times New Roman" panose="02020603050405020304" pitchFamily="18" charset="0"/>
                <a:ea typeface="楷体" panose="02010609060101010101" pitchFamily="49" charset="-122"/>
                <a:cs typeface="Times New Roman" panose="02020603050405020304" pitchFamily="18" charset="0"/>
              </a:rPr>
              <a:t>Q</a:t>
            </a:r>
            <a:r>
              <a:rPr sz="2800" kern="100" dirty="0" smtClean="0">
                <a:latin typeface="楷体" panose="02010609060101010101" pitchFamily="49" charset="-122"/>
                <a:ea typeface="楷体" panose="02010609060101010101" pitchFamily="49" charset="-122"/>
                <a:cs typeface="Times New Roman" panose="02020603050405020304" pitchFamily="18" charset="0"/>
              </a:rPr>
              <a:t>）;</a:t>
            </a:r>
            <a:endParaRPr sz="2800" kern="100" dirty="0" smtClean="0">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r>
              <a:rPr sz="2800" kern="100" dirty="0" smtClean="0">
                <a:latin typeface="楷体" panose="02010609060101010101" pitchFamily="49" charset="-122"/>
                <a:ea typeface="楷体" panose="02010609060101010101" pitchFamily="49" charset="-122"/>
                <a:cs typeface="Times New Roman" panose="02020603050405020304" pitchFamily="18" charset="0"/>
              </a:rPr>
              <a:t>2.化简要遵循运算顺序进行，一般“先括号里再括号外，先乘方再乘除，最后加减”；如果有根式，先把根式化成分数指数幂在进行化简</a:t>
            </a: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a:t>
            </a:r>
            <a:endParaRPr lang="zh-CN" altLang="zh-CN" sz="2800" kern="100" dirty="0">
              <a:latin typeface="楷体" panose="02010609060101010101" pitchFamily="49" charset="-122"/>
              <a:ea typeface="楷体" panose="02010609060101010101" pitchFamily="49" charset="-122"/>
              <a:cs typeface="Times New Roman" panose="02020603050405020304" pitchFamily="18" charset="0"/>
            </a:endParaRPr>
          </a:p>
        </p:txBody>
      </p:sp>
      <p:pic>
        <p:nvPicPr>
          <p:cNvPr id="4"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对象 -2147482540"/>
          <p:cNvGraphicFramePr>
            <a:graphicFrameLocks noChangeAspect="1"/>
          </p:cNvGraphicFramePr>
          <p:nvPr/>
        </p:nvGraphicFramePr>
        <p:xfrm>
          <a:off x="1877695" y="2320925"/>
          <a:ext cx="2118995" cy="605155"/>
        </p:xfrm>
        <a:graphic>
          <a:graphicData uri="http://schemas.openxmlformats.org/presentationml/2006/ole">
            <mc:AlternateContent xmlns:mc="http://schemas.openxmlformats.org/markup-compatibility/2006">
              <mc:Choice xmlns:v="urn:schemas-microsoft-com:vml" Requires="v">
                <p:oleObj spid="_x0000_s3076" name="" r:id="rId2" imgW="710565" imgH="203200" progId="Equation.DSMT4">
                  <p:embed/>
                </p:oleObj>
              </mc:Choice>
              <mc:Fallback>
                <p:oleObj name="" r:id="rId2" imgW="710565" imgH="203200" progId="Equation.DSMT4">
                  <p:embed/>
                  <p:pic>
                    <p:nvPicPr>
                      <p:cNvPr id="0" name="图片 3075"/>
                      <p:cNvPicPr/>
                      <p:nvPr/>
                    </p:nvPicPr>
                    <p:blipFill>
                      <a:blip r:embed="rId3"/>
                      <a:stretch>
                        <a:fillRect/>
                      </a:stretch>
                    </p:blipFill>
                    <p:spPr>
                      <a:xfrm>
                        <a:off x="1877695" y="2320925"/>
                        <a:ext cx="2118995" cy="605155"/>
                      </a:xfrm>
                      <a:prstGeom prst="rect">
                        <a:avLst/>
                      </a:prstGeom>
                      <a:noFill/>
                      <a:ln w="38100">
                        <a:noFill/>
                        <a:miter/>
                      </a:ln>
                    </p:spPr>
                  </p:pic>
                </p:oleObj>
              </mc:Fallback>
            </mc:AlternateContent>
          </a:graphicData>
        </a:graphic>
      </p:graphicFrame>
      <p:graphicFrame>
        <p:nvGraphicFramePr>
          <p:cNvPr id="5" name="对象 -2147482522"/>
          <p:cNvGraphicFramePr>
            <a:graphicFrameLocks noChangeAspect="1"/>
          </p:cNvGraphicFramePr>
          <p:nvPr/>
        </p:nvGraphicFramePr>
        <p:xfrm>
          <a:off x="1877695" y="3002280"/>
          <a:ext cx="1867535" cy="622935"/>
        </p:xfrm>
        <a:graphic>
          <a:graphicData uri="http://schemas.openxmlformats.org/presentationml/2006/ole">
            <mc:AlternateContent xmlns:mc="http://schemas.openxmlformats.org/markup-compatibility/2006">
              <mc:Choice xmlns:v="urn:schemas-microsoft-com:vml" Requires="v">
                <p:oleObj spid="_x0000_s7" name="" r:id="rId4" imgW="685800" imgH="228600" progId="Equation.DSMT4">
                  <p:embed/>
                </p:oleObj>
              </mc:Choice>
              <mc:Fallback>
                <p:oleObj name="" r:id="rId4" imgW="685800" imgH="228600" progId="Equation.DSMT4">
                  <p:embed/>
                  <p:pic>
                    <p:nvPicPr>
                      <p:cNvPr id="0" name="图片 1"/>
                      <p:cNvPicPr/>
                      <p:nvPr/>
                    </p:nvPicPr>
                    <p:blipFill>
                      <a:blip r:embed="rId5"/>
                      <a:stretch>
                        <a:fillRect/>
                      </a:stretch>
                    </p:blipFill>
                    <p:spPr>
                      <a:xfrm>
                        <a:off x="1877695" y="3002280"/>
                        <a:ext cx="1867535" cy="622935"/>
                      </a:xfrm>
                      <a:prstGeom prst="rect">
                        <a:avLst/>
                      </a:prstGeom>
                      <a:noFill/>
                      <a:ln w="38100">
                        <a:noFill/>
                        <a:miter/>
                      </a:ln>
                    </p:spPr>
                  </p:pic>
                </p:oleObj>
              </mc:Fallback>
            </mc:AlternateContent>
          </a:graphicData>
        </a:graphic>
      </p:graphicFrame>
      <p:graphicFrame>
        <p:nvGraphicFramePr>
          <p:cNvPr id="8" name="对象 -2147482536"/>
          <p:cNvGraphicFramePr>
            <a:graphicFrameLocks noChangeAspect="1"/>
          </p:cNvGraphicFramePr>
          <p:nvPr/>
        </p:nvGraphicFramePr>
        <p:xfrm>
          <a:off x="1783715" y="3735070"/>
          <a:ext cx="2055495" cy="596900"/>
        </p:xfrm>
        <a:graphic>
          <a:graphicData uri="http://schemas.openxmlformats.org/presentationml/2006/ole">
            <mc:AlternateContent xmlns:mc="http://schemas.openxmlformats.org/markup-compatibility/2006">
              <mc:Choice xmlns:v="urn:schemas-microsoft-com:vml" Requires="v">
                <p:oleObj spid="_x0000_s9" name="" r:id="rId6" imgW="787400" imgH="228600" progId="Equation.DSMT4">
                  <p:embed/>
                </p:oleObj>
              </mc:Choice>
              <mc:Fallback>
                <p:oleObj name="" r:id="rId6" imgW="787400" imgH="228600" progId="Equation.DSMT4">
                  <p:embed/>
                  <p:pic>
                    <p:nvPicPr>
                      <p:cNvPr id="0" name="图片 4"/>
                      <p:cNvPicPr/>
                      <p:nvPr/>
                    </p:nvPicPr>
                    <p:blipFill>
                      <a:blip r:embed="rId7"/>
                      <a:stretch>
                        <a:fillRect/>
                      </a:stretch>
                    </p:blipFill>
                    <p:spPr>
                      <a:xfrm>
                        <a:off x="1783715" y="3735070"/>
                        <a:ext cx="2055495" cy="596900"/>
                      </a:xfrm>
                      <a:prstGeom prst="rect">
                        <a:avLst/>
                      </a:prstGeom>
                      <a:noFill/>
                      <a:ln w="38100">
                        <a:noFill/>
                        <a:miter/>
                      </a:ln>
                    </p:spPr>
                  </p:pic>
                </p:oleObj>
              </mc:Fallback>
            </mc:AlternateContent>
          </a:graphicData>
        </a:graphic>
      </p:graphicFrame>
      <p:graphicFrame>
        <p:nvGraphicFramePr>
          <p:cNvPr id="10" name="对象 -2147482539"/>
          <p:cNvGraphicFramePr>
            <a:graphicFrameLocks noChangeAspect="1"/>
          </p:cNvGraphicFramePr>
          <p:nvPr/>
        </p:nvGraphicFramePr>
        <p:xfrm>
          <a:off x="5866765" y="2607945"/>
          <a:ext cx="267335" cy="267335"/>
        </p:xfrm>
        <a:graphic>
          <a:graphicData uri="http://schemas.openxmlformats.org/presentationml/2006/ole">
            <mc:AlternateContent xmlns:mc="http://schemas.openxmlformats.org/markup-compatibility/2006">
              <mc:Choice xmlns:v="urn:schemas-microsoft-com:vml" Requires="v">
                <p:oleObj spid="_x0000_s11" name="" r:id="rId8" imgW="127000" imgH="127000" progId="Equation.DSMT4">
                  <p:embed/>
                </p:oleObj>
              </mc:Choice>
              <mc:Fallback>
                <p:oleObj name="" r:id="rId8" imgW="127000" imgH="127000" progId="Equation.DSMT4">
                  <p:embed/>
                  <p:pic>
                    <p:nvPicPr>
                      <p:cNvPr id="0" name="图片 6"/>
                      <p:cNvPicPr/>
                      <p:nvPr/>
                    </p:nvPicPr>
                    <p:blipFill>
                      <a:blip r:embed="rId9"/>
                      <a:stretch>
                        <a:fillRect/>
                      </a:stretch>
                    </p:blipFill>
                    <p:spPr>
                      <a:xfrm>
                        <a:off x="5866765" y="2607945"/>
                        <a:ext cx="267335" cy="267335"/>
                      </a:xfrm>
                      <a:prstGeom prst="rect">
                        <a:avLst/>
                      </a:prstGeom>
                      <a:noFill/>
                      <a:ln w="38100">
                        <a:noFill/>
                        <a:miter/>
                      </a:ln>
                    </p:spPr>
                  </p:pic>
                </p:oleObj>
              </mc:Fallback>
            </mc:AlternateContent>
          </a:graphicData>
        </a:graphic>
      </p:graphicFrame>
      <p:graphicFrame>
        <p:nvGraphicFramePr>
          <p:cNvPr id="12" name="对象 -2147482539"/>
          <p:cNvGraphicFramePr>
            <a:graphicFrameLocks noChangeAspect="1"/>
          </p:cNvGraphicFramePr>
          <p:nvPr/>
        </p:nvGraphicFramePr>
        <p:xfrm>
          <a:off x="5823585" y="3180080"/>
          <a:ext cx="267335" cy="267335"/>
        </p:xfrm>
        <a:graphic>
          <a:graphicData uri="http://schemas.openxmlformats.org/presentationml/2006/ole">
            <mc:AlternateContent xmlns:mc="http://schemas.openxmlformats.org/markup-compatibility/2006">
              <mc:Choice xmlns:v="urn:schemas-microsoft-com:vml" Requires="v">
                <p:oleObj spid="_x0000_s13" name="" r:id="rId10" imgW="127000" imgH="127000" progId="Equation.DSMT4">
                  <p:embed/>
                </p:oleObj>
              </mc:Choice>
              <mc:Fallback>
                <p:oleObj name="" r:id="rId10" imgW="127000" imgH="127000" progId="Equation.DSMT4">
                  <p:embed/>
                  <p:pic>
                    <p:nvPicPr>
                      <p:cNvPr id="0" name="图片 6"/>
                      <p:cNvPicPr/>
                      <p:nvPr/>
                    </p:nvPicPr>
                    <p:blipFill>
                      <a:blip r:embed="rId9"/>
                      <a:stretch>
                        <a:fillRect/>
                      </a:stretch>
                    </p:blipFill>
                    <p:spPr>
                      <a:xfrm>
                        <a:off x="5823585" y="3180080"/>
                        <a:ext cx="267335" cy="267335"/>
                      </a:xfrm>
                      <a:prstGeom prst="rect">
                        <a:avLst/>
                      </a:prstGeom>
                      <a:noFill/>
                      <a:ln w="38100">
                        <a:noFill/>
                        <a:miter/>
                      </a:ln>
                    </p:spPr>
                  </p:pic>
                </p:oleObj>
              </mc:Fallback>
            </mc:AlternateContent>
          </a:graphicData>
        </a:graphic>
      </p:graphicFrame>
      <p:graphicFrame>
        <p:nvGraphicFramePr>
          <p:cNvPr id="14" name="对象 -2147482539"/>
          <p:cNvGraphicFramePr>
            <a:graphicFrameLocks noChangeAspect="1"/>
          </p:cNvGraphicFramePr>
          <p:nvPr/>
        </p:nvGraphicFramePr>
        <p:xfrm>
          <a:off x="6250305" y="3899535"/>
          <a:ext cx="267335" cy="267335"/>
        </p:xfrm>
        <a:graphic>
          <a:graphicData uri="http://schemas.openxmlformats.org/presentationml/2006/ole">
            <mc:AlternateContent xmlns:mc="http://schemas.openxmlformats.org/markup-compatibility/2006">
              <mc:Choice xmlns:v="urn:schemas-microsoft-com:vml" Requires="v">
                <p:oleObj spid="_x0000_s15" name="" r:id="rId11" imgW="127000" imgH="127000" progId="Equation.DSMT4">
                  <p:embed/>
                </p:oleObj>
              </mc:Choice>
              <mc:Fallback>
                <p:oleObj name="" r:id="rId11" imgW="127000" imgH="127000" progId="Equation.DSMT4">
                  <p:embed/>
                  <p:pic>
                    <p:nvPicPr>
                      <p:cNvPr id="0" name="图片 6"/>
                      <p:cNvPicPr/>
                      <p:nvPr/>
                    </p:nvPicPr>
                    <p:blipFill>
                      <a:blip r:embed="rId9"/>
                      <a:stretch>
                        <a:fillRect/>
                      </a:stretch>
                    </p:blipFill>
                    <p:spPr>
                      <a:xfrm>
                        <a:off x="6250305" y="3899535"/>
                        <a:ext cx="267335" cy="267335"/>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2"/>
          <p:cNvSpPr txBox="1"/>
          <p:nvPr/>
        </p:nvSpPr>
        <p:spPr>
          <a:xfrm>
            <a:off x="3295461" y="63374"/>
            <a:ext cx="5229225" cy="645160"/>
          </a:xfrm>
          <a:prstGeom prst="rect">
            <a:avLst/>
          </a:prstGeom>
          <a:noFill/>
          <a:ln w="9525">
            <a:noFill/>
          </a:ln>
        </p:spPr>
        <p:txBody>
          <a:bodyPr>
            <a:spAutoFit/>
          </a:bodyPr>
          <a:lstStyle/>
          <a:p>
            <a:pPr algn="ctr" eaLnBrk="1" hangingPunct="1"/>
            <a:r>
              <a:rPr lang="zh-CN" altLang="en-US" sz="3600" b="1" dirty="0" smtClean="0">
                <a:solidFill>
                  <a:schemeClr val="bg1"/>
                </a:solidFill>
                <a:latin typeface="Arial" panose="020B0604020202020204" pitchFamily="34" charset="0"/>
              </a:rPr>
              <a:t>布置作业</a:t>
            </a:r>
            <a:endParaRPr lang="zh-CN" altLang="en-US" sz="3600" b="1" dirty="0">
              <a:solidFill>
                <a:schemeClr val="bg1"/>
              </a:solidFill>
              <a:latin typeface="Arial" panose="020B0604020202020204" pitchFamily="34" charset="0"/>
            </a:endParaRPr>
          </a:p>
        </p:txBody>
      </p:sp>
      <p:sp>
        <p:nvSpPr>
          <p:cNvPr id="3" name="矩形 2"/>
          <p:cNvSpPr/>
          <p:nvPr/>
        </p:nvSpPr>
        <p:spPr>
          <a:xfrm>
            <a:off x="1355725" y="1612680"/>
            <a:ext cx="10414000" cy="737235"/>
          </a:xfrm>
          <a:prstGeom prst="rect">
            <a:avLst/>
          </a:prstGeom>
        </p:spPr>
        <p:txBody>
          <a:bodyPr>
            <a:spAutoFit/>
          </a:bodyPr>
          <a:lstStyle/>
          <a:p>
            <a:pPr marL="254000">
              <a:lnSpc>
                <a:spcPct val="150000"/>
              </a:lnSpc>
              <a:spcAft>
                <a:spcPts val="0"/>
              </a:spcAft>
              <a:defRPr/>
            </a:pP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课本第8页练习B第1—4题</a:t>
            </a:r>
            <a:endPar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endParaRPr>
          </a:p>
        </p:txBody>
      </p:sp>
      <p:pic>
        <p:nvPicPr>
          <p:cNvPr id="4"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9"/>
          <p:cNvSpPr/>
          <p:nvPr/>
        </p:nvSpPr>
        <p:spPr>
          <a:xfrm>
            <a:off x="3752850" y="1257300"/>
            <a:ext cx="2381250" cy="2381250"/>
          </a:xfrm>
          <a:prstGeom prst="ellipse">
            <a:avLst/>
          </a:prstGeom>
          <a:noFill/>
          <a:ln>
            <a:solidFill>
              <a:srgbClr val="595959"/>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5" name="Oval 10"/>
          <p:cNvSpPr/>
          <p:nvPr/>
        </p:nvSpPr>
        <p:spPr>
          <a:xfrm>
            <a:off x="2568575" y="1104900"/>
            <a:ext cx="2381250" cy="2382838"/>
          </a:xfrm>
          <a:prstGeom prst="ellipse">
            <a:avLst/>
          </a:prstGeom>
          <a:noFill/>
          <a:ln>
            <a:solidFill>
              <a:srgbClr val="595959"/>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grpSp>
        <p:nvGrpSpPr>
          <p:cNvPr id="9220" name="组合 79"/>
          <p:cNvGrpSpPr/>
          <p:nvPr/>
        </p:nvGrpSpPr>
        <p:grpSpPr>
          <a:xfrm>
            <a:off x="1589088" y="811213"/>
            <a:ext cx="2341562" cy="2344737"/>
            <a:chOff x="6379729" y="2488774"/>
            <a:chExt cx="2513016" cy="2513016"/>
          </a:xfrm>
        </p:grpSpPr>
        <p:sp>
          <p:nvSpPr>
            <p:cNvPr id="10"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cs typeface="+mn-cs"/>
              </a:endParaRPr>
            </a:p>
          </p:txBody>
        </p:sp>
        <p:sp>
          <p:nvSpPr>
            <p:cNvPr id="11"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endParaRPr>
            </a:p>
          </p:txBody>
        </p:sp>
      </p:grpSp>
      <p:sp>
        <p:nvSpPr>
          <p:cNvPr id="9" name="椭圆 80"/>
          <p:cNvSpPr/>
          <p:nvPr/>
        </p:nvSpPr>
        <p:spPr bwMode="auto">
          <a:xfrm>
            <a:off x="1932719" y="1141999"/>
            <a:ext cx="1691508" cy="1694936"/>
          </a:xfrm>
          <a:prstGeom prst="ellipse">
            <a:avLst/>
          </a:prstGeom>
          <a:solidFill>
            <a:schemeClr val="accent1"/>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0000" b="0" i="0" u="none" strike="noStrike" kern="0" cap="none" spc="0" normalizeH="0" baseline="0" noProof="0" dirty="0" smtClean="0">
                <a:ln>
                  <a:noFill/>
                </a:ln>
                <a:solidFill>
                  <a:srgbClr val="FFFFFF"/>
                </a:solidFill>
                <a:effectLst/>
                <a:uLnTx/>
                <a:uFillTx/>
                <a:latin typeface="黑体" panose="02010609060101010101" pitchFamily="49" charset="-122"/>
                <a:ea typeface="黑体" panose="02010609060101010101" pitchFamily="49" charset="-122"/>
                <a:cs typeface="+mn-cs"/>
              </a:rPr>
              <a:t>谢</a:t>
            </a:r>
            <a:endParaRPr kumimoji="0" lang="zh-CN" altLang="en-US" sz="10000" b="0" i="0" u="none" strike="noStrike" kern="0" cap="none" spc="0" normalizeH="0" baseline="0" noProof="0" dirty="0" smtClean="0">
              <a:ln>
                <a:noFill/>
              </a:ln>
              <a:solidFill>
                <a:srgbClr val="FFFFFF"/>
              </a:solidFill>
              <a:effectLst/>
              <a:uLnTx/>
              <a:uFillTx/>
              <a:latin typeface="黑体" panose="02010609060101010101" pitchFamily="49" charset="-122"/>
              <a:ea typeface="黑体" panose="02010609060101010101" pitchFamily="49" charset="-122"/>
              <a:cs typeface="+mn-cs"/>
            </a:endParaRPr>
          </a:p>
        </p:txBody>
      </p:sp>
      <p:grpSp>
        <p:nvGrpSpPr>
          <p:cNvPr id="9224" name="组合 79"/>
          <p:cNvGrpSpPr/>
          <p:nvPr/>
        </p:nvGrpSpPr>
        <p:grpSpPr>
          <a:xfrm>
            <a:off x="3630613" y="601663"/>
            <a:ext cx="2181225" cy="2184400"/>
            <a:chOff x="6379729" y="2488774"/>
            <a:chExt cx="2513016" cy="2513016"/>
          </a:xfrm>
        </p:grpSpPr>
        <p:sp>
          <p:nvSpPr>
            <p:cNvPr id="31" name="任意多边形 82"/>
            <p:cNvSpPr/>
            <p:nvPr/>
          </p:nvSpPr>
          <p:spPr>
            <a:xfrm rot="3738964">
              <a:off x="6379730" y="2488773"/>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cs typeface="+mn-cs"/>
              </a:endParaRPr>
            </a:p>
          </p:txBody>
        </p:sp>
        <p:sp>
          <p:nvSpPr>
            <p:cNvPr id="32"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endParaRPr>
            </a:p>
          </p:txBody>
        </p:sp>
      </p:grpSp>
      <p:sp>
        <p:nvSpPr>
          <p:cNvPr id="30" name="椭圆 80"/>
          <p:cNvSpPr/>
          <p:nvPr/>
        </p:nvSpPr>
        <p:spPr bwMode="auto">
          <a:xfrm>
            <a:off x="3950515" y="909500"/>
            <a:ext cx="1575476" cy="1578669"/>
          </a:xfrm>
          <a:prstGeom prst="ellipse">
            <a:avLst/>
          </a:prstGeom>
          <a:solidFill>
            <a:schemeClr val="accent2"/>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9500" b="0" i="0" u="none" strike="noStrike" kern="0" cap="none" spc="0" normalizeH="0" baseline="0" noProof="0" dirty="0" smtClean="0">
                <a:ln>
                  <a:noFill/>
                </a:ln>
                <a:solidFill>
                  <a:srgbClr val="FFFFFF"/>
                </a:solidFill>
                <a:effectLst/>
                <a:uLnTx/>
                <a:uFillTx/>
                <a:latin typeface="黑体" panose="02010609060101010101" pitchFamily="49" charset="-122"/>
                <a:ea typeface="黑体" panose="02010609060101010101" pitchFamily="49" charset="-122"/>
                <a:cs typeface="+mn-cs"/>
              </a:rPr>
              <a:t>谢</a:t>
            </a:r>
            <a:endParaRPr kumimoji="0" lang="zh-CN" altLang="en-US" sz="9500" b="0" i="0" u="none" strike="noStrike" kern="0" cap="none" spc="0" normalizeH="0" baseline="0" noProof="0" dirty="0">
              <a:ln>
                <a:noFill/>
              </a:ln>
              <a:solidFill>
                <a:srgbClr val="FFFFFF"/>
              </a:solidFill>
              <a:effectLst/>
              <a:uLnTx/>
              <a:uFillTx/>
              <a:latin typeface="黑体" panose="02010609060101010101" pitchFamily="49" charset="-122"/>
              <a:ea typeface="黑体" panose="02010609060101010101" pitchFamily="49" charset="-122"/>
              <a:cs typeface="+mn-cs"/>
            </a:endParaRPr>
          </a:p>
        </p:txBody>
      </p:sp>
      <p:grpSp>
        <p:nvGrpSpPr>
          <p:cNvPr id="9228" name="组合 79"/>
          <p:cNvGrpSpPr/>
          <p:nvPr/>
        </p:nvGrpSpPr>
        <p:grpSpPr>
          <a:xfrm>
            <a:off x="6508750" y="796925"/>
            <a:ext cx="2355850" cy="2359025"/>
            <a:chOff x="6379729" y="2488774"/>
            <a:chExt cx="2513016" cy="2513016"/>
          </a:xfrm>
        </p:grpSpPr>
        <p:sp>
          <p:nvSpPr>
            <p:cNvPr id="40"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cs typeface="+mn-cs"/>
              </a:endParaRPr>
            </a:p>
          </p:txBody>
        </p:sp>
        <p:sp>
          <p:nvSpPr>
            <p:cNvPr id="41"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endParaRPr>
            </a:p>
          </p:txBody>
        </p:sp>
      </p:grpSp>
      <p:sp>
        <p:nvSpPr>
          <p:cNvPr id="39" name="椭圆 80"/>
          <p:cNvSpPr/>
          <p:nvPr/>
        </p:nvSpPr>
        <p:spPr bwMode="auto">
          <a:xfrm>
            <a:off x="6854479" y="1129847"/>
            <a:ext cx="1701582" cy="1705030"/>
          </a:xfrm>
          <a:prstGeom prst="ellipse">
            <a:avLst/>
          </a:prstGeom>
          <a:solidFill>
            <a:schemeClr val="accent4"/>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9500" b="0" i="0" u="none" strike="noStrike" kern="0" cap="none" spc="0" normalizeH="0" baseline="0" noProof="0" dirty="0" smtClean="0">
                <a:ln>
                  <a:noFill/>
                </a:ln>
                <a:solidFill>
                  <a:srgbClr val="FFFFFF"/>
                </a:solidFill>
                <a:effectLst/>
                <a:uLnTx/>
                <a:uFillTx/>
                <a:latin typeface="黑体" panose="02010609060101010101" pitchFamily="49" charset="-122"/>
                <a:ea typeface="黑体" panose="02010609060101010101" pitchFamily="49" charset="-122"/>
                <a:cs typeface="+mn-cs"/>
              </a:rPr>
              <a:t>看</a:t>
            </a:r>
            <a:endParaRPr kumimoji="0" lang="zh-CN" altLang="en-US" sz="9500" b="0" i="0" u="none" strike="noStrike" kern="0" cap="none" spc="0" normalizeH="0" baseline="0" noProof="0" dirty="0">
              <a:ln>
                <a:noFill/>
              </a:ln>
              <a:solidFill>
                <a:srgbClr val="FFFFFF"/>
              </a:solidFill>
              <a:effectLst/>
              <a:uLnTx/>
              <a:uFillTx/>
              <a:latin typeface="黑体" panose="02010609060101010101" pitchFamily="49" charset="-122"/>
              <a:ea typeface="黑体" panose="02010609060101010101" pitchFamily="49" charset="-122"/>
              <a:cs typeface="+mn-cs"/>
            </a:endParaRPr>
          </a:p>
        </p:txBody>
      </p:sp>
      <p:grpSp>
        <p:nvGrpSpPr>
          <p:cNvPr id="9232" name="组合 79"/>
          <p:cNvGrpSpPr/>
          <p:nvPr/>
        </p:nvGrpSpPr>
        <p:grpSpPr>
          <a:xfrm>
            <a:off x="5019675" y="1946275"/>
            <a:ext cx="1920875" cy="1924050"/>
            <a:chOff x="6379729" y="2488774"/>
            <a:chExt cx="2513016" cy="2513016"/>
          </a:xfrm>
        </p:grpSpPr>
        <p:sp>
          <p:nvSpPr>
            <p:cNvPr id="49" name="任意多边形 82"/>
            <p:cNvSpPr/>
            <p:nvPr/>
          </p:nvSpPr>
          <p:spPr>
            <a:xfrm rot="3738964">
              <a:off x="6379730" y="2488773"/>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cs typeface="+mn-cs"/>
              </a:endParaRPr>
            </a:p>
          </p:txBody>
        </p:sp>
        <p:sp>
          <p:nvSpPr>
            <p:cNvPr id="50"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endParaRPr>
            </a:p>
          </p:txBody>
        </p:sp>
      </p:grpSp>
      <p:sp>
        <p:nvSpPr>
          <p:cNvPr id="48" name="椭圆 80"/>
          <p:cNvSpPr/>
          <p:nvPr/>
        </p:nvSpPr>
        <p:spPr bwMode="auto">
          <a:xfrm>
            <a:off x="5301429" y="2217371"/>
            <a:ext cx="1387841" cy="1390650"/>
          </a:xfrm>
          <a:prstGeom prst="ellipse">
            <a:avLst/>
          </a:prstGeom>
          <a:solidFill>
            <a:schemeClr val="accent3"/>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8000" b="0" i="0" u="none" strike="noStrike" kern="0" cap="none" spc="0" normalizeH="0" baseline="0" noProof="0" dirty="0" smtClean="0">
                <a:ln>
                  <a:noFill/>
                </a:ln>
                <a:solidFill>
                  <a:srgbClr val="FFFFFF"/>
                </a:solidFill>
                <a:effectLst/>
                <a:uLnTx/>
                <a:uFillTx/>
                <a:latin typeface="黑体" panose="02010609060101010101" pitchFamily="49" charset="-122"/>
                <a:ea typeface="黑体" panose="02010609060101010101" pitchFamily="49" charset="-122"/>
                <a:cs typeface="+mn-cs"/>
              </a:rPr>
              <a:t>观</a:t>
            </a:r>
            <a:endParaRPr kumimoji="0" lang="zh-CN" altLang="en-US" sz="8000" b="0" i="0" u="none" strike="noStrike" kern="0" cap="none" spc="0" normalizeH="0" baseline="0" noProof="0" dirty="0">
              <a:ln>
                <a:noFill/>
              </a:ln>
              <a:solidFill>
                <a:srgbClr val="FFFFFF"/>
              </a:solidFill>
              <a:effectLst/>
              <a:uLnTx/>
              <a:uFillTx/>
              <a:latin typeface="黑体" panose="02010609060101010101" pitchFamily="49" charset="-122"/>
              <a:ea typeface="黑体" panose="02010609060101010101" pitchFamily="49" charset="-122"/>
              <a:cs typeface="+mn-cs"/>
            </a:endParaRPr>
          </a:p>
        </p:txBody>
      </p:sp>
      <p:sp>
        <p:nvSpPr>
          <p:cNvPr id="20" name="Oval 9"/>
          <p:cNvSpPr/>
          <p:nvPr/>
        </p:nvSpPr>
        <p:spPr>
          <a:xfrm>
            <a:off x="3752850" y="1257300"/>
            <a:ext cx="2381250" cy="2381250"/>
          </a:xfrm>
          <a:prstGeom prst="ellipse">
            <a:avLst/>
          </a:prstGeom>
          <a:noFill/>
          <a:ln>
            <a:solidFill>
              <a:srgbClr val="595959"/>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1" name="Oval 10"/>
          <p:cNvSpPr/>
          <p:nvPr/>
        </p:nvSpPr>
        <p:spPr>
          <a:xfrm>
            <a:off x="2568575" y="1104900"/>
            <a:ext cx="2381250" cy="2382838"/>
          </a:xfrm>
          <a:prstGeom prst="ellipse">
            <a:avLst/>
          </a:prstGeom>
          <a:noFill/>
          <a:ln>
            <a:solidFill>
              <a:srgbClr val="595959"/>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grpSp>
        <p:nvGrpSpPr>
          <p:cNvPr id="22" name="组合 79"/>
          <p:cNvGrpSpPr/>
          <p:nvPr/>
        </p:nvGrpSpPr>
        <p:grpSpPr bwMode="auto">
          <a:xfrm>
            <a:off x="1589088" y="811213"/>
            <a:ext cx="2341562" cy="2344737"/>
            <a:chOff x="6379729" y="2488774"/>
            <a:chExt cx="2513016" cy="2513016"/>
          </a:xfrm>
        </p:grpSpPr>
        <p:sp>
          <p:nvSpPr>
            <p:cNvPr id="23"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panose="020B0604020202020204"/>
                <a:ea typeface="宋体" panose="02010600030101010101" pitchFamily="2" charset="-122"/>
              </a:endParaRPr>
            </a:p>
          </p:txBody>
        </p:sp>
        <p:sp>
          <p:nvSpPr>
            <p:cNvPr id="24"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smtClean="0">
                <a:solidFill>
                  <a:srgbClr val="FFFFFF"/>
                </a:solidFill>
              </a:endParaRPr>
            </a:p>
          </p:txBody>
        </p:sp>
      </p:grpSp>
      <p:sp>
        <p:nvSpPr>
          <p:cNvPr id="25" name="椭圆 80"/>
          <p:cNvSpPr/>
          <p:nvPr/>
        </p:nvSpPr>
        <p:spPr bwMode="auto">
          <a:xfrm>
            <a:off x="1932719" y="1141999"/>
            <a:ext cx="1691508" cy="1694936"/>
          </a:xfrm>
          <a:prstGeom prst="ellipse">
            <a:avLst/>
          </a:prstGeom>
          <a:solidFill>
            <a:schemeClr val="accent1"/>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en-US" sz="10000" kern="0" dirty="0" smtClean="0">
                <a:solidFill>
                  <a:srgbClr val="FFFFFF"/>
                </a:solidFill>
                <a:latin typeface="黑体" panose="02010609060101010101" pitchFamily="49" charset="-122"/>
                <a:ea typeface="黑体" panose="02010609060101010101" pitchFamily="49" charset="-122"/>
              </a:rPr>
              <a:t>谢</a:t>
            </a:r>
            <a:endParaRPr lang="zh-CN" altLang="en-US" sz="10000" kern="0" dirty="0" smtClean="0">
              <a:solidFill>
                <a:srgbClr val="FFFFFF"/>
              </a:solidFill>
              <a:latin typeface="黑体" panose="02010609060101010101" pitchFamily="49" charset="-122"/>
              <a:ea typeface="黑体" panose="02010609060101010101" pitchFamily="49" charset="-122"/>
            </a:endParaRPr>
          </a:p>
        </p:txBody>
      </p:sp>
      <p:grpSp>
        <p:nvGrpSpPr>
          <p:cNvPr id="26" name="组合 79"/>
          <p:cNvGrpSpPr/>
          <p:nvPr/>
        </p:nvGrpSpPr>
        <p:grpSpPr bwMode="auto">
          <a:xfrm>
            <a:off x="3630613" y="601663"/>
            <a:ext cx="2181225" cy="2184400"/>
            <a:chOff x="6379729" y="2488774"/>
            <a:chExt cx="2513016" cy="2513016"/>
          </a:xfrm>
        </p:grpSpPr>
        <p:sp>
          <p:nvSpPr>
            <p:cNvPr id="27" name="任意多边形 82"/>
            <p:cNvSpPr/>
            <p:nvPr/>
          </p:nvSpPr>
          <p:spPr>
            <a:xfrm rot="3738964">
              <a:off x="6379730" y="2488773"/>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panose="020B0604020202020204"/>
                <a:ea typeface="宋体" panose="02010600030101010101" pitchFamily="2" charset="-122"/>
              </a:endParaRPr>
            </a:p>
          </p:txBody>
        </p:sp>
        <p:sp>
          <p:nvSpPr>
            <p:cNvPr id="28"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smtClean="0">
                <a:solidFill>
                  <a:srgbClr val="FFFFFF"/>
                </a:solidFill>
              </a:endParaRPr>
            </a:p>
          </p:txBody>
        </p:sp>
      </p:grpSp>
      <p:sp>
        <p:nvSpPr>
          <p:cNvPr id="29" name="椭圆 80"/>
          <p:cNvSpPr/>
          <p:nvPr/>
        </p:nvSpPr>
        <p:spPr bwMode="auto">
          <a:xfrm>
            <a:off x="3950515" y="909500"/>
            <a:ext cx="1575477" cy="1578669"/>
          </a:xfrm>
          <a:prstGeom prst="ellipse">
            <a:avLst/>
          </a:prstGeom>
          <a:solidFill>
            <a:schemeClr val="accent2"/>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en-US" sz="9500" kern="0" dirty="0" smtClean="0">
                <a:solidFill>
                  <a:srgbClr val="FFFFFF"/>
                </a:solidFill>
                <a:latin typeface="黑体" panose="02010609060101010101" pitchFamily="49" charset="-122"/>
                <a:ea typeface="黑体" panose="02010609060101010101" pitchFamily="49" charset="-122"/>
              </a:rPr>
              <a:t>谢</a:t>
            </a:r>
            <a:endParaRPr lang="zh-CN" altLang="en-US" sz="9500" kern="0" dirty="0">
              <a:solidFill>
                <a:srgbClr val="FFFFFF"/>
              </a:solidFill>
              <a:latin typeface="黑体" panose="02010609060101010101" pitchFamily="49" charset="-122"/>
              <a:ea typeface="黑体" panose="02010609060101010101" pitchFamily="49" charset="-122"/>
            </a:endParaRPr>
          </a:p>
        </p:txBody>
      </p:sp>
      <p:grpSp>
        <p:nvGrpSpPr>
          <p:cNvPr id="33" name="组合 79"/>
          <p:cNvGrpSpPr/>
          <p:nvPr/>
        </p:nvGrpSpPr>
        <p:grpSpPr bwMode="auto">
          <a:xfrm>
            <a:off x="6508750" y="796925"/>
            <a:ext cx="2355850" cy="2359025"/>
            <a:chOff x="6379729" y="2488774"/>
            <a:chExt cx="2513016" cy="2513016"/>
          </a:xfrm>
        </p:grpSpPr>
        <p:sp>
          <p:nvSpPr>
            <p:cNvPr id="34"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panose="020B0604020202020204"/>
                <a:ea typeface="宋体" panose="02010600030101010101" pitchFamily="2" charset="-122"/>
              </a:endParaRPr>
            </a:p>
          </p:txBody>
        </p:sp>
        <p:sp>
          <p:nvSpPr>
            <p:cNvPr id="35"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smtClean="0">
                <a:solidFill>
                  <a:srgbClr val="FFFFFF"/>
                </a:solidFill>
              </a:endParaRPr>
            </a:p>
          </p:txBody>
        </p:sp>
      </p:grpSp>
      <p:sp>
        <p:nvSpPr>
          <p:cNvPr id="36" name="椭圆 80"/>
          <p:cNvSpPr/>
          <p:nvPr/>
        </p:nvSpPr>
        <p:spPr bwMode="auto">
          <a:xfrm>
            <a:off x="6854479" y="1129847"/>
            <a:ext cx="1701582" cy="1705030"/>
          </a:xfrm>
          <a:prstGeom prst="ellipse">
            <a:avLst/>
          </a:prstGeom>
          <a:solidFill>
            <a:schemeClr val="accent4"/>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en-US" sz="9500" kern="0" dirty="0" smtClean="0">
                <a:solidFill>
                  <a:srgbClr val="FFFFFF"/>
                </a:solidFill>
                <a:latin typeface="黑体" panose="02010609060101010101" pitchFamily="49" charset="-122"/>
                <a:ea typeface="黑体" panose="02010609060101010101" pitchFamily="49" charset="-122"/>
              </a:rPr>
              <a:t>看</a:t>
            </a:r>
            <a:endParaRPr lang="zh-CN" altLang="en-US" sz="9500" kern="0" dirty="0">
              <a:solidFill>
                <a:srgbClr val="FFFFFF"/>
              </a:solidFill>
              <a:latin typeface="黑体" panose="02010609060101010101" pitchFamily="49" charset="-122"/>
              <a:ea typeface="黑体" panose="02010609060101010101" pitchFamily="49" charset="-122"/>
            </a:endParaRPr>
          </a:p>
        </p:txBody>
      </p:sp>
      <p:grpSp>
        <p:nvGrpSpPr>
          <p:cNvPr id="37" name="组合 79"/>
          <p:cNvGrpSpPr/>
          <p:nvPr/>
        </p:nvGrpSpPr>
        <p:grpSpPr bwMode="auto">
          <a:xfrm>
            <a:off x="5019675" y="1946275"/>
            <a:ext cx="1920875" cy="1924050"/>
            <a:chOff x="6379729" y="2488774"/>
            <a:chExt cx="2513016" cy="2513016"/>
          </a:xfrm>
        </p:grpSpPr>
        <p:sp>
          <p:nvSpPr>
            <p:cNvPr id="38" name="任意多边形 82"/>
            <p:cNvSpPr/>
            <p:nvPr/>
          </p:nvSpPr>
          <p:spPr>
            <a:xfrm rot="3738964">
              <a:off x="6379730" y="2488773"/>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panose="020B0604020202020204"/>
                <a:ea typeface="宋体" panose="02010600030101010101" pitchFamily="2" charset="-122"/>
              </a:endParaRPr>
            </a:p>
          </p:txBody>
        </p:sp>
        <p:sp>
          <p:nvSpPr>
            <p:cNvPr id="42"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smtClean="0">
                <a:solidFill>
                  <a:srgbClr val="FFFFFF"/>
                </a:solidFill>
              </a:endParaRPr>
            </a:p>
          </p:txBody>
        </p:sp>
      </p:grpSp>
      <p:sp>
        <p:nvSpPr>
          <p:cNvPr id="43" name="椭圆 80"/>
          <p:cNvSpPr/>
          <p:nvPr/>
        </p:nvSpPr>
        <p:spPr bwMode="auto">
          <a:xfrm>
            <a:off x="5301430" y="2217371"/>
            <a:ext cx="1387840" cy="1390651"/>
          </a:xfrm>
          <a:prstGeom prst="ellipse">
            <a:avLst/>
          </a:prstGeom>
          <a:solidFill>
            <a:schemeClr val="accent3"/>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en-US" sz="8000" kern="0" dirty="0" smtClean="0">
                <a:solidFill>
                  <a:srgbClr val="FFFFFF"/>
                </a:solidFill>
                <a:latin typeface="黑体" panose="02010609060101010101" pitchFamily="49" charset="-122"/>
                <a:ea typeface="黑体" panose="02010609060101010101" pitchFamily="49" charset="-122"/>
              </a:rPr>
              <a:t>观</a:t>
            </a:r>
            <a:endParaRPr lang="zh-CN" altLang="en-US" sz="8000" kern="0" dirty="0">
              <a:solidFill>
                <a:srgbClr val="FFFFFF"/>
              </a:solidFill>
              <a:latin typeface="黑体" panose="02010609060101010101" pitchFamily="49" charset="-122"/>
              <a:ea typeface="黑体" panose="02010609060101010101" pitchFamily="49" charset="-122"/>
            </a:endParaRPr>
          </a:p>
        </p:txBody>
      </p:sp>
      <p:sp>
        <p:nvSpPr>
          <p:cNvPr id="44" name="Oval 9"/>
          <p:cNvSpPr/>
          <p:nvPr/>
        </p:nvSpPr>
        <p:spPr>
          <a:xfrm>
            <a:off x="3752850" y="1257300"/>
            <a:ext cx="2381250" cy="2381250"/>
          </a:xfrm>
          <a:prstGeom prst="ellipse">
            <a:avLst/>
          </a:prstGeom>
          <a:noFill/>
          <a:ln>
            <a:solidFill>
              <a:srgbClr val="595959"/>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45" name="Oval 10"/>
          <p:cNvSpPr/>
          <p:nvPr/>
        </p:nvSpPr>
        <p:spPr>
          <a:xfrm>
            <a:off x="2568575" y="1104900"/>
            <a:ext cx="2381250" cy="2382838"/>
          </a:xfrm>
          <a:prstGeom prst="ellipse">
            <a:avLst/>
          </a:prstGeom>
          <a:noFill/>
          <a:ln>
            <a:solidFill>
              <a:srgbClr val="595959"/>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grpSp>
        <p:nvGrpSpPr>
          <p:cNvPr id="46" name="组合 79"/>
          <p:cNvGrpSpPr/>
          <p:nvPr/>
        </p:nvGrpSpPr>
        <p:grpSpPr bwMode="auto">
          <a:xfrm>
            <a:off x="1589088" y="811213"/>
            <a:ext cx="2341562" cy="2344737"/>
            <a:chOff x="6379729" y="2488774"/>
            <a:chExt cx="2513016" cy="2513016"/>
          </a:xfrm>
        </p:grpSpPr>
        <p:sp>
          <p:nvSpPr>
            <p:cNvPr id="47"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panose="020B0604020202020204"/>
                <a:ea typeface="宋体" panose="02010600030101010101" pitchFamily="2" charset="-122"/>
              </a:endParaRPr>
            </a:p>
          </p:txBody>
        </p:sp>
        <p:sp>
          <p:nvSpPr>
            <p:cNvPr id="51"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smtClean="0">
                <a:solidFill>
                  <a:srgbClr val="FFFFFF"/>
                </a:solidFill>
              </a:endParaRPr>
            </a:p>
          </p:txBody>
        </p:sp>
      </p:grpSp>
      <p:sp>
        <p:nvSpPr>
          <p:cNvPr id="52" name="椭圆 80"/>
          <p:cNvSpPr/>
          <p:nvPr/>
        </p:nvSpPr>
        <p:spPr bwMode="auto">
          <a:xfrm>
            <a:off x="1932719" y="1141999"/>
            <a:ext cx="1691508" cy="1694936"/>
          </a:xfrm>
          <a:prstGeom prst="ellipse">
            <a:avLst/>
          </a:prstGeom>
          <a:solidFill>
            <a:schemeClr val="accent1"/>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en-US" sz="10000" kern="0" dirty="0" smtClean="0">
                <a:solidFill>
                  <a:srgbClr val="FFFFFF"/>
                </a:solidFill>
                <a:latin typeface="黑体" panose="02010609060101010101" pitchFamily="49" charset="-122"/>
                <a:ea typeface="黑体" panose="02010609060101010101" pitchFamily="49" charset="-122"/>
              </a:rPr>
              <a:t>谢</a:t>
            </a:r>
            <a:endParaRPr lang="zh-CN" altLang="en-US" sz="10000" kern="0" dirty="0" smtClean="0">
              <a:solidFill>
                <a:srgbClr val="FFFFFF"/>
              </a:solidFill>
              <a:latin typeface="黑体" panose="02010609060101010101" pitchFamily="49" charset="-122"/>
              <a:ea typeface="黑体" panose="02010609060101010101" pitchFamily="49" charset="-122"/>
            </a:endParaRPr>
          </a:p>
        </p:txBody>
      </p:sp>
      <p:grpSp>
        <p:nvGrpSpPr>
          <p:cNvPr id="53" name="组合 79"/>
          <p:cNvGrpSpPr/>
          <p:nvPr/>
        </p:nvGrpSpPr>
        <p:grpSpPr bwMode="auto">
          <a:xfrm>
            <a:off x="3630613" y="601663"/>
            <a:ext cx="2181225" cy="2184400"/>
            <a:chOff x="6379729" y="2488774"/>
            <a:chExt cx="2513016" cy="2513016"/>
          </a:xfrm>
        </p:grpSpPr>
        <p:sp>
          <p:nvSpPr>
            <p:cNvPr id="54" name="任意多边形 82"/>
            <p:cNvSpPr/>
            <p:nvPr/>
          </p:nvSpPr>
          <p:spPr>
            <a:xfrm rot="3738964">
              <a:off x="6379730" y="2488773"/>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panose="020B0604020202020204"/>
                <a:ea typeface="宋体" panose="02010600030101010101" pitchFamily="2" charset="-122"/>
              </a:endParaRPr>
            </a:p>
          </p:txBody>
        </p:sp>
        <p:sp>
          <p:nvSpPr>
            <p:cNvPr id="55"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smtClean="0">
                <a:solidFill>
                  <a:srgbClr val="FFFFFF"/>
                </a:solidFill>
              </a:endParaRPr>
            </a:p>
          </p:txBody>
        </p:sp>
      </p:grpSp>
      <p:sp>
        <p:nvSpPr>
          <p:cNvPr id="56" name="椭圆 80"/>
          <p:cNvSpPr/>
          <p:nvPr/>
        </p:nvSpPr>
        <p:spPr bwMode="auto">
          <a:xfrm>
            <a:off x="3950515" y="909500"/>
            <a:ext cx="1575477" cy="1578669"/>
          </a:xfrm>
          <a:prstGeom prst="ellipse">
            <a:avLst/>
          </a:prstGeom>
          <a:solidFill>
            <a:schemeClr val="accent2"/>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en-US" sz="9500" kern="0" dirty="0" smtClean="0">
                <a:solidFill>
                  <a:srgbClr val="FFFFFF"/>
                </a:solidFill>
                <a:latin typeface="黑体" panose="02010609060101010101" pitchFamily="49" charset="-122"/>
                <a:ea typeface="黑体" panose="02010609060101010101" pitchFamily="49" charset="-122"/>
              </a:rPr>
              <a:t>谢</a:t>
            </a:r>
            <a:endParaRPr lang="zh-CN" altLang="en-US" sz="9500" kern="0" dirty="0">
              <a:solidFill>
                <a:srgbClr val="FFFFFF"/>
              </a:solidFill>
              <a:latin typeface="黑体" panose="02010609060101010101" pitchFamily="49" charset="-122"/>
              <a:ea typeface="黑体" panose="02010609060101010101" pitchFamily="49" charset="-122"/>
            </a:endParaRPr>
          </a:p>
        </p:txBody>
      </p:sp>
      <p:grpSp>
        <p:nvGrpSpPr>
          <p:cNvPr id="57" name="组合 79"/>
          <p:cNvGrpSpPr/>
          <p:nvPr/>
        </p:nvGrpSpPr>
        <p:grpSpPr bwMode="auto">
          <a:xfrm>
            <a:off x="6508750" y="796925"/>
            <a:ext cx="2355850" cy="2359025"/>
            <a:chOff x="6379729" y="2488774"/>
            <a:chExt cx="2513016" cy="2513016"/>
          </a:xfrm>
        </p:grpSpPr>
        <p:sp>
          <p:nvSpPr>
            <p:cNvPr id="58"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panose="020B0604020202020204"/>
                <a:ea typeface="宋体" panose="02010600030101010101" pitchFamily="2" charset="-122"/>
              </a:endParaRPr>
            </a:p>
          </p:txBody>
        </p:sp>
        <p:sp>
          <p:nvSpPr>
            <p:cNvPr id="59"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smtClean="0">
                <a:solidFill>
                  <a:srgbClr val="FFFFFF"/>
                </a:solidFill>
              </a:endParaRPr>
            </a:p>
          </p:txBody>
        </p:sp>
      </p:grpSp>
      <p:sp>
        <p:nvSpPr>
          <p:cNvPr id="60" name="椭圆 80"/>
          <p:cNvSpPr/>
          <p:nvPr/>
        </p:nvSpPr>
        <p:spPr bwMode="auto">
          <a:xfrm>
            <a:off x="6854479" y="1129847"/>
            <a:ext cx="1701582" cy="1705030"/>
          </a:xfrm>
          <a:prstGeom prst="ellipse">
            <a:avLst/>
          </a:prstGeom>
          <a:solidFill>
            <a:schemeClr val="accent4"/>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en-US" sz="9500" kern="0" dirty="0">
                <a:solidFill>
                  <a:srgbClr val="FFFFFF"/>
                </a:solidFill>
                <a:latin typeface="黑体" panose="02010609060101010101" pitchFamily="49" charset="-122"/>
                <a:ea typeface="黑体" panose="02010609060101010101" pitchFamily="49" charset="-122"/>
              </a:rPr>
              <a:t>看</a:t>
            </a:r>
            <a:endParaRPr lang="zh-CN" altLang="en-US" sz="9500" kern="0" dirty="0">
              <a:solidFill>
                <a:srgbClr val="FFFFFF"/>
              </a:solidFill>
              <a:latin typeface="黑体" panose="02010609060101010101" pitchFamily="49" charset="-122"/>
              <a:ea typeface="黑体" panose="02010609060101010101" pitchFamily="49" charset="-122"/>
            </a:endParaRPr>
          </a:p>
        </p:txBody>
      </p:sp>
      <p:grpSp>
        <p:nvGrpSpPr>
          <p:cNvPr id="61" name="组合 79"/>
          <p:cNvGrpSpPr/>
          <p:nvPr/>
        </p:nvGrpSpPr>
        <p:grpSpPr bwMode="auto">
          <a:xfrm>
            <a:off x="5019675" y="1946275"/>
            <a:ext cx="1920875" cy="1924050"/>
            <a:chOff x="6379729" y="2488774"/>
            <a:chExt cx="2513016" cy="2513016"/>
          </a:xfrm>
        </p:grpSpPr>
        <p:sp>
          <p:nvSpPr>
            <p:cNvPr id="62" name="任意多边形 82"/>
            <p:cNvSpPr/>
            <p:nvPr/>
          </p:nvSpPr>
          <p:spPr>
            <a:xfrm rot="3738964">
              <a:off x="6379730" y="2488773"/>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panose="020B0604020202020204"/>
                <a:ea typeface="宋体" panose="02010600030101010101" pitchFamily="2" charset="-122"/>
              </a:endParaRPr>
            </a:p>
          </p:txBody>
        </p:sp>
        <p:sp>
          <p:nvSpPr>
            <p:cNvPr id="63"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smtClean="0">
                <a:solidFill>
                  <a:srgbClr val="FFFFFF"/>
                </a:solidFill>
              </a:endParaRPr>
            </a:p>
          </p:txBody>
        </p:sp>
      </p:grpSp>
      <p:sp>
        <p:nvSpPr>
          <p:cNvPr id="64" name="椭圆 80"/>
          <p:cNvSpPr/>
          <p:nvPr/>
        </p:nvSpPr>
        <p:spPr bwMode="auto">
          <a:xfrm>
            <a:off x="5301430" y="2217371"/>
            <a:ext cx="1387840" cy="1390651"/>
          </a:xfrm>
          <a:prstGeom prst="ellipse">
            <a:avLst/>
          </a:prstGeom>
          <a:solidFill>
            <a:schemeClr val="accent3"/>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en-US" sz="8000" kern="0" dirty="0">
                <a:solidFill>
                  <a:srgbClr val="FFFFFF"/>
                </a:solidFill>
                <a:latin typeface="黑体" panose="02010609060101010101" pitchFamily="49" charset="-122"/>
                <a:ea typeface="黑体" panose="02010609060101010101" pitchFamily="49" charset="-122"/>
              </a:rPr>
              <a:t>观</a:t>
            </a:r>
            <a:endParaRPr lang="zh-CN" altLang="en-US" sz="8000" kern="0" dirty="0">
              <a:solidFill>
                <a:srgbClr val="FFFFFF"/>
              </a:solidFill>
              <a:latin typeface="黑体" panose="02010609060101010101" pitchFamily="49" charset="-122"/>
              <a:ea typeface="黑体" panose="02010609060101010101" pitchFamily="49" charset="-122"/>
            </a:endParaRPr>
          </a:p>
        </p:txBody>
      </p:sp>
      <p:pic>
        <p:nvPicPr>
          <p:cNvPr id="65"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2"/>
          <p:cNvSpPr txBox="1"/>
          <p:nvPr/>
        </p:nvSpPr>
        <p:spPr>
          <a:xfrm>
            <a:off x="2971138" y="45127"/>
            <a:ext cx="7295202" cy="645160"/>
          </a:xfrm>
          <a:prstGeom prst="rect">
            <a:avLst/>
          </a:prstGeom>
          <a:noFill/>
          <a:ln w="9525">
            <a:noFill/>
          </a:ln>
        </p:spPr>
        <p:txBody>
          <a:bodyPr wrap="square">
            <a:spAutoFit/>
          </a:bodyPr>
          <a:lstStyle/>
          <a:p>
            <a:pPr algn="ctr" eaLnBrk="1" hangingPunct="1"/>
            <a:r>
              <a:rPr lang="zh-CN" altLang="en-US" sz="3600" b="1" dirty="0" smtClean="0">
                <a:solidFill>
                  <a:schemeClr val="bg1"/>
                </a:solidFill>
              </a:rPr>
              <a:t>复习回顾 提出问题</a:t>
            </a:r>
            <a:endParaRPr lang="zh-CN" altLang="en-US" sz="3600" b="1" dirty="0">
              <a:solidFill>
                <a:schemeClr val="bg1"/>
              </a:solidFill>
              <a:latin typeface="Arial" panose="020B0604020202020204" pitchFamily="34" charset="0"/>
            </a:endParaRPr>
          </a:p>
        </p:txBody>
      </p:sp>
      <p:pic>
        <p:nvPicPr>
          <p:cNvPr id="4"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
        <p:nvSpPr>
          <p:cNvPr id="409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00" name="Rectangle 4"/>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1" name="Rectangle 15"/>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3" name="Rectangle 17"/>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5" name="Rectangle 19"/>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7" name="Rectangle 21"/>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3" name="矩形 2"/>
          <p:cNvSpPr/>
          <p:nvPr/>
        </p:nvSpPr>
        <p:spPr>
          <a:xfrm>
            <a:off x="893273" y="1349928"/>
            <a:ext cx="10414000" cy="1568450"/>
          </a:xfrm>
          <a:prstGeom prst="rect">
            <a:avLst/>
          </a:prstGeom>
        </p:spPr>
        <p:txBody>
          <a:bodyPr>
            <a:spAutoFit/>
          </a:bodyPr>
          <a:lstStyle/>
          <a:p>
            <a:pPr marL="254000">
              <a:lnSpc>
                <a:spcPct val="150000"/>
              </a:lnSpc>
              <a:spcAft>
                <a:spcPts val="0"/>
              </a:spcAft>
              <a:defRPr/>
            </a:pPr>
            <a:r>
              <a:rPr lang="zh-CN" altLang="en-US" sz="36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问题1：计算下列各式的值</a:t>
            </a:r>
            <a:endParaRPr lang="zh-CN" altLang="en-US" sz="36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endParaRPr lang="zh-CN" altLang="en-US" sz="36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endParaRPr>
          </a:p>
        </p:txBody>
      </p:sp>
      <p:sp>
        <p:nvSpPr>
          <p:cNvPr id="14" name="Rectangle 74"/>
          <p:cNvSpPr>
            <a:spLocks noChangeArrowheads="1"/>
          </p:cNvSpPr>
          <p:nvPr/>
        </p:nvSpPr>
        <p:spPr bwMode="auto">
          <a:xfrm>
            <a:off x="0" y="847725"/>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127000" algn="l" defTabSz="914400" rtl="0" eaLnBrk="0" fontAlgn="base" latinLnBrk="0" hangingPunct="0">
              <a:lnSpc>
                <a:spcPct val="100000"/>
              </a:lnSpc>
              <a:spcBef>
                <a:spcPct val="0"/>
              </a:spcBef>
              <a:spcAft>
                <a:spcPct val="0"/>
              </a:spcAft>
              <a:buClrTx/>
              <a:buSzTx/>
              <a:buFontTx/>
              <a:buNone/>
            </a:pPr>
            <a:r>
              <a:rPr kumimoji="0" lang="en-US" altLang="zh-CN" sz="1000" b="0" i="0" u="none" strike="noStrike" cap="none" normalizeH="0" baseline="0" smtClean="0">
                <a:ln>
                  <a:noFill/>
                </a:ln>
                <a:solidFill>
                  <a:srgbClr val="333333"/>
                </a:solidFill>
                <a:effectLst/>
                <a:latin typeface="Calibri" panose="020F0502020204030204" pitchFamily="34" charset="0"/>
                <a:ea typeface="宋体" panose="02010600030101010101" pitchFamily="2" charset="-122"/>
                <a:cs typeface="Times New Roman" panose="02020603050405020304" pitchFamily="18" charset="0"/>
              </a:rPr>
              <a:t>.</a:t>
            </a:r>
            <a:endParaRPr kumimoji="0" lang="en-US" altLang="zh-CN"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2" name="对象 -2147482624"/>
          <p:cNvGraphicFramePr>
            <a:graphicFrameLocks noChangeAspect="1"/>
          </p:cNvGraphicFramePr>
          <p:nvPr/>
        </p:nvGraphicFramePr>
        <p:xfrm>
          <a:off x="1274445" y="2560320"/>
          <a:ext cx="6884670" cy="2747645"/>
        </p:xfrm>
        <a:graphic>
          <a:graphicData uri="http://schemas.openxmlformats.org/presentationml/2006/ole">
            <mc:AlternateContent xmlns:mc="http://schemas.openxmlformats.org/markup-compatibility/2006">
              <mc:Choice xmlns:v="urn:schemas-microsoft-com:vml" Requires="v">
                <p:oleObj spid="_x0000_s3076" name="" r:id="rId2" imgW="2082800" imgH="825500" progId="Equation.DSMT4">
                  <p:embed/>
                </p:oleObj>
              </mc:Choice>
              <mc:Fallback>
                <p:oleObj name="" r:id="rId2" imgW="2082800" imgH="825500" progId="Equation.DSMT4">
                  <p:embed/>
                  <p:pic>
                    <p:nvPicPr>
                      <p:cNvPr id="0" name="图片 3075"/>
                      <p:cNvPicPr/>
                      <p:nvPr/>
                    </p:nvPicPr>
                    <p:blipFill>
                      <a:blip r:embed="rId3"/>
                      <a:stretch>
                        <a:fillRect/>
                      </a:stretch>
                    </p:blipFill>
                    <p:spPr>
                      <a:xfrm>
                        <a:off x="1274445" y="2560320"/>
                        <a:ext cx="6884670" cy="2747645"/>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2"/>
          <p:cNvSpPr txBox="1"/>
          <p:nvPr/>
        </p:nvSpPr>
        <p:spPr>
          <a:xfrm>
            <a:off x="2971138" y="45127"/>
            <a:ext cx="7295202" cy="645160"/>
          </a:xfrm>
          <a:prstGeom prst="rect">
            <a:avLst/>
          </a:prstGeom>
          <a:noFill/>
          <a:ln w="9525">
            <a:noFill/>
          </a:ln>
        </p:spPr>
        <p:txBody>
          <a:bodyPr wrap="square">
            <a:spAutoFit/>
          </a:bodyPr>
          <a:lstStyle/>
          <a:p>
            <a:pPr algn="ctr" eaLnBrk="1" hangingPunct="1"/>
            <a:r>
              <a:rPr lang="zh-CN" altLang="en-US" sz="3600" b="1" dirty="0" smtClean="0">
                <a:solidFill>
                  <a:schemeClr val="bg1"/>
                </a:solidFill>
              </a:rPr>
              <a:t>复习回顾 提出问题</a:t>
            </a:r>
            <a:endParaRPr lang="zh-CN" altLang="en-US" sz="3600" b="1" dirty="0">
              <a:solidFill>
                <a:schemeClr val="bg1"/>
              </a:solidFill>
              <a:latin typeface="Arial" panose="020B0604020202020204" pitchFamily="34" charset="0"/>
            </a:endParaRPr>
          </a:p>
        </p:txBody>
      </p:sp>
      <p:pic>
        <p:nvPicPr>
          <p:cNvPr id="4"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8158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
        <p:nvSpPr>
          <p:cNvPr id="409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00" name="Rectangle 4"/>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1" name="Rectangle 15"/>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3" name="Rectangle 17"/>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5" name="Rectangle 19"/>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7" name="Rectangle 21"/>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3" name="矩形 2"/>
          <p:cNvSpPr/>
          <p:nvPr/>
        </p:nvSpPr>
        <p:spPr>
          <a:xfrm>
            <a:off x="889000" y="1014730"/>
            <a:ext cx="10414000" cy="4615815"/>
          </a:xfrm>
          <a:prstGeom prst="rect">
            <a:avLst/>
          </a:prstGeom>
        </p:spPr>
        <p:txBody>
          <a:bodyPr>
            <a:spAutoFit/>
          </a:bodyPr>
          <a:lstStyle/>
          <a:p>
            <a:pPr marL="254000">
              <a:lnSpc>
                <a:spcPct val="150000"/>
              </a:lnSpc>
              <a:spcAft>
                <a:spcPts val="0"/>
              </a:spcAft>
              <a:defRPr/>
            </a:pPr>
            <a:r>
              <a:rPr lang="zh-CN" sz="2800" b="1" kern="100" dirty="0" smtClean="0">
                <a:latin typeface="楷体" panose="02010609060101010101" pitchFamily="49" charset="-122"/>
                <a:ea typeface="楷体" panose="02010609060101010101" pitchFamily="49" charset="-122"/>
                <a:cs typeface="Times New Roman" panose="02020603050405020304" pitchFamily="18" charset="0"/>
              </a:rPr>
              <a:t>一般地，中</a:t>
            </a:r>
            <a:r>
              <a:rPr lang="zh-CN" sz="2800" b="1" i="1" kern="100" dirty="0" smtClean="0">
                <a:latin typeface="Times New Roman" panose="02020603050405020304" pitchFamily="18" charset="0"/>
                <a:ea typeface="楷体" panose="02010609060101010101" pitchFamily="49" charset="-122"/>
                <a:cs typeface="Times New Roman" panose="02020603050405020304" pitchFamily="18" charset="0"/>
              </a:rPr>
              <a:t>a</a:t>
            </a:r>
            <a:r>
              <a:rPr lang="zh-CN" sz="2800" b="1" kern="100" dirty="0" smtClean="0">
                <a:latin typeface="楷体" panose="02010609060101010101" pitchFamily="49" charset="-122"/>
                <a:ea typeface="楷体" panose="02010609060101010101" pitchFamily="49" charset="-122"/>
                <a:cs typeface="Times New Roman" panose="02020603050405020304" pitchFamily="18" charset="0"/>
              </a:rPr>
              <a:t>称为底数，</a:t>
            </a:r>
            <a:r>
              <a:rPr lang="zh-CN" sz="2800" b="1" i="1" kern="100" dirty="0" smtClean="0">
                <a:latin typeface="Times New Roman" panose="02020603050405020304" pitchFamily="18" charset="0"/>
                <a:ea typeface="楷体" panose="02010609060101010101" pitchFamily="49" charset="-122"/>
                <a:cs typeface="Times New Roman" panose="02020603050405020304" pitchFamily="18" charset="0"/>
              </a:rPr>
              <a:t>n</a:t>
            </a:r>
            <a:r>
              <a:rPr lang="zh-CN" sz="2800" b="1" kern="100" dirty="0" smtClean="0">
                <a:latin typeface="楷体" panose="02010609060101010101" pitchFamily="49" charset="-122"/>
                <a:ea typeface="楷体" panose="02010609060101010101" pitchFamily="49" charset="-122"/>
                <a:cs typeface="Times New Roman" panose="02020603050405020304" pitchFamily="18" charset="0"/>
              </a:rPr>
              <a:t>称为指数.</a:t>
            </a:r>
            <a:endParaRPr lang="zh-CN" sz="2800" b="1" kern="100" dirty="0" smtClean="0">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r>
              <a:rPr lang="zh-CN" sz="2800" b="1" kern="100" dirty="0" smtClean="0">
                <a:latin typeface="楷体" panose="02010609060101010101" pitchFamily="49" charset="-122"/>
                <a:ea typeface="楷体" panose="02010609060101010101" pitchFamily="49" charset="-122"/>
                <a:cs typeface="Times New Roman" panose="02020603050405020304" pitchFamily="18" charset="0"/>
              </a:rPr>
              <a:t>整数指数幂运算的运算法则有：</a:t>
            </a:r>
            <a:endParaRPr lang="zh-CN" sz="2800" b="1" kern="100" dirty="0" smtClean="0">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endParaRPr lang="zh-CN" sz="2800" b="1" kern="100" dirty="0" smtClean="0">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endParaRPr lang="zh-CN" sz="2800" b="1" kern="100" dirty="0" smtClean="0">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r>
              <a:rPr lang="zh-CN" sz="2800" b="1" kern="100" dirty="0" smtClean="0">
                <a:latin typeface="楷体" panose="02010609060101010101" pitchFamily="49" charset="-122"/>
                <a:ea typeface="楷体" panose="02010609060101010101" pitchFamily="49" charset="-122"/>
                <a:cs typeface="Times New Roman" panose="02020603050405020304" pitchFamily="18" charset="0"/>
              </a:rPr>
              <a:t>对于幂指数0，我们要注意两点：</a:t>
            </a:r>
            <a:endParaRPr lang="zh-CN" sz="2800" b="1" kern="100" dirty="0" smtClean="0">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r>
              <a:rPr lang="zh-CN" sz="2800" b="1" kern="100" dirty="0" smtClean="0">
                <a:latin typeface="楷体" panose="02010609060101010101" pitchFamily="49" charset="-122"/>
                <a:ea typeface="楷体" panose="02010609060101010101" pitchFamily="49" charset="-122"/>
                <a:cs typeface="Times New Roman" panose="02020603050405020304" pitchFamily="18" charset="0"/>
              </a:rPr>
              <a:t>（1）非零实数的0次幂等于1；</a:t>
            </a:r>
            <a:endParaRPr lang="zh-CN" sz="2800" b="1" kern="100" dirty="0" smtClean="0">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r>
              <a:rPr lang="zh-CN" sz="2800" b="1" kern="100" dirty="0" smtClean="0">
                <a:latin typeface="楷体" panose="02010609060101010101" pitchFamily="49" charset="-122"/>
                <a:ea typeface="楷体" panose="02010609060101010101" pitchFamily="49" charset="-122"/>
                <a:cs typeface="Times New Roman" panose="02020603050405020304" pitchFamily="18" charset="0"/>
              </a:rPr>
              <a:t>（2）0的0次幂无意义.</a:t>
            </a: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     </a:t>
            </a:r>
            <a:endPar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endParaRPr>
          </a:p>
        </p:txBody>
      </p:sp>
      <p:graphicFrame>
        <p:nvGraphicFramePr>
          <p:cNvPr id="2" name="对象 -2147482622"/>
          <p:cNvGraphicFramePr>
            <a:graphicFrameLocks noChangeAspect="1"/>
          </p:cNvGraphicFramePr>
          <p:nvPr/>
        </p:nvGraphicFramePr>
        <p:xfrm>
          <a:off x="1564640" y="2720340"/>
          <a:ext cx="7217410" cy="715645"/>
        </p:xfrm>
        <a:graphic>
          <a:graphicData uri="http://schemas.openxmlformats.org/presentationml/2006/ole">
            <mc:AlternateContent xmlns:mc="http://schemas.openxmlformats.org/markup-compatibility/2006">
              <mc:Choice xmlns:v="urn:schemas-microsoft-com:vml" Requires="v">
                <p:oleObj spid="_x0000_s7" name="" r:id="rId2" imgW="2222500" imgH="215900" progId="Equation.DSMT4">
                  <p:embed/>
                </p:oleObj>
              </mc:Choice>
              <mc:Fallback>
                <p:oleObj name="" r:id="rId2" imgW="2222500" imgH="215900" progId="Equation.DSMT4">
                  <p:embed/>
                  <p:pic>
                    <p:nvPicPr>
                      <p:cNvPr id="0" name="图片 6"/>
                      <p:cNvPicPr/>
                      <p:nvPr/>
                    </p:nvPicPr>
                    <p:blipFill>
                      <a:blip r:embed="rId3"/>
                      <a:stretch>
                        <a:fillRect/>
                      </a:stretch>
                    </p:blipFill>
                    <p:spPr>
                      <a:xfrm>
                        <a:off x="1564640" y="2720340"/>
                        <a:ext cx="7217410" cy="715645"/>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2"/>
          <p:cNvSpPr txBox="1"/>
          <p:nvPr/>
        </p:nvSpPr>
        <p:spPr>
          <a:xfrm>
            <a:off x="2971138" y="45127"/>
            <a:ext cx="7295202" cy="645160"/>
          </a:xfrm>
          <a:prstGeom prst="rect">
            <a:avLst/>
          </a:prstGeom>
          <a:noFill/>
          <a:ln w="9525">
            <a:noFill/>
          </a:ln>
        </p:spPr>
        <p:txBody>
          <a:bodyPr wrap="square">
            <a:spAutoFit/>
          </a:bodyPr>
          <a:lstStyle/>
          <a:p>
            <a:pPr algn="ctr" eaLnBrk="1" hangingPunct="1"/>
            <a:r>
              <a:rPr lang="zh-CN" altLang="en-US" sz="3600" b="1" dirty="0" smtClean="0">
                <a:solidFill>
                  <a:schemeClr val="bg1"/>
                </a:solidFill>
              </a:rPr>
              <a:t>复习回顾 提出问题</a:t>
            </a:r>
            <a:endParaRPr lang="zh-CN" altLang="en-US" sz="3600" b="1" dirty="0">
              <a:solidFill>
                <a:schemeClr val="bg1"/>
              </a:solidFill>
              <a:latin typeface="Arial" panose="020B0604020202020204" pitchFamily="34" charset="0"/>
            </a:endParaRPr>
          </a:p>
        </p:txBody>
      </p:sp>
      <p:pic>
        <p:nvPicPr>
          <p:cNvPr id="4"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8158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
        <p:nvSpPr>
          <p:cNvPr id="409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00" name="Rectangle 4"/>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1" name="Rectangle 15"/>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3" name="Rectangle 17"/>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5" name="Rectangle 19"/>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7" name="Rectangle 21"/>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3" name="矩形 2"/>
          <p:cNvSpPr/>
          <p:nvPr/>
        </p:nvSpPr>
        <p:spPr>
          <a:xfrm>
            <a:off x="889000" y="1014730"/>
            <a:ext cx="10414000" cy="1383665"/>
          </a:xfrm>
          <a:prstGeom prst="rect">
            <a:avLst/>
          </a:prstGeom>
        </p:spPr>
        <p:txBody>
          <a:bodyPr>
            <a:spAutoFit/>
          </a:bodyPr>
          <a:lstStyle/>
          <a:p>
            <a:pPr marL="254000">
              <a:lnSpc>
                <a:spcPct val="150000"/>
              </a:lnSpc>
              <a:spcAft>
                <a:spcPts val="0"/>
              </a:spcAft>
              <a:defRPr/>
            </a:pPr>
            <a:r>
              <a:rPr lang="zh-CN" sz="2800" b="1" kern="100" dirty="0" smtClean="0">
                <a:ea typeface="楷体" panose="02010609060101010101" pitchFamily="49" charset="-122"/>
                <a:cs typeface="Times New Roman" panose="02020603050405020304" pitchFamily="18" charset="0"/>
              </a:rPr>
              <a:t>问题2：计算下列各式的值</a:t>
            </a:r>
            <a:endParaRPr lang="zh-CN" sz="2800" b="1" kern="100" dirty="0" smtClean="0">
              <a:ea typeface="楷体" panose="02010609060101010101" pitchFamily="49" charset="-122"/>
              <a:cs typeface="Times New Roman" panose="02020603050405020304" pitchFamily="18" charset="0"/>
            </a:endParaRPr>
          </a:p>
          <a:p>
            <a:pPr marL="254000">
              <a:lnSpc>
                <a:spcPct val="150000"/>
              </a:lnSpc>
              <a:spcAft>
                <a:spcPts val="0"/>
              </a:spcAft>
              <a:defRPr/>
            </a:pP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  </a:t>
            </a:r>
            <a:endPar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endParaRPr>
          </a:p>
        </p:txBody>
      </p:sp>
      <p:graphicFrame>
        <p:nvGraphicFramePr>
          <p:cNvPr id="2" name="对象 -2147482621"/>
          <p:cNvGraphicFramePr>
            <a:graphicFrameLocks noChangeAspect="1"/>
          </p:cNvGraphicFramePr>
          <p:nvPr/>
        </p:nvGraphicFramePr>
        <p:xfrm>
          <a:off x="2160905" y="2009140"/>
          <a:ext cx="2626360" cy="674370"/>
        </p:xfrm>
        <a:graphic>
          <a:graphicData uri="http://schemas.openxmlformats.org/presentationml/2006/ole">
            <mc:AlternateContent xmlns:mc="http://schemas.openxmlformats.org/markup-compatibility/2006">
              <mc:Choice xmlns:v="urn:schemas-microsoft-com:vml" Requires="v">
                <p:oleObj spid="_x0000_s3076" name="" r:id="rId2" imgW="939800" imgH="241300" progId="Equation.KSEE3">
                  <p:embed/>
                </p:oleObj>
              </mc:Choice>
              <mc:Fallback>
                <p:oleObj name="" r:id="rId2" imgW="939800" imgH="241300" progId="Equation.KSEE3">
                  <p:embed/>
                  <p:pic>
                    <p:nvPicPr>
                      <p:cNvPr id="0" name="图片 3075"/>
                      <p:cNvPicPr/>
                      <p:nvPr/>
                    </p:nvPicPr>
                    <p:blipFill>
                      <a:blip r:embed="rId3"/>
                      <a:stretch>
                        <a:fillRect/>
                      </a:stretch>
                    </p:blipFill>
                    <p:spPr>
                      <a:xfrm>
                        <a:off x="2160905" y="2009140"/>
                        <a:ext cx="2626360" cy="674370"/>
                      </a:xfrm>
                      <a:prstGeom prst="rect">
                        <a:avLst/>
                      </a:prstGeom>
                      <a:noFill/>
                      <a:ln w="38100">
                        <a:noFill/>
                        <a:miter/>
                      </a:ln>
                    </p:spPr>
                  </p:pic>
                </p:oleObj>
              </mc:Fallback>
            </mc:AlternateContent>
          </a:graphicData>
        </a:graphic>
      </p:graphicFrame>
      <p:graphicFrame>
        <p:nvGraphicFramePr>
          <p:cNvPr id="5" name="对象 -2147482534"/>
          <p:cNvGraphicFramePr>
            <a:graphicFrameLocks noChangeAspect="1"/>
          </p:cNvGraphicFramePr>
          <p:nvPr/>
        </p:nvGraphicFramePr>
        <p:xfrm>
          <a:off x="2160905" y="3060065"/>
          <a:ext cx="2823845" cy="706120"/>
        </p:xfrm>
        <a:graphic>
          <a:graphicData uri="http://schemas.openxmlformats.org/presentationml/2006/ole">
            <mc:AlternateContent xmlns:mc="http://schemas.openxmlformats.org/markup-compatibility/2006">
              <mc:Choice xmlns:v="urn:schemas-microsoft-com:vml" Requires="v">
                <p:oleObj spid="_x0000_s7" name="" r:id="rId4" imgW="965200" imgH="241300" progId="Equation.KSEE3">
                  <p:embed/>
                </p:oleObj>
              </mc:Choice>
              <mc:Fallback>
                <p:oleObj name="" r:id="rId4" imgW="965200" imgH="241300" progId="Equation.KSEE3">
                  <p:embed/>
                  <p:pic>
                    <p:nvPicPr>
                      <p:cNvPr id="0" name="图片 4"/>
                      <p:cNvPicPr/>
                      <p:nvPr/>
                    </p:nvPicPr>
                    <p:blipFill>
                      <a:blip r:embed="rId5"/>
                      <a:stretch>
                        <a:fillRect/>
                      </a:stretch>
                    </p:blipFill>
                    <p:spPr>
                      <a:xfrm>
                        <a:off x="2160905" y="3060065"/>
                        <a:ext cx="2823845" cy="706120"/>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2"/>
          <p:cNvSpPr txBox="1"/>
          <p:nvPr/>
        </p:nvSpPr>
        <p:spPr>
          <a:xfrm>
            <a:off x="2971138" y="45127"/>
            <a:ext cx="7295202" cy="645160"/>
          </a:xfrm>
          <a:prstGeom prst="rect">
            <a:avLst/>
          </a:prstGeom>
          <a:noFill/>
          <a:ln w="9525">
            <a:noFill/>
          </a:ln>
        </p:spPr>
        <p:txBody>
          <a:bodyPr wrap="square">
            <a:spAutoFit/>
          </a:bodyPr>
          <a:lstStyle/>
          <a:p>
            <a:pPr algn="ctr" eaLnBrk="1" hangingPunct="1"/>
            <a:r>
              <a:rPr lang="zh-CN" altLang="en-US" sz="3600" b="1" dirty="0" smtClean="0">
                <a:solidFill>
                  <a:schemeClr val="bg1"/>
                </a:solidFill>
              </a:rPr>
              <a:t>复习回顾 提出问题</a:t>
            </a:r>
            <a:endParaRPr lang="zh-CN" altLang="en-US" sz="3600" b="1" dirty="0">
              <a:solidFill>
                <a:schemeClr val="bg1"/>
              </a:solidFill>
              <a:latin typeface="Arial" panose="020B0604020202020204" pitchFamily="34" charset="0"/>
            </a:endParaRPr>
          </a:p>
        </p:txBody>
      </p:sp>
      <p:pic>
        <p:nvPicPr>
          <p:cNvPr id="4"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8158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
        <p:nvSpPr>
          <p:cNvPr id="409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00" name="Rectangle 4"/>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1" name="Rectangle 15"/>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3" name="Rectangle 17"/>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5" name="Rectangle 19"/>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7" name="Rectangle 21"/>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3" name="矩形 2"/>
          <p:cNvSpPr/>
          <p:nvPr/>
        </p:nvSpPr>
        <p:spPr>
          <a:xfrm>
            <a:off x="889000" y="1014730"/>
            <a:ext cx="10414000" cy="5908040"/>
          </a:xfrm>
          <a:prstGeom prst="rect">
            <a:avLst/>
          </a:prstGeom>
        </p:spPr>
        <p:txBody>
          <a:bodyPr>
            <a:spAutoFit/>
          </a:bodyPr>
          <a:lstStyle/>
          <a:p>
            <a:pPr marL="254000">
              <a:lnSpc>
                <a:spcPct val="150000"/>
              </a:lnSpc>
              <a:spcAft>
                <a:spcPts val="0"/>
              </a:spcAft>
              <a:defRPr/>
            </a:pPr>
            <a:r>
              <a:rPr lang="zh-CN" sz="2800" b="1" kern="100" dirty="0" smtClean="0">
                <a:latin typeface="楷体" panose="02010609060101010101" pitchFamily="49" charset="-122"/>
                <a:ea typeface="楷体" panose="02010609060101010101" pitchFamily="49" charset="-122"/>
                <a:cs typeface="Times New Roman" panose="02020603050405020304" pitchFamily="18" charset="0"/>
              </a:rPr>
              <a:t>（1）如果       ，则</a:t>
            </a:r>
            <a:r>
              <a:rPr lang="zh-CN" sz="2800" b="1" i="1" kern="100" dirty="0" smtClean="0">
                <a:latin typeface="Times New Roman" panose="02020603050405020304" pitchFamily="18" charset="0"/>
                <a:ea typeface="楷体" panose="02010609060101010101" pitchFamily="49" charset="-122"/>
                <a:cs typeface="Times New Roman" panose="02020603050405020304" pitchFamily="18" charset="0"/>
              </a:rPr>
              <a:t>x</a:t>
            </a:r>
            <a:r>
              <a:rPr lang="zh-CN" sz="2800" b="1" kern="100" dirty="0" smtClean="0">
                <a:latin typeface="楷体" panose="02010609060101010101" pitchFamily="49" charset="-122"/>
                <a:ea typeface="楷体" panose="02010609060101010101" pitchFamily="49" charset="-122"/>
                <a:cs typeface="Times New Roman" panose="02020603050405020304" pitchFamily="18" charset="0"/>
              </a:rPr>
              <a:t>称为</a:t>
            </a:r>
            <a:r>
              <a:rPr lang="zh-CN" sz="2800" b="1" i="1" kern="100" dirty="0" smtClean="0">
                <a:latin typeface="Times New Roman" panose="02020603050405020304" pitchFamily="18" charset="0"/>
                <a:ea typeface="楷体" panose="02010609060101010101" pitchFamily="49" charset="-122"/>
                <a:cs typeface="Times New Roman" panose="02020603050405020304" pitchFamily="18" charset="0"/>
              </a:rPr>
              <a:t>a</a:t>
            </a:r>
            <a:r>
              <a:rPr lang="zh-CN" sz="2800" b="1" kern="100" dirty="0" smtClean="0">
                <a:latin typeface="楷体" panose="02010609060101010101" pitchFamily="49" charset="-122"/>
                <a:ea typeface="楷体" panose="02010609060101010101" pitchFamily="49" charset="-122"/>
                <a:cs typeface="Times New Roman" panose="02020603050405020304" pitchFamily="18" charset="0"/>
              </a:rPr>
              <a:t>的平方根（或二次方根）：当</a:t>
            </a:r>
            <a:r>
              <a:rPr lang="zh-CN" sz="2800" b="1" i="1" kern="100" dirty="0" smtClean="0">
                <a:latin typeface="Times New Roman" panose="02020603050405020304" pitchFamily="18" charset="0"/>
                <a:ea typeface="楷体" panose="02010609060101010101" pitchFamily="49" charset="-122"/>
                <a:cs typeface="Times New Roman" panose="02020603050405020304" pitchFamily="18" charset="0"/>
              </a:rPr>
              <a:t>a&gt;</a:t>
            </a:r>
            <a:r>
              <a:rPr lang="zh-CN" sz="2800" b="1" kern="100" dirty="0" smtClean="0">
                <a:latin typeface="楷体" panose="02010609060101010101" pitchFamily="49" charset="-122"/>
                <a:ea typeface="楷体" panose="02010609060101010101" pitchFamily="49" charset="-122"/>
                <a:cs typeface="Times New Roman" panose="02020603050405020304" pitchFamily="18" charset="0"/>
              </a:rPr>
              <a:t>0时，</a:t>
            </a:r>
            <a:r>
              <a:rPr lang="zh-CN" sz="2800" b="1" i="1" kern="100" dirty="0" smtClean="0">
                <a:latin typeface="Times New Roman" panose="02020603050405020304" pitchFamily="18" charset="0"/>
                <a:ea typeface="楷体" panose="02010609060101010101" pitchFamily="49" charset="-122"/>
                <a:cs typeface="Times New Roman" panose="02020603050405020304" pitchFamily="18" charset="0"/>
              </a:rPr>
              <a:t>a</a:t>
            </a:r>
            <a:r>
              <a:rPr lang="zh-CN" sz="2800" b="1" kern="100" dirty="0" smtClean="0">
                <a:latin typeface="楷体" panose="02010609060101010101" pitchFamily="49" charset="-122"/>
                <a:ea typeface="楷体" panose="02010609060101010101" pitchFamily="49" charset="-122"/>
                <a:cs typeface="Times New Roman" panose="02020603050405020304" pitchFamily="18" charset="0"/>
              </a:rPr>
              <a:t>有两个平方根，它们互为相反数，正的平方根记为  ，负的平方根记为—  ；当</a:t>
            </a:r>
            <a:r>
              <a:rPr lang="zh-CN" sz="2800" b="1" i="1" kern="100" dirty="0" smtClean="0">
                <a:latin typeface="Times New Roman" panose="02020603050405020304" pitchFamily="18" charset="0"/>
                <a:ea typeface="楷体" panose="02010609060101010101" pitchFamily="49" charset="-122"/>
                <a:cs typeface="Times New Roman" panose="02020603050405020304" pitchFamily="18" charset="0"/>
              </a:rPr>
              <a:t>a</a:t>
            </a:r>
            <a:r>
              <a:rPr lang="zh-CN" sz="2800" b="1" kern="100" dirty="0" smtClean="0">
                <a:latin typeface="楷体" panose="02010609060101010101" pitchFamily="49" charset="-122"/>
                <a:ea typeface="楷体" panose="02010609060101010101" pitchFamily="49" charset="-122"/>
                <a:cs typeface="Times New Roman" panose="02020603050405020304" pitchFamily="18" charset="0"/>
              </a:rPr>
              <a:t>=0时，</a:t>
            </a:r>
            <a:r>
              <a:rPr lang="zh-CN" sz="2800" b="1" i="1" kern="100" dirty="0" smtClean="0">
                <a:latin typeface="Times New Roman" panose="02020603050405020304" pitchFamily="18" charset="0"/>
                <a:ea typeface="楷体" panose="02010609060101010101" pitchFamily="49" charset="-122"/>
                <a:cs typeface="Times New Roman" panose="02020603050405020304" pitchFamily="18" charset="0"/>
              </a:rPr>
              <a:t>a</a:t>
            </a:r>
            <a:r>
              <a:rPr lang="zh-CN" sz="2800" b="1" kern="100" dirty="0" smtClean="0">
                <a:latin typeface="楷体" panose="02010609060101010101" pitchFamily="49" charset="-122"/>
                <a:ea typeface="楷体" panose="02010609060101010101" pitchFamily="49" charset="-122"/>
                <a:cs typeface="Times New Roman" panose="02020603050405020304" pitchFamily="18" charset="0"/>
              </a:rPr>
              <a:t>只有两个平方根，记为；当</a:t>
            </a:r>
            <a:r>
              <a:rPr lang="zh-CN" sz="2800" b="1" i="1" kern="100" dirty="0" smtClean="0">
                <a:latin typeface="Times New Roman" panose="02020603050405020304" pitchFamily="18" charset="0"/>
                <a:ea typeface="楷体" panose="02010609060101010101" pitchFamily="49" charset="-122"/>
                <a:cs typeface="Times New Roman" panose="02020603050405020304" pitchFamily="18" charset="0"/>
              </a:rPr>
              <a:t>a&lt;</a:t>
            </a:r>
            <a:r>
              <a:rPr lang="zh-CN" sz="2800" b="1" kern="100" dirty="0" smtClean="0">
                <a:latin typeface="楷体" panose="02010609060101010101" pitchFamily="49" charset="-122"/>
                <a:ea typeface="楷体" panose="02010609060101010101" pitchFamily="49" charset="-122"/>
                <a:cs typeface="Times New Roman" panose="02020603050405020304" pitchFamily="18" charset="0"/>
              </a:rPr>
              <a:t>0时，</a:t>
            </a:r>
            <a:r>
              <a:rPr lang="zh-CN" sz="2800" b="1" i="1" kern="100" dirty="0" smtClean="0">
                <a:latin typeface="Times New Roman" panose="02020603050405020304" pitchFamily="18" charset="0"/>
                <a:ea typeface="楷体" panose="02010609060101010101" pitchFamily="49" charset="-122"/>
                <a:cs typeface="Times New Roman" panose="02020603050405020304" pitchFamily="18" charset="0"/>
              </a:rPr>
              <a:t>a</a:t>
            </a:r>
            <a:r>
              <a:rPr lang="zh-CN" sz="2800" b="1" kern="100" dirty="0" smtClean="0">
                <a:latin typeface="楷体" panose="02010609060101010101" pitchFamily="49" charset="-122"/>
                <a:ea typeface="楷体" panose="02010609060101010101" pitchFamily="49" charset="-122"/>
                <a:cs typeface="Times New Roman" panose="02020603050405020304" pitchFamily="18" charset="0"/>
              </a:rPr>
              <a:t>在实数范围内没有平方根.</a:t>
            </a:r>
            <a:endParaRPr lang="zh-CN" sz="2800" b="1" kern="100" dirty="0" smtClean="0">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r>
              <a:rPr lang="zh-CN" sz="2800" b="1" kern="100" dirty="0" smtClean="0">
                <a:latin typeface="楷体" panose="02010609060101010101" pitchFamily="49" charset="-122"/>
                <a:ea typeface="楷体" panose="02010609060101010101" pitchFamily="49" charset="-122"/>
                <a:cs typeface="Times New Roman" panose="02020603050405020304" pitchFamily="18" charset="0"/>
              </a:rPr>
              <a:t>二次根式的运算法则有：</a:t>
            </a:r>
            <a:endParaRPr lang="zh-CN" sz="2800" b="1" kern="100" dirty="0" smtClean="0">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endParaRPr lang="zh-CN" sz="2800" b="1" kern="100" dirty="0" smtClean="0">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r>
              <a:rPr lang="zh-CN" sz="2800" b="1" kern="100" dirty="0" smtClean="0">
                <a:latin typeface="楷体" panose="02010609060101010101" pitchFamily="49" charset="-122"/>
                <a:ea typeface="楷体" panose="02010609060101010101" pitchFamily="49" charset="-122"/>
                <a:cs typeface="Times New Roman" panose="02020603050405020304" pitchFamily="18" charset="0"/>
              </a:rPr>
              <a:t>（2）如果      ，则</a:t>
            </a:r>
            <a:r>
              <a:rPr lang="zh-CN" sz="2800" b="1" i="1" kern="100" dirty="0" smtClean="0">
                <a:latin typeface="Times New Roman" panose="02020603050405020304" pitchFamily="18" charset="0"/>
                <a:ea typeface="楷体" panose="02010609060101010101" pitchFamily="49" charset="-122"/>
                <a:cs typeface="Times New Roman" panose="02020603050405020304" pitchFamily="18" charset="0"/>
              </a:rPr>
              <a:t>x</a:t>
            </a:r>
            <a:r>
              <a:rPr lang="zh-CN" sz="2800" b="1" kern="100" dirty="0" smtClean="0">
                <a:latin typeface="楷体" panose="02010609060101010101" pitchFamily="49" charset="-122"/>
                <a:ea typeface="楷体" panose="02010609060101010101" pitchFamily="49" charset="-122"/>
                <a:cs typeface="Times New Roman" panose="02020603050405020304" pitchFamily="18" charset="0"/>
              </a:rPr>
              <a:t>称为</a:t>
            </a:r>
            <a:r>
              <a:rPr lang="zh-CN" sz="2800" b="1" i="1" kern="100" dirty="0" smtClean="0">
                <a:latin typeface="Times New Roman" panose="02020603050405020304" pitchFamily="18" charset="0"/>
                <a:ea typeface="楷体" panose="02010609060101010101" pitchFamily="49" charset="-122"/>
                <a:cs typeface="Times New Roman" panose="02020603050405020304" pitchFamily="18" charset="0"/>
              </a:rPr>
              <a:t>a</a:t>
            </a:r>
            <a:r>
              <a:rPr lang="zh-CN" sz="2800" b="1" kern="100" dirty="0" smtClean="0">
                <a:latin typeface="楷体" panose="02010609060101010101" pitchFamily="49" charset="-122"/>
                <a:ea typeface="楷体" panose="02010609060101010101" pitchFamily="49" charset="-122"/>
                <a:cs typeface="Times New Roman" panose="02020603050405020304" pitchFamily="18" charset="0"/>
              </a:rPr>
              <a:t>的立方根，在实数范围内，任意实数</a:t>
            </a:r>
            <a:r>
              <a:rPr lang="zh-CN" sz="2800" b="1" i="1" kern="100" dirty="0" smtClean="0">
                <a:latin typeface="Times New Roman" panose="02020603050405020304" pitchFamily="18" charset="0"/>
                <a:ea typeface="楷体" panose="02010609060101010101" pitchFamily="49" charset="-122"/>
                <a:cs typeface="Times New Roman" panose="02020603050405020304" pitchFamily="18" charset="0"/>
              </a:rPr>
              <a:t>a</a:t>
            </a:r>
            <a:r>
              <a:rPr lang="zh-CN" sz="2800" b="1" kern="100" dirty="0" smtClean="0">
                <a:latin typeface="楷体" panose="02010609060101010101" pitchFamily="49" charset="-122"/>
                <a:ea typeface="楷体" panose="02010609060101010101" pitchFamily="49" charset="-122"/>
                <a:cs typeface="Times New Roman" panose="02020603050405020304" pitchFamily="18" charset="0"/>
              </a:rPr>
              <a:t>有且只有一个立方根，记作    .</a:t>
            </a:r>
            <a:endParaRPr lang="zh-CN" sz="2800" b="1" kern="100" dirty="0" smtClean="0">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  </a:t>
            </a:r>
            <a:endPar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endParaRPr>
          </a:p>
        </p:txBody>
      </p:sp>
      <p:graphicFrame>
        <p:nvGraphicFramePr>
          <p:cNvPr id="2" name="对象 -2147482617"/>
          <p:cNvGraphicFramePr>
            <a:graphicFrameLocks noChangeAspect="1"/>
          </p:cNvGraphicFramePr>
          <p:nvPr/>
        </p:nvGraphicFramePr>
        <p:xfrm>
          <a:off x="8650605" y="1824355"/>
          <a:ext cx="522605" cy="495300"/>
        </p:xfrm>
        <a:graphic>
          <a:graphicData uri="http://schemas.openxmlformats.org/presentationml/2006/ole">
            <mc:AlternateContent xmlns:mc="http://schemas.openxmlformats.org/markup-compatibility/2006">
              <mc:Choice xmlns:v="urn:schemas-microsoft-com:vml" Requires="v">
                <p:oleObj spid="_x0000_s3076" name="" r:id="rId2" imgW="241300" imgH="228600" progId="Equation.KSEE3">
                  <p:embed/>
                </p:oleObj>
              </mc:Choice>
              <mc:Fallback>
                <p:oleObj name="" r:id="rId2" imgW="241300" imgH="228600" progId="Equation.KSEE3">
                  <p:embed/>
                  <p:pic>
                    <p:nvPicPr>
                      <p:cNvPr id="0" name="图片 3075"/>
                      <p:cNvPicPr/>
                      <p:nvPr/>
                    </p:nvPicPr>
                    <p:blipFill>
                      <a:blip r:embed="rId3"/>
                      <a:stretch>
                        <a:fillRect/>
                      </a:stretch>
                    </p:blipFill>
                    <p:spPr>
                      <a:xfrm>
                        <a:off x="8650605" y="1824355"/>
                        <a:ext cx="522605" cy="495300"/>
                      </a:xfrm>
                      <a:prstGeom prst="rect">
                        <a:avLst/>
                      </a:prstGeom>
                      <a:noFill/>
                      <a:ln w="38100">
                        <a:noFill/>
                        <a:miter/>
                      </a:ln>
                    </p:spPr>
                  </p:pic>
                </p:oleObj>
              </mc:Fallback>
            </mc:AlternateContent>
          </a:graphicData>
        </a:graphic>
      </p:graphicFrame>
      <p:graphicFrame>
        <p:nvGraphicFramePr>
          <p:cNvPr id="5" name="对象 4"/>
          <p:cNvGraphicFramePr>
            <a:graphicFrameLocks noChangeAspect="1"/>
          </p:cNvGraphicFramePr>
          <p:nvPr/>
        </p:nvGraphicFramePr>
        <p:xfrm>
          <a:off x="2560955" y="2422525"/>
          <a:ext cx="535305" cy="507365"/>
        </p:xfrm>
        <a:graphic>
          <a:graphicData uri="http://schemas.openxmlformats.org/presentationml/2006/ole">
            <mc:AlternateContent xmlns:mc="http://schemas.openxmlformats.org/markup-compatibility/2006">
              <mc:Choice xmlns:v="urn:schemas-microsoft-com:vml" Requires="v">
                <p:oleObj spid="_x0000_s8" name="" r:id="rId4" imgW="241300" imgH="228600" progId="Equation.KSEE3">
                  <p:embed/>
                </p:oleObj>
              </mc:Choice>
              <mc:Fallback>
                <p:oleObj name="" r:id="rId4" imgW="241300" imgH="228600" progId="Equation.KSEE3">
                  <p:embed/>
                  <p:pic>
                    <p:nvPicPr>
                      <p:cNvPr id="0" name="图片 7"/>
                      <p:cNvPicPr/>
                      <p:nvPr/>
                    </p:nvPicPr>
                    <p:blipFill>
                      <a:blip r:embed="rId3"/>
                      <a:stretch>
                        <a:fillRect/>
                      </a:stretch>
                    </p:blipFill>
                    <p:spPr>
                      <a:xfrm>
                        <a:off x="2560955" y="2422525"/>
                        <a:ext cx="535305" cy="507365"/>
                      </a:xfrm>
                      <a:prstGeom prst="rect">
                        <a:avLst/>
                      </a:prstGeom>
                      <a:noFill/>
                      <a:ln w="38100">
                        <a:noFill/>
                        <a:miter/>
                      </a:ln>
                    </p:spPr>
                  </p:pic>
                </p:oleObj>
              </mc:Fallback>
            </mc:AlternateContent>
          </a:graphicData>
        </a:graphic>
      </p:graphicFrame>
      <p:graphicFrame>
        <p:nvGraphicFramePr>
          <p:cNvPr id="7" name="对象 -2147482615"/>
          <p:cNvGraphicFramePr>
            <a:graphicFrameLocks noChangeAspect="1"/>
          </p:cNvGraphicFramePr>
          <p:nvPr/>
        </p:nvGraphicFramePr>
        <p:xfrm>
          <a:off x="5278120" y="3658870"/>
          <a:ext cx="5132705" cy="1080770"/>
        </p:xfrm>
        <a:graphic>
          <a:graphicData uri="http://schemas.openxmlformats.org/presentationml/2006/ole">
            <mc:AlternateContent xmlns:mc="http://schemas.openxmlformats.org/markup-compatibility/2006">
              <mc:Choice xmlns:v="urn:schemas-microsoft-com:vml" Requires="v">
                <p:oleObj spid="_x0000_s9" name="" r:id="rId5" imgW="2171700" imgH="457200" progId="Equation.KSEE3">
                  <p:embed/>
                </p:oleObj>
              </mc:Choice>
              <mc:Fallback>
                <p:oleObj name="" r:id="rId5" imgW="2171700" imgH="457200" progId="Equation.KSEE3">
                  <p:embed/>
                  <p:pic>
                    <p:nvPicPr>
                      <p:cNvPr id="0" name="图片 8"/>
                      <p:cNvPicPr/>
                      <p:nvPr/>
                    </p:nvPicPr>
                    <p:blipFill>
                      <a:blip r:embed="rId6"/>
                      <a:stretch>
                        <a:fillRect/>
                      </a:stretch>
                    </p:blipFill>
                    <p:spPr>
                      <a:xfrm>
                        <a:off x="5278120" y="3658870"/>
                        <a:ext cx="5132705" cy="1080770"/>
                      </a:xfrm>
                      <a:prstGeom prst="rect">
                        <a:avLst/>
                      </a:prstGeom>
                      <a:noFill/>
                      <a:ln w="38100">
                        <a:noFill/>
                        <a:miter/>
                      </a:ln>
                    </p:spPr>
                  </p:pic>
                </p:oleObj>
              </mc:Fallback>
            </mc:AlternateContent>
          </a:graphicData>
        </a:graphic>
      </p:graphicFrame>
      <p:graphicFrame>
        <p:nvGraphicFramePr>
          <p:cNvPr id="11" name="对象 -2147482619"/>
          <p:cNvGraphicFramePr>
            <a:graphicFrameLocks noChangeAspect="1"/>
          </p:cNvGraphicFramePr>
          <p:nvPr/>
        </p:nvGraphicFramePr>
        <p:xfrm>
          <a:off x="2847975" y="1165225"/>
          <a:ext cx="1221105" cy="574675"/>
        </p:xfrm>
        <a:graphic>
          <a:graphicData uri="http://schemas.openxmlformats.org/presentationml/2006/ole">
            <mc:AlternateContent xmlns:mc="http://schemas.openxmlformats.org/markup-compatibility/2006">
              <mc:Choice xmlns:v="urn:schemas-microsoft-com:vml" Requires="v">
                <p:oleObj spid="_x0000_s12" name="" r:id="rId7" imgW="431800" imgH="203200" progId="Equation.KSEE3">
                  <p:embed/>
                </p:oleObj>
              </mc:Choice>
              <mc:Fallback>
                <p:oleObj name="" r:id="rId7" imgW="431800" imgH="203200" progId="Equation.KSEE3">
                  <p:embed/>
                  <p:pic>
                    <p:nvPicPr>
                      <p:cNvPr id="0" name="图片 9"/>
                      <p:cNvPicPr/>
                      <p:nvPr/>
                    </p:nvPicPr>
                    <p:blipFill>
                      <a:blip r:embed="rId8"/>
                      <a:stretch>
                        <a:fillRect/>
                      </a:stretch>
                    </p:blipFill>
                    <p:spPr>
                      <a:xfrm>
                        <a:off x="2847975" y="1165225"/>
                        <a:ext cx="1221105" cy="574675"/>
                      </a:xfrm>
                      <a:prstGeom prst="rect">
                        <a:avLst/>
                      </a:prstGeom>
                      <a:noFill/>
                      <a:ln w="38100">
                        <a:noFill/>
                        <a:miter/>
                      </a:ln>
                    </p:spPr>
                  </p:pic>
                </p:oleObj>
              </mc:Fallback>
            </mc:AlternateContent>
          </a:graphicData>
        </a:graphic>
      </p:graphicFrame>
      <p:graphicFrame>
        <p:nvGraphicFramePr>
          <p:cNvPr id="10" name="对象 -2147482614"/>
          <p:cNvGraphicFramePr>
            <a:graphicFrameLocks noChangeAspect="1"/>
          </p:cNvGraphicFramePr>
          <p:nvPr/>
        </p:nvGraphicFramePr>
        <p:xfrm>
          <a:off x="2740025" y="4907280"/>
          <a:ext cx="1250950" cy="606425"/>
        </p:xfrm>
        <a:graphic>
          <a:graphicData uri="http://schemas.openxmlformats.org/presentationml/2006/ole">
            <mc:AlternateContent xmlns:mc="http://schemas.openxmlformats.org/markup-compatibility/2006">
              <mc:Choice xmlns:v="urn:schemas-microsoft-com:vml" Requires="v">
                <p:oleObj spid="_x0000_s13" name="" r:id="rId9" imgW="419100" imgH="203200" progId="Equation.KSEE3">
                  <p:embed/>
                </p:oleObj>
              </mc:Choice>
              <mc:Fallback>
                <p:oleObj name="" r:id="rId9" imgW="419100" imgH="203200" progId="Equation.KSEE3">
                  <p:embed/>
                  <p:pic>
                    <p:nvPicPr>
                      <p:cNvPr id="0" name="图片 12"/>
                      <p:cNvPicPr/>
                      <p:nvPr/>
                    </p:nvPicPr>
                    <p:blipFill>
                      <a:blip r:embed="rId10"/>
                      <a:stretch>
                        <a:fillRect/>
                      </a:stretch>
                    </p:blipFill>
                    <p:spPr>
                      <a:xfrm>
                        <a:off x="2740025" y="4907280"/>
                        <a:ext cx="1250950" cy="606425"/>
                      </a:xfrm>
                      <a:prstGeom prst="rect">
                        <a:avLst/>
                      </a:prstGeom>
                      <a:noFill/>
                      <a:ln w="38100">
                        <a:noFill/>
                        <a:miter/>
                      </a:ln>
                    </p:spPr>
                  </p:pic>
                </p:oleObj>
              </mc:Fallback>
            </mc:AlternateContent>
          </a:graphicData>
        </a:graphic>
      </p:graphicFrame>
      <p:graphicFrame>
        <p:nvGraphicFramePr>
          <p:cNvPr id="14" name="对象 -2147482533"/>
          <p:cNvGraphicFramePr>
            <a:graphicFrameLocks noChangeAspect="1"/>
          </p:cNvGraphicFramePr>
          <p:nvPr/>
        </p:nvGraphicFramePr>
        <p:xfrm>
          <a:off x="6014085" y="5607685"/>
          <a:ext cx="648335" cy="614045"/>
        </p:xfrm>
        <a:graphic>
          <a:graphicData uri="http://schemas.openxmlformats.org/presentationml/2006/ole">
            <mc:AlternateContent xmlns:mc="http://schemas.openxmlformats.org/markup-compatibility/2006">
              <mc:Choice xmlns:v="urn:schemas-microsoft-com:vml" Requires="v">
                <p:oleObj spid="_x0000_s15" name="" r:id="rId11" imgW="241300" imgH="228600" progId="Equation.KSEE3">
                  <p:embed/>
                </p:oleObj>
              </mc:Choice>
              <mc:Fallback>
                <p:oleObj name="" r:id="rId11" imgW="241300" imgH="228600" progId="Equation.KSEE3">
                  <p:embed/>
                  <p:pic>
                    <p:nvPicPr>
                      <p:cNvPr id="0" name="图片 13"/>
                      <p:cNvPicPr/>
                      <p:nvPr/>
                    </p:nvPicPr>
                    <p:blipFill>
                      <a:blip r:embed="rId12"/>
                      <a:stretch>
                        <a:fillRect/>
                      </a:stretch>
                    </p:blipFill>
                    <p:spPr>
                      <a:xfrm>
                        <a:off x="6014085" y="5607685"/>
                        <a:ext cx="648335" cy="614045"/>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2"/>
          <p:cNvSpPr txBox="1"/>
          <p:nvPr/>
        </p:nvSpPr>
        <p:spPr>
          <a:xfrm>
            <a:off x="2971138" y="45127"/>
            <a:ext cx="7295202" cy="645160"/>
          </a:xfrm>
          <a:prstGeom prst="rect">
            <a:avLst/>
          </a:prstGeom>
          <a:noFill/>
          <a:ln w="9525">
            <a:noFill/>
          </a:ln>
        </p:spPr>
        <p:txBody>
          <a:bodyPr wrap="square">
            <a:spAutoFit/>
          </a:bodyPr>
          <a:lstStyle/>
          <a:p>
            <a:pPr algn="ctr" eaLnBrk="1" hangingPunct="1"/>
            <a:r>
              <a:rPr lang="zh-CN" altLang="en-US" sz="3600" b="1" dirty="0" smtClean="0">
                <a:solidFill>
                  <a:schemeClr val="bg1"/>
                </a:solidFill>
              </a:rPr>
              <a:t>尝试与发现</a:t>
            </a:r>
            <a:endParaRPr lang="zh-CN" altLang="en-US" sz="3600" b="1" dirty="0">
              <a:solidFill>
                <a:schemeClr val="bg1"/>
              </a:solidFill>
              <a:latin typeface="Arial" panose="020B0604020202020204" pitchFamily="34" charset="0"/>
            </a:endParaRPr>
          </a:p>
        </p:txBody>
      </p:sp>
      <p:pic>
        <p:nvPicPr>
          <p:cNvPr id="4"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
        <p:nvSpPr>
          <p:cNvPr id="409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00" name="Rectangle 4"/>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1" name="Rectangle 15"/>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3" name="Rectangle 17"/>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5" name="Rectangle 19"/>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7" name="Rectangle 21"/>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3" name="矩形 2"/>
          <p:cNvSpPr/>
          <p:nvPr/>
        </p:nvSpPr>
        <p:spPr>
          <a:xfrm>
            <a:off x="893273" y="1349928"/>
            <a:ext cx="10414000" cy="3322955"/>
          </a:xfrm>
          <a:prstGeom prst="rect">
            <a:avLst/>
          </a:prstGeom>
        </p:spPr>
        <p:txBody>
          <a:bodyPr>
            <a:spAutoFit/>
          </a:bodyPr>
          <a:lstStyle/>
          <a:p>
            <a:pPr marL="254000">
              <a:lnSpc>
                <a:spcPct val="150000"/>
              </a:lnSpc>
              <a:spcAft>
                <a:spcPts val="0"/>
              </a:spcAft>
              <a:defRPr/>
            </a:pPr>
            <a:r>
              <a:rPr lang="zh-CN" altLang="en-US" sz="28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问题</a:t>
            </a:r>
            <a:r>
              <a:rPr lang="en-US" altLang="zh-CN" sz="28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4</a:t>
            </a:r>
            <a:r>
              <a:rPr lang="zh-CN" altLang="en-US" sz="28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a:t>
            </a:r>
            <a:r>
              <a:rPr lang="zh-CN" altLang="en-US" sz="2800"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类比二次方根和三次方根，给出四次方根和五次方根的定义？</a:t>
            </a:r>
            <a:endParaRPr lang="zh-CN" altLang="en-US" sz="2800"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r>
              <a:rPr lang="zh-CN" altLang="en-US" sz="2800"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一般地，给定大于1的正整数</a:t>
            </a:r>
            <a:r>
              <a:rPr lang="zh-CN" altLang="en-US" sz="2800" i="1" kern="100" dirty="0" smtClean="0">
                <a:solidFill>
                  <a:schemeClr val="tx1"/>
                </a:solidFill>
                <a:effectLst>
                  <a:outerShdw blurRad="38100" dist="25400" dir="5400000" algn="ctr" rotWithShape="0">
                    <a:srgbClr val="6E747A">
                      <a:alpha val="43000"/>
                    </a:srgbClr>
                  </a:outerShdw>
                </a:effectLst>
                <a:latin typeface="Times New Roman" panose="02020603050405020304" pitchFamily="18" charset="0"/>
                <a:ea typeface="楷体" panose="02010609060101010101" pitchFamily="49" charset="-122"/>
                <a:cs typeface="Times New Roman" panose="02020603050405020304" pitchFamily="18" charset="0"/>
              </a:rPr>
              <a:t>n</a:t>
            </a:r>
            <a:r>
              <a:rPr lang="zh-CN" altLang="en-US" sz="2800"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和实数</a:t>
            </a:r>
            <a:r>
              <a:rPr lang="zh-CN" altLang="en-US" sz="2800" i="1" kern="100" dirty="0" smtClean="0">
                <a:solidFill>
                  <a:schemeClr val="tx1"/>
                </a:solidFill>
                <a:effectLst>
                  <a:outerShdw blurRad="38100" dist="25400" dir="5400000" algn="ctr" rotWithShape="0">
                    <a:srgbClr val="6E747A">
                      <a:alpha val="43000"/>
                    </a:srgbClr>
                  </a:outerShdw>
                </a:effectLst>
                <a:latin typeface="Times New Roman" panose="02020603050405020304" pitchFamily="18" charset="0"/>
                <a:ea typeface="楷体" panose="02010609060101010101" pitchFamily="49" charset="-122"/>
                <a:cs typeface="Times New Roman" panose="02020603050405020304" pitchFamily="18" charset="0"/>
              </a:rPr>
              <a:t>a</a:t>
            </a:r>
            <a:r>
              <a:rPr lang="zh-CN" altLang="en-US" sz="2800"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，如果存在实数</a:t>
            </a:r>
            <a:r>
              <a:rPr lang="zh-CN" altLang="en-US" sz="2800" i="1" kern="100" dirty="0" smtClean="0">
                <a:solidFill>
                  <a:schemeClr val="tx1"/>
                </a:solidFill>
                <a:effectLst>
                  <a:outerShdw blurRad="38100" dist="25400" dir="5400000" algn="ctr" rotWithShape="0">
                    <a:srgbClr val="6E747A">
                      <a:alpha val="43000"/>
                    </a:srgbClr>
                  </a:outerShdw>
                </a:effectLst>
                <a:latin typeface="Times New Roman" panose="02020603050405020304" pitchFamily="18" charset="0"/>
                <a:ea typeface="楷体" panose="02010609060101010101" pitchFamily="49" charset="-122"/>
                <a:cs typeface="Times New Roman" panose="02020603050405020304" pitchFamily="18" charset="0"/>
              </a:rPr>
              <a:t>x</a:t>
            </a:r>
            <a:r>
              <a:rPr lang="zh-CN" altLang="en-US" sz="2800"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，使得</a:t>
            </a:r>
            <a:endParaRPr lang="zh-CN" altLang="en-US" sz="2800"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r>
              <a:rPr lang="zh-CN" altLang="en-US" sz="2800"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               </a:t>
            </a:r>
            <a:endParaRPr lang="zh-CN" altLang="en-US" sz="2800"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r>
              <a:rPr lang="zh-CN" altLang="en-US" sz="2800"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则</a:t>
            </a:r>
            <a:r>
              <a:rPr lang="zh-CN" altLang="en-US" sz="2800" i="1" kern="100" dirty="0" smtClean="0">
                <a:solidFill>
                  <a:schemeClr val="tx1"/>
                </a:solidFill>
                <a:effectLst>
                  <a:outerShdw blurRad="38100" dist="25400" dir="5400000" algn="ctr" rotWithShape="0">
                    <a:srgbClr val="6E747A">
                      <a:alpha val="43000"/>
                    </a:srgbClr>
                  </a:outerShdw>
                </a:effectLst>
                <a:latin typeface="Times New Roman" panose="02020603050405020304" pitchFamily="18" charset="0"/>
                <a:ea typeface="楷体" panose="02010609060101010101" pitchFamily="49" charset="-122"/>
                <a:cs typeface="Times New Roman" panose="02020603050405020304" pitchFamily="18" charset="0"/>
              </a:rPr>
              <a:t>x</a:t>
            </a:r>
            <a:r>
              <a:rPr lang="zh-CN" altLang="en-US" sz="2800"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称为</a:t>
            </a:r>
            <a:r>
              <a:rPr lang="zh-CN" altLang="en-US" sz="2800" i="1" kern="100" dirty="0" smtClean="0">
                <a:solidFill>
                  <a:schemeClr val="tx1"/>
                </a:solidFill>
                <a:effectLst>
                  <a:outerShdw blurRad="38100" dist="25400" dir="5400000" algn="ctr" rotWithShape="0">
                    <a:srgbClr val="6E747A">
                      <a:alpha val="43000"/>
                    </a:srgbClr>
                  </a:outerShdw>
                </a:effectLst>
                <a:latin typeface="Times New Roman" panose="02020603050405020304" pitchFamily="18" charset="0"/>
                <a:ea typeface="楷体" panose="02010609060101010101" pitchFamily="49" charset="-122"/>
                <a:cs typeface="Times New Roman" panose="02020603050405020304" pitchFamily="18" charset="0"/>
              </a:rPr>
              <a:t>a</a:t>
            </a:r>
            <a:r>
              <a:rPr lang="zh-CN" altLang="en-US" sz="2800"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的</a:t>
            </a:r>
            <a:r>
              <a:rPr lang="zh-CN" altLang="en-US" sz="2800" i="1" kern="100" dirty="0" smtClean="0">
                <a:solidFill>
                  <a:schemeClr val="tx1"/>
                </a:solidFill>
                <a:effectLst>
                  <a:outerShdw blurRad="38100" dist="25400" dir="5400000" algn="ctr" rotWithShape="0">
                    <a:srgbClr val="6E747A">
                      <a:alpha val="43000"/>
                    </a:srgbClr>
                  </a:outerShdw>
                </a:effectLst>
                <a:latin typeface="Times New Roman" panose="02020603050405020304" pitchFamily="18" charset="0"/>
                <a:ea typeface="楷体" panose="02010609060101010101" pitchFamily="49" charset="-122"/>
                <a:cs typeface="Times New Roman" panose="02020603050405020304" pitchFamily="18" charset="0"/>
              </a:rPr>
              <a:t>n</a:t>
            </a:r>
            <a:r>
              <a:rPr lang="zh-CN" altLang="en-US" sz="2800"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次方根.</a:t>
            </a:r>
            <a:endParaRPr lang="zh-CN" altLang="en-US" sz="2800"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endParaRPr>
          </a:p>
        </p:txBody>
      </p:sp>
      <p:sp>
        <p:nvSpPr>
          <p:cNvPr id="14" name="Rectangle 74"/>
          <p:cNvSpPr>
            <a:spLocks noChangeArrowheads="1"/>
          </p:cNvSpPr>
          <p:nvPr/>
        </p:nvSpPr>
        <p:spPr bwMode="auto">
          <a:xfrm>
            <a:off x="0" y="847725"/>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127000" algn="l" defTabSz="914400" rtl="0" eaLnBrk="0" fontAlgn="base" latinLnBrk="0" hangingPunct="0">
              <a:lnSpc>
                <a:spcPct val="100000"/>
              </a:lnSpc>
              <a:spcBef>
                <a:spcPct val="0"/>
              </a:spcBef>
              <a:spcAft>
                <a:spcPct val="0"/>
              </a:spcAft>
              <a:buClrTx/>
              <a:buSzTx/>
              <a:buFontTx/>
              <a:buNone/>
            </a:pPr>
            <a:r>
              <a:rPr kumimoji="0" lang="en-US" altLang="zh-CN" sz="1000" b="0" i="0" u="none" strike="noStrike" cap="none" normalizeH="0" baseline="0" smtClean="0">
                <a:ln>
                  <a:noFill/>
                </a:ln>
                <a:solidFill>
                  <a:srgbClr val="333333"/>
                </a:solidFill>
                <a:effectLst/>
                <a:latin typeface="Calibri" panose="020F0502020204030204" pitchFamily="34" charset="0"/>
                <a:ea typeface="宋体" panose="02010600030101010101" pitchFamily="2" charset="-122"/>
                <a:cs typeface="Times New Roman" panose="02020603050405020304" pitchFamily="18" charset="0"/>
              </a:rPr>
              <a:t>.</a:t>
            </a:r>
            <a:endParaRPr kumimoji="0" lang="en-US" altLang="zh-CN"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2" name="对象 -2147482612"/>
          <p:cNvGraphicFramePr>
            <a:graphicFrameLocks noChangeAspect="1"/>
          </p:cNvGraphicFramePr>
          <p:nvPr/>
        </p:nvGraphicFramePr>
        <p:xfrm>
          <a:off x="4258310" y="3354705"/>
          <a:ext cx="1372235" cy="645795"/>
        </p:xfrm>
        <a:graphic>
          <a:graphicData uri="http://schemas.openxmlformats.org/presentationml/2006/ole">
            <mc:AlternateContent xmlns:mc="http://schemas.openxmlformats.org/markup-compatibility/2006">
              <mc:Choice xmlns:v="urn:schemas-microsoft-com:vml" Requires="v">
                <p:oleObj spid="_x0000_s5" name="" r:id="rId2" imgW="431800" imgH="203200" progId="Equation.KSEE3">
                  <p:embed/>
                </p:oleObj>
              </mc:Choice>
              <mc:Fallback>
                <p:oleObj name="" r:id="rId2" imgW="431800" imgH="203200" progId="Equation.KSEE3">
                  <p:embed/>
                  <p:pic>
                    <p:nvPicPr>
                      <p:cNvPr id="0" name="图片 4"/>
                      <p:cNvPicPr/>
                      <p:nvPr/>
                    </p:nvPicPr>
                    <p:blipFill>
                      <a:blip r:embed="rId3"/>
                      <a:stretch>
                        <a:fillRect/>
                      </a:stretch>
                    </p:blipFill>
                    <p:spPr>
                      <a:xfrm>
                        <a:off x="4258310" y="3354705"/>
                        <a:ext cx="1372235" cy="645795"/>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2"/>
          <p:cNvSpPr txBox="1"/>
          <p:nvPr/>
        </p:nvSpPr>
        <p:spPr>
          <a:xfrm>
            <a:off x="2971138" y="45127"/>
            <a:ext cx="7295202" cy="645160"/>
          </a:xfrm>
          <a:prstGeom prst="rect">
            <a:avLst/>
          </a:prstGeom>
          <a:noFill/>
          <a:ln w="9525">
            <a:noFill/>
          </a:ln>
        </p:spPr>
        <p:txBody>
          <a:bodyPr wrap="square">
            <a:spAutoFit/>
          </a:bodyPr>
          <a:lstStyle/>
          <a:p>
            <a:pPr algn="ctr" eaLnBrk="1" hangingPunct="1"/>
            <a:r>
              <a:rPr lang="zh-CN" altLang="en-US" sz="3600" b="1" dirty="0" smtClean="0">
                <a:solidFill>
                  <a:schemeClr val="bg1"/>
                </a:solidFill>
              </a:rPr>
              <a:t>尝试与发现</a:t>
            </a:r>
            <a:endParaRPr lang="zh-CN" altLang="en-US" sz="3600" b="1" dirty="0">
              <a:solidFill>
                <a:schemeClr val="bg1"/>
              </a:solidFill>
              <a:latin typeface="Arial" panose="020B0604020202020204" pitchFamily="34" charset="0"/>
            </a:endParaRPr>
          </a:p>
        </p:txBody>
      </p:sp>
      <p:pic>
        <p:nvPicPr>
          <p:cNvPr id="4"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
        <p:nvSpPr>
          <p:cNvPr id="409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00" name="Rectangle 4"/>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1" name="Rectangle 15"/>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3" name="Rectangle 17"/>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5" name="Rectangle 19"/>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7" name="Rectangle 21"/>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3" name="矩形 2"/>
          <p:cNvSpPr/>
          <p:nvPr/>
        </p:nvSpPr>
        <p:spPr>
          <a:xfrm>
            <a:off x="893273" y="1349928"/>
            <a:ext cx="10414000" cy="922020"/>
          </a:xfrm>
          <a:prstGeom prst="rect">
            <a:avLst/>
          </a:prstGeom>
        </p:spPr>
        <p:txBody>
          <a:bodyPr>
            <a:spAutoFit/>
          </a:bodyPr>
          <a:lstStyle/>
          <a:p>
            <a:pPr marL="254000">
              <a:lnSpc>
                <a:spcPct val="150000"/>
              </a:lnSpc>
              <a:spcAft>
                <a:spcPts val="0"/>
              </a:spcAft>
              <a:defRPr/>
            </a:pPr>
            <a:r>
              <a:rPr lang="zh-CN" altLang="en-US" sz="36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问题4：求下列各式的值</a:t>
            </a:r>
            <a:endParaRPr lang="zh-CN" altLang="en-US" sz="36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endParaRPr>
          </a:p>
        </p:txBody>
      </p:sp>
      <p:sp>
        <p:nvSpPr>
          <p:cNvPr id="14" name="Rectangle 74"/>
          <p:cNvSpPr>
            <a:spLocks noChangeArrowheads="1"/>
          </p:cNvSpPr>
          <p:nvPr/>
        </p:nvSpPr>
        <p:spPr bwMode="auto">
          <a:xfrm>
            <a:off x="0" y="847725"/>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127000" algn="l" defTabSz="914400" rtl="0" eaLnBrk="0" fontAlgn="base" latinLnBrk="0" hangingPunct="0">
              <a:lnSpc>
                <a:spcPct val="100000"/>
              </a:lnSpc>
              <a:spcBef>
                <a:spcPct val="0"/>
              </a:spcBef>
              <a:spcAft>
                <a:spcPct val="0"/>
              </a:spcAft>
              <a:buClrTx/>
              <a:buSzTx/>
              <a:buFontTx/>
              <a:buNone/>
            </a:pPr>
            <a:r>
              <a:rPr kumimoji="0" lang="en-US" altLang="zh-CN" sz="1000" b="0" i="0" u="none" strike="noStrike" cap="none" normalizeH="0" baseline="0" smtClean="0">
                <a:ln>
                  <a:noFill/>
                </a:ln>
                <a:solidFill>
                  <a:srgbClr val="333333"/>
                </a:solidFill>
                <a:effectLst/>
                <a:latin typeface="Calibri" panose="020F0502020204030204" pitchFamily="34" charset="0"/>
                <a:ea typeface="宋体" panose="02010600030101010101" pitchFamily="2" charset="-122"/>
                <a:cs typeface="Times New Roman" panose="02020603050405020304" pitchFamily="18" charset="0"/>
              </a:rPr>
              <a:t>.</a:t>
            </a:r>
            <a:endParaRPr kumimoji="0" lang="en-US" altLang="zh-CN"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2" name="对象 -2147482605"/>
          <p:cNvGraphicFramePr>
            <a:graphicFrameLocks noChangeAspect="1"/>
          </p:cNvGraphicFramePr>
          <p:nvPr/>
        </p:nvGraphicFramePr>
        <p:xfrm>
          <a:off x="2098040" y="2447925"/>
          <a:ext cx="4735195" cy="789305"/>
        </p:xfrm>
        <a:graphic>
          <a:graphicData uri="http://schemas.openxmlformats.org/presentationml/2006/ole">
            <mc:AlternateContent xmlns:mc="http://schemas.openxmlformats.org/markup-compatibility/2006">
              <mc:Choice xmlns:v="urn:schemas-microsoft-com:vml" Requires="v">
                <p:oleObj spid="_x0000_s3076" name="" r:id="rId2" imgW="1676400" imgH="279400" progId="Equation.KSEE3">
                  <p:embed/>
                </p:oleObj>
              </mc:Choice>
              <mc:Fallback>
                <p:oleObj name="" r:id="rId2" imgW="1676400" imgH="279400" progId="Equation.KSEE3">
                  <p:embed/>
                  <p:pic>
                    <p:nvPicPr>
                      <p:cNvPr id="0" name="图片 3075"/>
                      <p:cNvPicPr/>
                      <p:nvPr/>
                    </p:nvPicPr>
                    <p:blipFill>
                      <a:blip r:embed="rId3"/>
                      <a:stretch>
                        <a:fillRect/>
                      </a:stretch>
                    </p:blipFill>
                    <p:spPr>
                      <a:xfrm>
                        <a:off x="2098040" y="2447925"/>
                        <a:ext cx="4735195" cy="789305"/>
                      </a:xfrm>
                      <a:prstGeom prst="rect">
                        <a:avLst/>
                      </a:prstGeom>
                      <a:noFill/>
                      <a:ln w="38100">
                        <a:noFill/>
                        <a:miter/>
                      </a:ln>
                    </p:spPr>
                  </p:pic>
                </p:oleObj>
              </mc:Fallback>
            </mc:AlternateContent>
          </a:graphicData>
        </a:graphic>
      </p:graphicFrame>
      <p:graphicFrame>
        <p:nvGraphicFramePr>
          <p:cNvPr id="5" name="对象 -2147482531"/>
          <p:cNvGraphicFramePr>
            <a:graphicFrameLocks noChangeAspect="1"/>
          </p:cNvGraphicFramePr>
          <p:nvPr/>
        </p:nvGraphicFramePr>
        <p:xfrm>
          <a:off x="2031365" y="3716020"/>
          <a:ext cx="4868545" cy="725170"/>
        </p:xfrm>
        <a:graphic>
          <a:graphicData uri="http://schemas.openxmlformats.org/presentationml/2006/ole">
            <mc:AlternateContent xmlns:mc="http://schemas.openxmlformats.org/markup-compatibility/2006">
              <mc:Choice xmlns:v="urn:schemas-microsoft-com:vml" Requires="v">
                <p:oleObj spid="_x0000_s7" name="" r:id="rId4" imgW="1790700" imgH="266700" progId="Equation.KSEE3">
                  <p:embed/>
                </p:oleObj>
              </mc:Choice>
              <mc:Fallback>
                <p:oleObj name="" r:id="rId4" imgW="1790700" imgH="266700" progId="Equation.KSEE3">
                  <p:embed/>
                  <p:pic>
                    <p:nvPicPr>
                      <p:cNvPr id="0" name="图片 6"/>
                      <p:cNvPicPr/>
                      <p:nvPr/>
                    </p:nvPicPr>
                    <p:blipFill>
                      <a:blip r:embed="rId5"/>
                      <a:stretch>
                        <a:fillRect/>
                      </a:stretch>
                    </p:blipFill>
                    <p:spPr>
                      <a:xfrm>
                        <a:off x="2031365" y="3716020"/>
                        <a:ext cx="4868545" cy="725170"/>
                      </a:xfrm>
                      <a:prstGeom prst="rect">
                        <a:avLst/>
                      </a:prstGeom>
                      <a:noFill/>
                      <a:ln w="38100">
                        <a:noFill/>
                        <a:miter/>
                      </a:ln>
                    </p:spPr>
                  </p:pic>
                </p:oleObj>
              </mc:Fallback>
            </mc:AlternateContent>
          </a:graphicData>
        </a:graphic>
      </p:graphicFrame>
      <p:graphicFrame>
        <p:nvGraphicFramePr>
          <p:cNvPr id="8" name="对象 -2147482530"/>
          <p:cNvGraphicFramePr>
            <a:graphicFrameLocks noChangeAspect="1"/>
          </p:cNvGraphicFramePr>
          <p:nvPr/>
        </p:nvGraphicFramePr>
        <p:xfrm>
          <a:off x="2031365" y="4994910"/>
          <a:ext cx="4519930" cy="840105"/>
        </p:xfrm>
        <a:graphic>
          <a:graphicData uri="http://schemas.openxmlformats.org/presentationml/2006/ole">
            <mc:AlternateContent xmlns:mc="http://schemas.openxmlformats.org/markup-compatibility/2006">
              <mc:Choice xmlns:v="urn:schemas-microsoft-com:vml" Requires="v">
                <p:oleObj spid="_x0000_s9" name="" r:id="rId6" imgW="1435100" imgH="266700" progId="Equation.KSEE3">
                  <p:embed/>
                </p:oleObj>
              </mc:Choice>
              <mc:Fallback>
                <p:oleObj name="" r:id="rId6" imgW="1435100" imgH="266700" progId="Equation.KSEE3">
                  <p:embed/>
                  <p:pic>
                    <p:nvPicPr>
                      <p:cNvPr id="0" name="图片 7"/>
                      <p:cNvPicPr/>
                      <p:nvPr/>
                    </p:nvPicPr>
                    <p:blipFill>
                      <a:blip r:embed="rId7"/>
                      <a:stretch>
                        <a:fillRect/>
                      </a:stretch>
                    </p:blipFill>
                    <p:spPr>
                      <a:xfrm>
                        <a:off x="2031365" y="4994910"/>
                        <a:ext cx="4519930" cy="840105"/>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2"/>
          <p:cNvSpPr txBox="1"/>
          <p:nvPr/>
        </p:nvSpPr>
        <p:spPr>
          <a:xfrm>
            <a:off x="2971138" y="45127"/>
            <a:ext cx="7295202" cy="645160"/>
          </a:xfrm>
          <a:prstGeom prst="rect">
            <a:avLst/>
          </a:prstGeom>
          <a:noFill/>
          <a:ln w="9525">
            <a:noFill/>
          </a:ln>
        </p:spPr>
        <p:txBody>
          <a:bodyPr wrap="square">
            <a:spAutoFit/>
          </a:bodyPr>
          <a:lstStyle/>
          <a:p>
            <a:pPr algn="ctr" eaLnBrk="1" hangingPunct="1"/>
            <a:r>
              <a:rPr lang="zh-CN" altLang="en-US" sz="3600" b="1" dirty="0" smtClean="0">
                <a:solidFill>
                  <a:schemeClr val="bg1"/>
                </a:solidFill>
              </a:rPr>
              <a:t>尝试与发现</a:t>
            </a:r>
            <a:endParaRPr lang="zh-CN" altLang="en-US" sz="3600" b="1" dirty="0">
              <a:solidFill>
                <a:schemeClr val="bg1"/>
              </a:solidFill>
              <a:latin typeface="Arial" panose="020B0604020202020204" pitchFamily="34" charset="0"/>
            </a:endParaRPr>
          </a:p>
        </p:txBody>
      </p:sp>
      <p:pic>
        <p:nvPicPr>
          <p:cNvPr id="4"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
        <p:nvSpPr>
          <p:cNvPr id="409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00" name="Rectangle 4"/>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1" name="Rectangle 15"/>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3" name="Rectangle 17"/>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5" name="Rectangle 19"/>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4117" name="Rectangle 21"/>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3" name="矩形 2"/>
          <p:cNvSpPr/>
          <p:nvPr/>
        </p:nvSpPr>
        <p:spPr>
          <a:xfrm>
            <a:off x="893273" y="1349928"/>
            <a:ext cx="10414000" cy="3415030"/>
          </a:xfrm>
          <a:prstGeom prst="rect">
            <a:avLst/>
          </a:prstGeom>
        </p:spPr>
        <p:txBody>
          <a:bodyPr>
            <a:spAutoFit/>
          </a:bodyPr>
          <a:lstStyle/>
          <a:p>
            <a:pPr marL="254000">
              <a:lnSpc>
                <a:spcPct val="150000"/>
              </a:lnSpc>
              <a:spcAft>
                <a:spcPts val="0"/>
              </a:spcAft>
              <a:defRPr/>
            </a:pPr>
            <a:r>
              <a:rPr sz="36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【归纳】</a:t>
            </a:r>
            <a:endParaRPr sz="36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r>
              <a:rPr sz="36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（1）</a:t>
            </a:r>
            <a:endParaRPr sz="36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r>
              <a:rPr sz="36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（2）当</a:t>
            </a:r>
            <a:r>
              <a:rPr sz="3600" b="1" i="1" kern="100" dirty="0" smtClean="0">
                <a:solidFill>
                  <a:schemeClr val="tx1"/>
                </a:solidFill>
                <a:effectLst>
                  <a:outerShdw blurRad="38100" dist="25400" dir="5400000" algn="ctr" rotWithShape="0">
                    <a:srgbClr val="6E747A">
                      <a:alpha val="43000"/>
                    </a:srgbClr>
                  </a:outerShdw>
                </a:effectLst>
                <a:latin typeface="Times New Roman" panose="02020603050405020304" pitchFamily="18" charset="0"/>
                <a:ea typeface="楷体" panose="02010609060101010101" pitchFamily="49" charset="-122"/>
                <a:cs typeface="Times New Roman" panose="02020603050405020304" pitchFamily="18" charset="0"/>
              </a:rPr>
              <a:t>n</a:t>
            </a:r>
            <a:r>
              <a:rPr sz="36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为奇数时，        ；</a:t>
            </a:r>
            <a:endParaRPr sz="36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r>
              <a:rPr sz="36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     当</a:t>
            </a:r>
            <a:r>
              <a:rPr sz="3600" b="1" i="1" kern="100" dirty="0" smtClean="0">
                <a:solidFill>
                  <a:schemeClr val="tx1"/>
                </a:solidFill>
                <a:effectLst>
                  <a:outerShdw blurRad="38100" dist="25400" dir="5400000" algn="ctr" rotWithShape="0">
                    <a:srgbClr val="6E747A">
                      <a:alpha val="43000"/>
                    </a:srgbClr>
                  </a:outerShdw>
                </a:effectLst>
                <a:latin typeface="Times New Roman" panose="02020603050405020304" pitchFamily="18" charset="0"/>
                <a:ea typeface="楷体" panose="02010609060101010101" pitchFamily="49" charset="-122"/>
                <a:cs typeface="Times New Roman" panose="02020603050405020304" pitchFamily="18" charset="0"/>
              </a:rPr>
              <a:t>n</a:t>
            </a:r>
            <a:r>
              <a:rPr sz="36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rPr>
              <a:t>为偶数时，        .</a:t>
            </a:r>
            <a:endParaRPr sz="3600" b="1" kern="100" dirty="0" smtClean="0">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cs typeface="Times New Roman" panose="02020603050405020304" pitchFamily="18" charset="0"/>
            </a:endParaRPr>
          </a:p>
        </p:txBody>
      </p:sp>
      <p:sp>
        <p:nvSpPr>
          <p:cNvPr id="14" name="Rectangle 74"/>
          <p:cNvSpPr>
            <a:spLocks noChangeArrowheads="1"/>
          </p:cNvSpPr>
          <p:nvPr/>
        </p:nvSpPr>
        <p:spPr bwMode="auto">
          <a:xfrm>
            <a:off x="0" y="847725"/>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127000" algn="l" defTabSz="914400" rtl="0" eaLnBrk="0" fontAlgn="base" latinLnBrk="0" hangingPunct="0">
              <a:lnSpc>
                <a:spcPct val="100000"/>
              </a:lnSpc>
              <a:spcBef>
                <a:spcPct val="0"/>
              </a:spcBef>
              <a:spcAft>
                <a:spcPct val="0"/>
              </a:spcAft>
              <a:buClrTx/>
              <a:buSzTx/>
              <a:buFontTx/>
              <a:buNone/>
            </a:pPr>
            <a:r>
              <a:rPr kumimoji="0" lang="en-US" altLang="zh-CN" sz="1000" b="0" i="0" u="none" strike="noStrike" cap="none" normalizeH="0" baseline="0" smtClean="0">
                <a:ln>
                  <a:noFill/>
                </a:ln>
                <a:solidFill>
                  <a:srgbClr val="333333"/>
                </a:solidFill>
                <a:effectLst/>
                <a:latin typeface="Calibri" panose="020F0502020204030204" pitchFamily="34" charset="0"/>
                <a:ea typeface="宋体" panose="02010600030101010101" pitchFamily="2" charset="-122"/>
                <a:cs typeface="Times New Roman" panose="02020603050405020304" pitchFamily="18" charset="0"/>
              </a:rPr>
              <a:t>.</a:t>
            </a:r>
            <a:endParaRPr kumimoji="0" lang="en-US" altLang="zh-CN"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2" name="对象 -2147482599"/>
          <p:cNvGraphicFramePr>
            <a:graphicFrameLocks noChangeAspect="1"/>
          </p:cNvGraphicFramePr>
          <p:nvPr/>
        </p:nvGraphicFramePr>
        <p:xfrm>
          <a:off x="2536190" y="2286635"/>
          <a:ext cx="2095500" cy="711835"/>
        </p:xfrm>
        <a:graphic>
          <a:graphicData uri="http://schemas.openxmlformats.org/presentationml/2006/ole">
            <mc:AlternateContent xmlns:mc="http://schemas.openxmlformats.org/markup-compatibility/2006">
              <mc:Choice xmlns:v="urn:schemas-microsoft-com:vml" Requires="v">
                <p:oleObj spid="_x0000_s3076" name="" r:id="rId2" imgW="673100" imgH="228600" progId="Equation.KSEE3">
                  <p:embed/>
                </p:oleObj>
              </mc:Choice>
              <mc:Fallback>
                <p:oleObj name="" r:id="rId2" imgW="673100" imgH="228600" progId="Equation.KSEE3">
                  <p:embed/>
                  <p:pic>
                    <p:nvPicPr>
                      <p:cNvPr id="0" name="图片 3075"/>
                      <p:cNvPicPr/>
                      <p:nvPr/>
                    </p:nvPicPr>
                    <p:blipFill>
                      <a:blip r:embed="rId3"/>
                      <a:stretch>
                        <a:fillRect/>
                      </a:stretch>
                    </p:blipFill>
                    <p:spPr>
                      <a:xfrm>
                        <a:off x="2536190" y="2286635"/>
                        <a:ext cx="2095500" cy="711835"/>
                      </a:xfrm>
                      <a:prstGeom prst="rect">
                        <a:avLst/>
                      </a:prstGeom>
                      <a:noFill/>
                      <a:ln w="38100">
                        <a:noFill/>
                        <a:miter/>
                      </a:ln>
                    </p:spPr>
                  </p:pic>
                </p:oleObj>
              </mc:Fallback>
            </mc:AlternateContent>
          </a:graphicData>
        </a:graphic>
      </p:graphicFrame>
      <p:graphicFrame>
        <p:nvGraphicFramePr>
          <p:cNvPr id="5" name="对象 -2147482598"/>
          <p:cNvGraphicFramePr>
            <a:graphicFrameLocks noChangeAspect="1"/>
          </p:cNvGraphicFramePr>
          <p:nvPr/>
        </p:nvGraphicFramePr>
        <p:xfrm>
          <a:off x="5581650" y="3081020"/>
          <a:ext cx="1493520" cy="695960"/>
        </p:xfrm>
        <a:graphic>
          <a:graphicData uri="http://schemas.openxmlformats.org/presentationml/2006/ole">
            <mc:AlternateContent xmlns:mc="http://schemas.openxmlformats.org/markup-compatibility/2006">
              <mc:Choice xmlns:v="urn:schemas-microsoft-com:vml" Requires="v">
                <p:oleObj spid="_x0000_s7" name="" r:id="rId4" imgW="545465" imgH="254000" progId="Equation.KSEE3">
                  <p:embed/>
                </p:oleObj>
              </mc:Choice>
              <mc:Fallback>
                <p:oleObj name="" r:id="rId4" imgW="545465" imgH="254000" progId="Equation.KSEE3">
                  <p:embed/>
                  <p:pic>
                    <p:nvPicPr>
                      <p:cNvPr id="0" name="图片 6"/>
                      <p:cNvPicPr/>
                      <p:nvPr/>
                    </p:nvPicPr>
                    <p:blipFill>
                      <a:blip r:embed="rId5"/>
                      <a:stretch>
                        <a:fillRect/>
                      </a:stretch>
                    </p:blipFill>
                    <p:spPr>
                      <a:xfrm>
                        <a:off x="5581650" y="3081020"/>
                        <a:ext cx="1493520" cy="695960"/>
                      </a:xfrm>
                      <a:prstGeom prst="rect">
                        <a:avLst/>
                      </a:prstGeom>
                      <a:noFill/>
                      <a:ln w="38100">
                        <a:noFill/>
                        <a:miter/>
                      </a:ln>
                    </p:spPr>
                  </p:pic>
                </p:oleObj>
              </mc:Fallback>
            </mc:AlternateContent>
          </a:graphicData>
        </a:graphic>
      </p:graphicFrame>
      <p:graphicFrame>
        <p:nvGraphicFramePr>
          <p:cNvPr id="8" name="对象 -2147482597"/>
          <p:cNvGraphicFramePr>
            <a:graphicFrameLocks noChangeAspect="1"/>
          </p:cNvGraphicFramePr>
          <p:nvPr/>
        </p:nvGraphicFramePr>
        <p:xfrm>
          <a:off x="5599430" y="4027170"/>
          <a:ext cx="1475740" cy="737870"/>
        </p:xfrm>
        <a:graphic>
          <a:graphicData uri="http://schemas.openxmlformats.org/presentationml/2006/ole">
            <mc:AlternateContent xmlns:mc="http://schemas.openxmlformats.org/markup-compatibility/2006">
              <mc:Choice xmlns:v="urn:schemas-microsoft-com:vml" Requires="v">
                <p:oleObj spid="_x0000_s9" name="" r:id="rId6" imgW="584200" imgH="292100" progId="Equation.KSEE3">
                  <p:embed/>
                </p:oleObj>
              </mc:Choice>
              <mc:Fallback>
                <p:oleObj name="" r:id="rId6" imgW="584200" imgH="292100" progId="Equation.KSEE3">
                  <p:embed/>
                  <p:pic>
                    <p:nvPicPr>
                      <p:cNvPr id="0" name="图片 7"/>
                      <p:cNvPicPr/>
                      <p:nvPr/>
                    </p:nvPicPr>
                    <p:blipFill>
                      <a:blip r:embed="rId7"/>
                      <a:stretch>
                        <a:fillRect/>
                      </a:stretch>
                    </p:blipFill>
                    <p:spPr>
                      <a:xfrm>
                        <a:off x="5599430" y="4027170"/>
                        <a:ext cx="1475740" cy="737870"/>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自定义 1">
      <a:dk1>
        <a:sysClr val="windowText" lastClr="000000"/>
      </a:dk1>
      <a:lt1>
        <a:sysClr val="window" lastClr="FFFFFF"/>
      </a:lt1>
      <a:dk2>
        <a:srgbClr val="444D26"/>
      </a:dk2>
      <a:lt2>
        <a:srgbClr val="FEFAC9"/>
      </a:lt2>
      <a:accent1>
        <a:srgbClr val="25B7C0"/>
      </a:accent1>
      <a:accent2>
        <a:srgbClr val="F6A500"/>
      </a:accent2>
      <a:accent3>
        <a:srgbClr val="585858"/>
      </a:accent3>
      <a:accent4>
        <a:srgbClr val="FD7104"/>
      </a:accent4>
      <a:accent5>
        <a:srgbClr val="9C85C0"/>
      </a:accent5>
      <a:accent6>
        <a:srgbClr val="809EC2"/>
      </a:accent6>
      <a:hlink>
        <a:srgbClr val="8E58B6"/>
      </a:hlink>
      <a:folHlink>
        <a:srgbClr val="7F6F6F"/>
      </a:folHlink>
    </a:clrScheme>
    <a:fontScheme name="自定义 1">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a:spPr>
      <a:bodyPr anchor="ctr"/>
      <a:lstStyle>
        <a:defPPr marL="0" marR="0" indent="0" algn="ctr" defTabSz="914400" eaLnBrk="1" fontAlgn="base" latinLnBrk="0" hangingPunct="1">
          <a:lnSpc>
            <a:spcPct val="100000"/>
          </a:lnSpc>
          <a:spcBef>
            <a:spcPct val="0"/>
          </a:spcBef>
          <a:spcAft>
            <a:spcPct val="0"/>
          </a:spcAft>
          <a:buClrTx/>
          <a:buSzTx/>
          <a:buFontTx/>
          <a:buNone/>
          <a:defRPr kumimoji="0" sz="1800" b="0" i="0" u="none" strike="noStrike" kern="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defRPr>
        </a:defPPr>
      </a:lstStyle>
    </a:sp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1874</Words>
  <Application>WPS 演示</Application>
  <PresentationFormat>宽屏</PresentationFormat>
  <Paragraphs>184</Paragraphs>
  <Slides>23</Slides>
  <Notes>1</Notes>
  <HiddenSlides>0</HiddenSlides>
  <MMClips>0</MMClips>
  <ScaleCrop>false</ScaleCrop>
  <HeadingPairs>
    <vt:vector size="8" baseType="variant">
      <vt:variant>
        <vt:lpstr>已用的字体</vt:lpstr>
      </vt:variant>
      <vt:variant>
        <vt:i4>11</vt:i4>
      </vt:variant>
      <vt:variant>
        <vt:lpstr>主题</vt:lpstr>
      </vt:variant>
      <vt:variant>
        <vt:i4>1</vt:i4>
      </vt:variant>
      <vt:variant>
        <vt:lpstr>嵌入 OLE 服务器</vt:lpstr>
      </vt:variant>
      <vt:variant>
        <vt:i4>50</vt:i4>
      </vt:variant>
      <vt:variant>
        <vt:lpstr>幻灯片标题</vt:lpstr>
      </vt:variant>
      <vt:variant>
        <vt:i4>23</vt:i4>
      </vt:variant>
    </vt:vector>
  </HeadingPairs>
  <TitlesOfParts>
    <vt:vector size="85" baseType="lpstr">
      <vt:lpstr>Arial</vt:lpstr>
      <vt:lpstr>宋体</vt:lpstr>
      <vt:lpstr>Wingdings</vt:lpstr>
      <vt:lpstr>微软雅黑</vt:lpstr>
      <vt:lpstr>Arial Black</vt:lpstr>
      <vt:lpstr>Arial</vt:lpstr>
      <vt:lpstr>黑体</vt:lpstr>
      <vt:lpstr>楷体</vt:lpstr>
      <vt:lpstr>Times New Roman</vt:lpstr>
      <vt:lpstr>Calibri</vt:lpstr>
      <vt:lpstr>Arial Unicode MS</vt:lpstr>
      <vt:lpstr>Office 主题</vt:lpstr>
      <vt:lpstr>Equation.DSMT4</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Equation.DSMT4</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Equation.DSMT4</vt:lpstr>
      <vt:lpstr>Equation.DSMT4</vt:lpstr>
      <vt:lpstr>Equation.DSMT4</vt:lpstr>
      <vt:lpstr>Equation.DSMT4</vt:lpstr>
      <vt:lpstr>Equation.DSMT4</vt:lpstr>
      <vt:lpstr>Equation.KSEE3</vt:lpstr>
      <vt:lpstr>Equation.DSMT4</vt:lpstr>
      <vt:lpstr>Equation.KSEE3</vt:lpstr>
      <vt:lpstr>Equation.KSEE3</vt:lpstr>
      <vt:lpstr>Equation.KSEE3</vt:lpstr>
      <vt:lpstr>Equation.KSEE3</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MOMODASUCAI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MOMODA</dc:creator>
  <cp:lastModifiedBy>DX.Q</cp:lastModifiedBy>
  <cp:revision>219</cp:revision>
  <dcterms:created xsi:type="dcterms:W3CDTF">2014-11-06T06:08:00Z</dcterms:created>
  <dcterms:modified xsi:type="dcterms:W3CDTF">2020-12-14T07:01:32Z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2052-11.1.0.10132</vt:lpwstr>
  </property>
</Properties>
</file>