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1" r:id="rId3"/>
    <p:sldId id="290" r:id="rId4"/>
    <p:sldId id="301" r:id="rId5"/>
    <p:sldId id="302" r:id="rId6"/>
    <p:sldId id="279" r:id="rId7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FD"/>
    <a:srgbClr val="72644A"/>
    <a:srgbClr val="897A5D"/>
    <a:srgbClr val="25B7C0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/>
    <p:restoredTop sz="94630"/>
  </p:normalViewPr>
  <p:slideViewPr>
    <p:cSldViewPr snapToGrid="0" showGuides="1">
      <p:cViewPr>
        <p:scale>
          <a:sx n="50" d="100"/>
          <a:sy n="50" d="100"/>
        </p:scale>
        <p:origin x="-787" y="-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547225" y="263525"/>
            <a:ext cx="2296795" cy="37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594850" y="396875"/>
            <a:ext cx="2296795" cy="37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3.emf"/><Relationship Id="rId4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  <p:pic>
        <p:nvPicPr>
          <p:cNvPr id="3" name="图片 2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728585" y="208915"/>
            <a:ext cx="2296795" cy="373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867130" y="2298700"/>
            <a:ext cx="12192000" cy="98719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400" b="1" dirty="0" smtClean="0">
                <a:solidFill>
                  <a:srgbClr val="FDFDFD"/>
                </a:solidFill>
                <a:latin typeface="Arial" panose="020B0604020202020204" pitchFamily="34" charset="0"/>
              </a:rPr>
              <a:t>《</a:t>
            </a:r>
            <a:r>
              <a:rPr lang="en-US" altLang="zh-CN" sz="4400" b="1" dirty="0" smtClean="0">
                <a:solidFill>
                  <a:srgbClr val="FDFDFD"/>
                </a:solidFill>
              </a:rPr>
              <a:t>3.4 </a:t>
            </a:r>
            <a:r>
              <a:rPr lang="zh-CN" altLang="zh-CN" sz="4400" b="1" dirty="0" smtClean="0">
                <a:solidFill>
                  <a:srgbClr val="FDFDFD"/>
                </a:solidFill>
              </a:rPr>
              <a:t>数学建模活动： 数建模论文示例</a:t>
            </a:r>
            <a:r>
              <a:rPr lang="en-US" altLang="zh-CN" sz="4400" b="1" dirty="0" smtClean="0">
                <a:solidFill>
                  <a:srgbClr val="FDFDFD"/>
                </a:solidFill>
                <a:latin typeface="Arial" panose="020B0604020202020204" pitchFamily="34" charset="0"/>
              </a:rPr>
              <a:t>》</a:t>
            </a:r>
            <a:endParaRPr lang="zh-CN" altLang="zh-CN" sz="4400" b="1" dirty="0">
              <a:solidFill>
                <a:srgbClr val="FDFDFD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ym typeface="+mn-ea"/>
              </a:rPr>
              <a:t>主 </a:t>
            </a:r>
            <a:r>
              <a:rPr lang="zh-CN" altLang="en-US" sz="2400" b="1" smtClean="0">
                <a:sym typeface="+mn-ea"/>
              </a:rPr>
              <a:t> 讲 </a:t>
            </a:r>
            <a:r>
              <a:rPr lang="zh-CN" altLang="en-US" sz="2400" b="1">
                <a:sym typeface="+mn-ea"/>
              </a:rPr>
              <a:t>人</a:t>
            </a:r>
            <a:r>
              <a:rPr lang="zh-CN" altLang="en-US" sz="2400" b="1" smtClean="0">
                <a:sym typeface="+mn-ea"/>
              </a:rPr>
              <a:t>：  侯</a:t>
            </a:r>
            <a:r>
              <a:rPr lang="zh-CN" altLang="en-US" sz="2400" b="1" dirty="0" smtClean="0">
                <a:sym typeface="+mn-ea"/>
              </a:rPr>
              <a:t>立伟</a:t>
            </a:r>
            <a:r>
              <a:rPr lang="zh-CN" altLang="en-US" sz="2400" b="1" dirty="0">
                <a:sym typeface="+mn-ea"/>
              </a:rPr>
              <a:t>　</a:t>
            </a:r>
            <a:r>
              <a:rPr lang="zh-CN" altLang="en-US" sz="2400" b="1" dirty="0" smtClean="0">
                <a:sym typeface="+mn-ea"/>
              </a:rPr>
              <a:t>中国人民大学附属中学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 smtClean="0">
                <a:sym typeface="+mn-ea"/>
              </a:rPr>
              <a:t>张   鹤    北京市</a:t>
            </a:r>
            <a:r>
              <a:rPr lang="zh-CN" altLang="en-US" sz="2400" b="1" dirty="0">
                <a:sym typeface="+mn-ea"/>
              </a:rPr>
              <a:t>海淀</a:t>
            </a:r>
            <a:r>
              <a:rPr lang="zh-CN" altLang="en-US" sz="2400" b="1" dirty="0" smtClean="0">
                <a:sym typeface="+mn-ea"/>
              </a:rPr>
              <a:t>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76322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版必修第一册  第三章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457668" y="0"/>
            <a:ext cx="6621049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sz="3600" b="1" dirty="0" smtClean="0">
                <a:solidFill>
                  <a:srgbClr val="FDFDFD"/>
                </a:solidFill>
              </a:rPr>
              <a:t>一、 提出</a:t>
            </a:r>
            <a:r>
              <a:rPr lang="zh-CN" altLang="zh-CN" sz="3600" b="1" dirty="0" smtClean="0">
                <a:solidFill>
                  <a:srgbClr val="FDFDFD"/>
                </a:solidFill>
              </a:rPr>
              <a:t>问题</a:t>
            </a:r>
            <a:endParaRPr lang="zh-CN" altLang="zh-CN" sz="3600" b="1" dirty="0">
              <a:solidFill>
                <a:srgbClr val="FDFDFD"/>
              </a:solidFill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394148" y="1996327"/>
            <a:ext cx="1123555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实际的数学建模过程中，为了向别人介绍数学建模的成果和展示解决实际问题的过程，我们还需要将建模结果整理成论文的形式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457668" y="0"/>
            <a:ext cx="6621049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sz="3600" b="1" dirty="0" smtClean="0">
                <a:solidFill>
                  <a:srgbClr val="FDFDFD"/>
                </a:solidFill>
              </a:rPr>
              <a:t>一、 提出</a:t>
            </a:r>
            <a:r>
              <a:rPr lang="zh-CN" altLang="zh-CN" sz="3600" b="1" dirty="0" smtClean="0">
                <a:solidFill>
                  <a:srgbClr val="FDFDFD"/>
                </a:solidFill>
              </a:rPr>
              <a:t>问题</a:t>
            </a:r>
            <a:endParaRPr lang="zh-CN" altLang="zh-CN" sz="3600" b="1" dirty="0">
              <a:solidFill>
                <a:srgbClr val="FDFDFD"/>
              </a:solidFill>
            </a:endParaRP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267883" y="2088427"/>
            <a:ext cx="2413000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论文标题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343130" y="2997747"/>
            <a:ext cx="4274590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一、背景介绍</a:t>
            </a:r>
            <a:endParaRPr kumimoji="0" lang="zh-CN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369482" y="3962312"/>
            <a:ext cx="4202517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二、问题提出与分析</a:t>
            </a:r>
            <a:endParaRPr kumimoji="0" lang="zh-CN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397422" y="4889095"/>
            <a:ext cx="4189818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三、模型假设与符号说明</a:t>
            </a:r>
            <a:endParaRPr kumimoji="0" lang="zh-CN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382818" y="5803177"/>
            <a:ext cx="4204422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四、模型的建立</a:t>
            </a:r>
            <a:endParaRPr kumimoji="0" lang="zh-CN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5277664" y="3031117"/>
            <a:ext cx="5070296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五、数据的收集和模型的求解</a:t>
            </a:r>
            <a:endParaRPr kumimoji="0" lang="zh-CN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5305921" y="3957292"/>
            <a:ext cx="4249559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六、模型的检验</a:t>
            </a:r>
            <a:endParaRPr kumimoji="0" lang="zh-CN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5339576" y="4889818"/>
            <a:ext cx="3865384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七、模型的评价</a:t>
            </a:r>
            <a:endParaRPr kumimoji="0" lang="zh-CN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5397996" y="5769899"/>
            <a:ext cx="6291084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八、作者，摘要，参考文献，附录等</a:t>
            </a:r>
            <a:endParaRPr kumimoji="0" lang="zh-CN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0" name="下箭头 39"/>
          <p:cNvSpPr/>
          <p:nvPr/>
        </p:nvSpPr>
        <p:spPr>
          <a:xfrm>
            <a:off x="1463040" y="2636520"/>
            <a:ext cx="320040" cy="335280"/>
          </a:xfrm>
          <a:prstGeom prst="down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" name="下箭头 40"/>
          <p:cNvSpPr/>
          <p:nvPr/>
        </p:nvSpPr>
        <p:spPr>
          <a:xfrm>
            <a:off x="1493520" y="3566160"/>
            <a:ext cx="320040" cy="335280"/>
          </a:xfrm>
          <a:prstGeom prst="down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2" name="下箭头 41"/>
          <p:cNvSpPr/>
          <p:nvPr/>
        </p:nvSpPr>
        <p:spPr>
          <a:xfrm>
            <a:off x="1493520" y="4511040"/>
            <a:ext cx="320040" cy="335280"/>
          </a:xfrm>
          <a:prstGeom prst="down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3" name="下箭头 42"/>
          <p:cNvSpPr/>
          <p:nvPr/>
        </p:nvSpPr>
        <p:spPr>
          <a:xfrm>
            <a:off x="1478280" y="5440680"/>
            <a:ext cx="320040" cy="335280"/>
          </a:xfrm>
          <a:prstGeom prst="down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" name="下箭头 43"/>
          <p:cNvSpPr/>
          <p:nvPr/>
        </p:nvSpPr>
        <p:spPr>
          <a:xfrm>
            <a:off x="6720840" y="2651760"/>
            <a:ext cx="320040" cy="335280"/>
          </a:xfrm>
          <a:prstGeom prst="down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5" name="下箭头 44"/>
          <p:cNvSpPr/>
          <p:nvPr/>
        </p:nvSpPr>
        <p:spPr>
          <a:xfrm>
            <a:off x="6720840" y="3581400"/>
            <a:ext cx="320040" cy="335280"/>
          </a:xfrm>
          <a:prstGeom prst="down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6" name="下箭头 45"/>
          <p:cNvSpPr/>
          <p:nvPr/>
        </p:nvSpPr>
        <p:spPr>
          <a:xfrm>
            <a:off x="6720840" y="4511040"/>
            <a:ext cx="320040" cy="335280"/>
          </a:xfrm>
          <a:prstGeom prst="down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7" name="下箭头 46"/>
          <p:cNvSpPr/>
          <p:nvPr/>
        </p:nvSpPr>
        <p:spPr>
          <a:xfrm>
            <a:off x="6736080" y="5440680"/>
            <a:ext cx="320040" cy="335280"/>
          </a:xfrm>
          <a:prstGeom prst="downArrow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rtlCol="0" anchor="ctr"/>
          <a:lstStyle/>
          <a:p>
            <a:pPr marL="0" marR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0" y="883920"/>
            <a:ext cx="1059777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一般情况下，数学建模的论文的结构可以按照建模的过程来确定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一般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结构为：</a:t>
            </a:r>
            <a:endParaRPr lang="zh-CN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457668" y="0"/>
            <a:ext cx="6621049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zh-CN" sz="3600" b="1" dirty="0" smtClean="0">
                <a:solidFill>
                  <a:srgbClr val="FDFDFD"/>
                </a:solidFill>
                <a:latin typeface="+mj-ea"/>
                <a:ea typeface="+mj-ea"/>
              </a:rPr>
              <a:t>二</a:t>
            </a:r>
            <a:r>
              <a:rPr lang="zh-CN" altLang="zh-CN" sz="3600" b="1" dirty="0" smtClean="0">
                <a:solidFill>
                  <a:srgbClr val="FDFDFD"/>
                </a:solidFill>
                <a:latin typeface="+mj-ea"/>
                <a:ea typeface="+mj-ea"/>
              </a:rPr>
              <a:t>、</a:t>
            </a:r>
            <a:r>
              <a:rPr lang="zh-CN" altLang="en-US" sz="3600" b="1" dirty="0" smtClean="0">
                <a:solidFill>
                  <a:srgbClr val="FDFDFD"/>
                </a:solidFill>
                <a:latin typeface="+mj-ea"/>
                <a:ea typeface="+mj-ea"/>
              </a:rPr>
              <a:t>分工合作、完成论文</a:t>
            </a:r>
            <a:endParaRPr lang="zh-CN" altLang="zh-CN" sz="3600" b="1" dirty="0">
              <a:solidFill>
                <a:srgbClr val="FDFDFD"/>
              </a:solidFill>
              <a:latin typeface="+mj-ea"/>
              <a:ea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5679" y="1097693"/>
            <a:ext cx="11235558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以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“决定苹果的最佳出售时间点”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或者“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停车距离的数学模型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 为例或者自行选择题目，完成数学建模论文写作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en-US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分工合作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一般情况下，对于一些综合性比较强的问题而言，数学建模的过程中需要做的事情比较多，比如数据收集与整理、模型试算、对比不同的模型将结果以可视化方式展示、资料整理与论文撰写等，因此数学建模的过程中，往往采用分工合作的方式进行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一般来说，一个数学建模小组由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3-4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人组成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理想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的小组中，既要有数学基础扎实的同学，也要有能熟练使用计算机的同学，还要有写作表达能力强的同学</a:t>
            </a:r>
            <a:r>
              <a:rPr lang="en-US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8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2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WPS 演示</Application>
  <PresentationFormat>自定义</PresentationFormat>
  <Paragraphs>68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楷体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DX.Q</cp:lastModifiedBy>
  <cp:revision>301</cp:revision>
  <dcterms:created xsi:type="dcterms:W3CDTF">2014-11-06T06:08:00Z</dcterms:created>
  <dcterms:modified xsi:type="dcterms:W3CDTF">2020-12-14T02:54:29Z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