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91" r:id="rId3"/>
    <p:sldId id="292" r:id="rId4"/>
    <p:sldId id="295" r:id="rId5"/>
    <p:sldId id="296" r:id="rId6"/>
    <p:sldId id="303" r:id="rId7"/>
    <p:sldId id="305" r:id="rId8"/>
    <p:sldId id="306" r:id="rId9"/>
    <p:sldId id="310" r:id="rId10"/>
    <p:sldId id="307" r:id="rId11"/>
    <p:sldId id="311" r:id="rId12"/>
    <p:sldId id="308" r:id="rId13"/>
    <p:sldId id="312" r:id="rId14"/>
    <p:sldId id="313" r:id="rId15"/>
    <p:sldId id="279" r:id="rId16"/>
  </p:sldIdLst>
  <p:sldSz cx="12192000" cy="6858000"/>
  <p:notesSz cx="6858000" cy="9144000"/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644A"/>
    <a:srgbClr val="897A5D"/>
    <a:srgbClr val="25B7C0"/>
    <a:srgbClr val="FDFDFD"/>
    <a:srgbClr val="595859"/>
    <a:srgbClr val="595959"/>
    <a:srgbClr val="F6A500"/>
    <a:srgbClr val="FD71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/>
    <p:restoredTop sz="94630"/>
  </p:normalViewPr>
  <p:slideViewPr>
    <p:cSldViewPr snapToGrid="0" showGuides="1">
      <p:cViewPr varScale="1">
        <p:scale>
          <a:sx n="64" d="100"/>
          <a:sy n="64" d="100"/>
        </p:scale>
        <p:origin x="728" y="52"/>
      </p:cViewPr>
      <p:guideLst>
        <p:guide orient="horz" pos="2159"/>
        <p:guide pos="381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 showFormatting="0"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handoutMaster" Target="handoutMasters/handoutMaster1.xml"/><Relationship Id="rId17" Type="http://schemas.openxmlformats.org/officeDocument/2006/relationships/notesMaster" Target="notesMasters/notesMaster1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606A740-BBB9-4963-8797-18622D141CAF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1410881-65A3-43F7-9548-CFED2647BFBE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10243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10244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emf"/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5" Type="http://schemas.openxmlformats.org/officeDocument/2006/relationships/image" Target="../media/image3.emf"/><Relationship Id="rId4" Type="http://schemas.openxmlformats.org/officeDocument/2006/relationships/image" Target="../media/image2.png"/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幻灯片封面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29000">
                <a:srgbClr val="FFFFFF"/>
              </a:gs>
              <a:gs pos="98000">
                <a:srgbClr val="FFFFFF">
                  <a:lumMod val="75000"/>
                </a:srgbClr>
              </a:gs>
            </a:gsLst>
            <a:lin ang="2700000" scaled="1"/>
            <a:tileRect/>
          </a:gra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0" y="1603648"/>
            <a:ext cx="12192000" cy="80297"/>
          </a:xfrm>
          <a:prstGeom prst="rect">
            <a:avLst/>
          </a:prstGeom>
          <a:solidFill>
            <a:srgbClr val="72644A"/>
          </a:soli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4408085"/>
            <a:ext cx="12192000" cy="80297"/>
          </a:xfrm>
          <a:prstGeom prst="rect">
            <a:avLst/>
          </a:prstGeom>
          <a:solidFill>
            <a:srgbClr val="72644A"/>
          </a:solidFill>
          <a:ln w="25400" cap="flat" cmpd="sng" algn="ctr">
            <a:noFill/>
            <a:prstDash val="solid"/>
          </a:ln>
          <a:effectLst>
            <a:softEdge rad="0"/>
          </a:effectLst>
        </p:spPr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17265"/>
            <a:ext cx="12192000" cy="2857500"/>
          </a:xfrm>
          <a:prstGeom prst="rect">
            <a:avLst/>
          </a:prstGeom>
        </p:spPr>
      </p:pic>
      <p:pic>
        <p:nvPicPr>
          <p:cNvPr id="8" name="Picture 3" descr="D:\人教网\logo透明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图片 1" descr="人教社logo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427845" y="347345"/>
            <a:ext cx="2296795" cy="3733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内容页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人教网\logo透明s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结束页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37859"/>
            <a:ext cx="12192000" cy="1552575"/>
          </a:xfrm>
          <a:prstGeom prst="rect">
            <a:avLst/>
          </a:prstGeom>
        </p:spPr>
      </p:pic>
      <p:sp>
        <p:nvSpPr>
          <p:cNvPr id="6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106" name="组合 79"/>
          <p:cNvGrpSpPr/>
          <p:nvPr userDrawn="1"/>
        </p:nvGrpSpPr>
        <p:grpSpPr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9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0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1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  <a:endParaRPr kumimoji="0" lang="zh-CN" altLang="en-US" sz="100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4110" name="组合 79"/>
          <p:cNvGrpSpPr/>
          <p:nvPr userDrawn="1"/>
        </p:nvGrpSpPr>
        <p:grpSpPr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13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4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5" name="椭圆 80"/>
          <p:cNvSpPr/>
          <p:nvPr/>
        </p:nvSpPr>
        <p:spPr bwMode="auto">
          <a:xfrm>
            <a:off x="3950515" y="893734"/>
            <a:ext cx="1575476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4114" name="组合 79"/>
          <p:cNvGrpSpPr/>
          <p:nvPr userDrawn="1"/>
        </p:nvGrpSpPr>
        <p:grpSpPr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17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8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19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看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4118" name="组合 79"/>
          <p:cNvGrpSpPr/>
          <p:nvPr userDrawn="1"/>
        </p:nvGrpSpPr>
        <p:grpSpPr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21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22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23" name="椭圆 80"/>
          <p:cNvSpPr/>
          <p:nvPr/>
        </p:nvSpPr>
        <p:spPr bwMode="auto">
          <a:xfrm>
            <a:off x="5301429" y="2217371"/>
            <a:ext cx="1387841" cy="1390650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观</a:t>
            </a:r>
            <a:endParaRPr kumimoji="0" lang="zh-CN" altLang="en-US" sz="8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pic>
        <p:nvPicPr>
          <p:cNvPr id="24" name="Picture 3" descr="D:\人教网\logo透明s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图片 1" descr="人教社logo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547225" y="384810"/>
            <a:ext cx="2296795" cy="3733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image" Target="../media/image3.emf"/><Relationship Id="rId4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90575"/>
          </a:xfrm>
          <a:prstGeom prst="rect">
            <a:avLst/>
          </a:prstGeom>
        </p:spPr>
      </p:pic>
      <p:pic>
        <p:nvPicPr>
          <p:cNvPr id="3" name="图片 2" descr="人教社logo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872730" y="208280"/>
            <a:ext cx="2296795" cy="3733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Black" panose="020B0A04020102020204" pitchFamily="34" charset="0"/>
          <a:ea typeface="微软雅黑" panose="020B0503020204020204" pitchFamily="34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0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1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2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7.emf"/><Relationship Id="rId1" Type="http://schemas.openxmlformats.org/officeDocument/2006/relationships/image" Target="../media/image1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9.emf"/><Relationship Id="rId1" Type="http://schemas.openxmlformats.org/officeDocument/2006/relationships/image" Target="../media/image1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2"/>
          <p:cNvSpPr txBox="1"/>
          <p:nvPr/>
        </p:nvSpPr>
        <p:spPr>
          <a:xfrm>
            <a:off x="-884555" y="1706245"/>
            <a:ext cx="13260705" cy="2584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54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《</a:t>
            </a:r>
            <a:r>
              <a:rPr lang="zh-CN" altLang="en-US" sz="54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3.2.</a:t>
            </a:r>
            <a:r>
              <a:rPr lang="en-US" altLang="zh-CN" sz="54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2</a:t>
            </a:r>
            <a:r>
              <a:rPr lang="zh-CN" altLang="en-US" sz="54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  函数与对应的方程和不等式</a:t>
            </a:r>
            <a:r>
              <a:rPr lang="en-US" altLang="zh-CN" sz="54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》</a:t>
            </a:r>
            <a:endParaRPr lang="en-US" altLang="zh-CN" sz="5400" b="1" dirty="0" smtClean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4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第</a:t>
            </a:r>
            <a:r>
              <a:rPr lang="en-US" altLang="zh-CN" sz="54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2</a:t>
            </a:r>
            <a:r>
              <a:rPr lang="zh-CN" altLang="en-US" sz="5400" b="1" dirty="0" smtClean="0">
                <a:solidFill>
                  <a:schemeClr val="bg1"/>
                </a:solidFill>
                <a:latin typeface="Arial" panose="020B0604020202020204" pitchFamily="34" charset="0"/>
              </a:rPr>
              <a:t>课时</a:t>
            </a:r>
            <a:endParaRPr lang="zh-CN" altLang="en-US" sz="5400" b="1" dirty="0" smtClean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7172" name="TextBox 13"/>
          <p:cNvSpPr txBox="1"/>
          <p:nvPr/>
        </p:nvSpPr>
        <p:spPr>
          <a:xfrm>
            <a:off x="3044841" y="4879157"/>
            <a:ext cx="7540333" cy="11988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sz="2400" b="1" dirty="0">
                <a:sym typeface="+mn-ea"/>
              </a:rPr>
              <a:t>主 讲   人</a:t>
            </a:r>
            <a:r>
              <a:rPr lang="zh-CN" altLang="en-US" sz="2400" b="1" dirty="0" smtClean="0">
                <a:sym typeface="+mn-ea"/>
              </a:rPr>
              <a:t>：李艳丽</a:t>
            </a:r>
            <a:r>
              <a:rPr lang="zh-CN" altLang="en-US" sz="2400" b="1" dirty="0">
                <a:sym typeface="+mn-ea"/>
              </a:rPr>
              <a:t>　</a:t>
            </a:r>
            <a:r>
              <a:rPr lang="zh-CN" altLang="en-US" sz="2400" b="1" dirty="0" smtClean="0">
                <a:sym typeface="+mn-ea"/>
              </a:rPr>
              <a:t>北京景山学校远洋分校</a:t>
            </a:r>
            <a:endParaRPr lang="zh-CN" sz="2400" b="1" dirty="0"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algn="l" eaLnBrk="1" hangingPunct="1">
              <a:lnSpc>
                <a:spcPct val="150000"/>
              </a:lnSpc>
            </a:pPr>
            <a:r>
              <a:rPr lang="zh-CN" sz="2400" b="1" dirty="0">
                <a:sym typeface="+mn-ea"/>
              </a:rPr>
              <a:t>审核指导：</a:t>
            </a:r>
            <a:r>
              <a:rPr lang="en-US" altLang="zh-CN" sz="2400" b="1" dirty="0">
                <a:sym typeface="+mn-ea"/>
              </a:rPr>
              <a:t> </a:t>
            </a:r>
            <a:r>
              <a:rPr lang="zh-CN" altLang="en-US" sz="2400" b="1" dirty="0" smtClean="0">
                <a:sym typeface="+mn-ea"/>
              </a:rPr>
              <a:t>张   鹤    北京市</a:t>
            </a:r>
            <a:r>
              <a:rPr lang="zh-CN" altLang="en-US" sz="2400" b="1" dirty="0">
                <a:sym typeface="+mn-ea"/>
              </a:rPr>
              <a:t>海淀</a:t>
            </a:r>
            <a:r>
              <a:rPr lang="zh-CN" altLang="en-US" sz="2400" b="1" dirty="0" smtClean="0">
                <a:sym typeface="+mn-ea"/>
              </a:rPr>
              <a:t>区教师进修学校</a:t>
            </a:r>
            <a:endParaRPr lang="en-US" altLang="zh-CN" sz="2400" b="1" dirty="0">
              <a:latin typeface="Arial" panose="020B0604020202020204" pitchFamily="34" charset="0"/>
            </a:endParaRPr>
          </a:p>
        </p:txBody>
      </p:sp>
      <p:sp>
        <p:nvSpPr>
          <p:cNvPr id="5" name="TextBox 12"/>
          <p:cNvSpPr txBox="1">
            <a:spLocks noChangeArrowheads="1"/>
          </p:cNvSpPr>
          <p:nvPr/>
        </p:nvSpPr>
        <p:spPr bwMode="auto">
          <a:xfrm>
            <a:off x="278034" y="548551"/>
            <a:ext cx="7632252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人教版高中数学</a:t>
            </a:r>
            <a:r>
              <a:rPr kumimoji="0" lang="en-US" altLang="zh-CN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B</a:t>
            </a:r>
            <a:r>
              <a:rPr kumimoji="0" lang="zh-CN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</a:rPr>
              <a:t>版必修第一册  第三章</a:t>
            </a:r>
            <a:endParaRPr kumimoji="0" lang="zh-CN" altLang="zh-CN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6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1595" y="1805940"/>
            <a:ext cx="12052300" cy="1998980"/>
          </a:xfrm>
          <a:prstGeom prst="rect">
            <a:avLst/>
          </a:prstGeom>
        </p:spPr>
      </p:pic>
      <p:sp>
        <p:nvSpPr>
          <p:cNvPr id="4" name="TextBox 12"/>
          <p:cNvSpPr txBox="1"/>
          <p:nvPr/>
        </p:nvSpPr>
        <p:spPr>
          <a:xfrm>
            <a:off x="3295461" y="6845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algn="ctr" eaLnBrk="1" hangingPunct="1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zh-CN" altLang="zh-CN" dirty="0"/>
              <a:t>拓展应用，巩固提升</a:t>
            </a:r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TextBox 12"/>
          <p:cNvSpPr txBox="1"/>
          <p:nvPr/>
        </p:nvSpPr>
        <p:spPr>
          <a:xfrm>
            <a:off x="3295461" y="4813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/>
            <a:r>
              <a:rPr lang="zh-CN" altLang="zh-CN" sz="3600" b="1" dirty="0" smtClean="0">
                <a:solidFill>
                  <a:schemeClr val="bg1"/>
                </a:solidFill>
              </a:rPr>
              <a:t>归纳</a:t>
            </a:r>
            <a:r>
              <a:rPr lang="zh-CN" altLang="zh-CN" sz="3600" b="1" dirty="0">
                <a:solidFill>
                  <a:schemeClr val="bg1"/>
                </a:solidFill>
              </a:rPr>
              <a:t>总结</a:t>
            </a:r>
            <a:endParaRPr lang="zh-CN" altLang="en-US" sz="3600" b="1" dirty="0">
              <a:solidFill>
                <a:schemeClr val="bg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402080" y="1943100"/>
            <a:ext cx="9662160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1. 函数与其对应的方程和不等式的关系;</a:t>
            </a:r>
            <a:endParaRPr lang="zh-CN" altLang="en-US" sz="280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>
                <a:latin typeface="楷体" panose="02010609060101010101" pitchFamily="49" charset="-122"/>
                <a:ea typeface="楷体" panose="02010609060101010101" pitchFamily="49" charset="-122"/>
                <a:cs typeface="楷体" panose="02010609060101010101" pitchFamily="49" charset="-122"/>
              </a:rPr>
              <a:t>2. 利用函数与其对应方程和不等式的关系求解不等式.</a:t>
            </a:r>
            <a:endParaRPr lang="zh-CN" altLang="en-US" sz="2800">
              <a:latin typeface="楷体" panose="02010609060101010101" pitchFamily="49" charset="-122"/>
              <a:ea typeface="楷体" panose="02010609060101010101" pitchFamily="49" charset="-122"/>
              <a:cs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TextBox 12"/>
          <p:cNvSpPr txBox="1"/>
          <p:nvPr/>
        </p:nvSpPr>
        <p:spPr>
          <a:xfrm>
            <a:off x="335642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/>
            <a:r>
              <a:rPr lang="zh-CN" altLang="en-US" sz="3600" b="1" dirty="0">
                <a:solidFill>
                  <a:schemeClr val="bg1"/>
                </a:solidFill>
              </a:rPr>
              <a:t>作业</a:t>
            </a:r>
            <a:endParaRPr lang="zh-CN" altLang="en-US" sz="3600" b="1" dirty="0">
              <a:solidFill>
                <a:schemeClr val="bg1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905" y="969010"/>
            <a:ext cx="12195810" cy="512254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TextBox 12"/>
          <p:cNvSpPr txBox="1"/>
          <p:nvPr/>
        </p:nvSpPr>
        <p:spPr>
          <a:xfrm>
            <a:off x="3356421" y="6337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/>
            <a:r>
              <a:rPr lang="zh-CN" altLang="en-US" sz="3600" b="1" dirty="0">
                <a:solidFill>
                  <a:schemeClr val="bg1"/>
                </a:solidFill>
              </a:rPr>
              <a:t>作业</a:t>
            </a:r>
            <a:endParaRPr lang="zh-CN" altLang="en-US" sz="3600" b="1" dirty="0">
              <a:solidFill>
                <a:schemeClr val="bg1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5750" y="1104900"/>
            <a:ext cx="12391390" cy="372999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9220" name="组合 79"/>
          <p:cNvGrpSpPr/>
          <p:nvPr/>
        </p:nvGrpSpPr>
        <p:grpSpPr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10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11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9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  <a:endParaRPr kumimoji="0" lang="zh-CN" altLang="en-US" sz="100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9224" name="组合 79"/>
          <p:cNvGrpSpPr/>
          <p:nvPr/>
        </p:nvGrpSpPr>
        <p:grpSpPr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31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32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30" name="椭圆 80"/>
          <p:cNvSpPr/>
          <p:nvPr/>
        </p:nvSpPr>
        <p:spPr bwMode="auto">
          <a:xfrm>
            <a:off x="3950515" y="909500"/>
            <a:ext cx="1575476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谢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9228" name="组合 79"/>
          <p:cNvGrpSpPr/>
          <p:nvPr/>
        </p:nvGrpSpPr>
        <p:grpSpPr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40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41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39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95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看</a:t>
            </a:r>
            <a:endParaRPr kumimoji="0" lang="zh-CN" altLang="en-US" sz="95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grpSp>
        <p:nvGrpSpPr>
          <p:cNvPr id="9232" name="组合 79"/>
          <p:cNvGrpSpPr/>
          <p:nvPr/>
        </p:nvGrpSpPr>
        <p:grpSpPr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49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宋体" panose="02010600030101010101" pitchFamily="2" charset="-122"/>
                <a:cs typeface="+mn-cs"/>
              </a:endParaRPr>
            </a:p>
          </p:txBody>
        </p:sp>
        <p:sp>
          <p:nvSpPr>
            <p:cNvPr id="50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endParaRPr>
            </a:p>
          </p:txBody>
        </p:sp>
      </p:grpSp>
      <p:sp>
        <p:nvSpPr>
          <p:cNvPr id="48" name="椭圆 80"/>
          <p:cNvSpPr/>
          <p:nvPr/>
        </p:nvSpPr>
        <p:spPr bwMode="auto">
          <a:xfrm>
            <a:off x="5301429" y="2217371"/>
            <a:ext cx="1387841" cy="1390650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观</a:t>
            </a:r>
            <a:endParaRPr kumimoji="0" lang="zh-CN" altLang="en-US" sz="8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0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22" name="组合 79"/>
          <p:cNvGrpSpPr/>
          <p:nvPr/>
        </p:nvGrpSpPr>
        <p:grpSpPr bwMode="auto"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23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24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25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100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10000" kern="0" dirty="0" smtClean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26" name="组合 79"/>
          <p:cNvGrpSpPr/>
          <p:nvPr/>
        </p:nvGrpSpPr>
        <p:grpSpPr bwMode="auto"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27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28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29" name="椭圆 80"/>
          <p:cNvSpPr/>
          <p:nvPr/>
        </p:nvSpPr>
        <p:spPr bwMode="auto">
          <a:xfrm>
            <a:off x="3950515" y="909500"/>
            <a:ext cx="1575477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33" name="组合 79"/>
          <p:cNvGrpSpPr/>
          <p:nvPr/>
        </p:nvGrpSpPr>
        <p:grpSpPr bwMode="auto"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34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35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36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看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37" name="组合 79"/>
          <p:cNvGrpSpPr/>
          <p:nvPr/>
        </p:nvGrpSpPr>
        <p:grpSpPr bwMode="auto"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38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42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43" name="椭圆 80"/>
          <p:cNvSpPr/>
          <p:nvPr/>
        </p:nvSpPr>
        <p:spPr bwMode="auto">
          <a:xfrm>
            <a:off x="5301430" y="2217371"/>
            <a:ext cx="1387840" cy="1390651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80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观</a:t>
            </a:r>
            <a:endParaRPr lang="zh-CN" altLang="en-US" sz="80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4" name="Oval 9"/>
          <p:cNvSpPr/>
          <p:nvPr/>
        </p:nvSpPr>
        <p:spPr>
          <a:xfrm>
            <a:off x="3752850" y="1257300"/>
            <a:ext cx="2381250" cy="2381250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5" name="Oval 10"/>
          <p:cNvSpPr/>
          <p:nvPr/>
        </p:nvSpPr>
        <p:spPr>
          <a:xfrm>
            <a:off x="2568575" y="1104900"/>
            <a:ext cx="2381250" cy="2382838"/>
          </a:xfrm>
          <a:prstGeom prst="ellipse">
            <a:avLst/>
          </a:prstGeom>
          <a:noFill/>
          <a:ln>
            <a:solidFill>
              <a:srgbClr val="59595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grpSp>
        <p:nvGrpSpPr>
          <p:cNvPr id="46" name="组合 79"/>
          <p:cNvGrpSpPr/>
          <p:nvPr/>
        </p:nvGrpSpPr>
        <p:grpSpPr bwMode="auto">
          <a:xfrm>
            <a:off x="1589088" y="811213"/>
            <a:ext cx="2341562" cy="2344737"/>
            <a:chOff x="6379729" y="2488774"/>
            <a:chExt cx="2513016" cy="2513016"/>
          </a:xfrm>
        </p:grpSpPr>
        <p:sp>
          <p:nvSpPr>
            <p:cNvPr id="47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51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52" name="椭圆 80"/>
          <p:cNvSpPr/>
          <p:nvPr/>
        </p:nvSpPr>
        <p:spPr bwMode="auto">
          <a:xfrm>
            <a:off x="1932719" y="1141999"/>
            <a:ext cx="1691508" cy="1694936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100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10000" kern="0" dirty="0" smtClean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53" name="组合 79"/>
          <p:cNvGrpSpPr/>
          <p:nvPr/>
        </p:nvGrpSpPr>
        <p:grpSpPr bwMode="auto">
          <a:xfrm>
            <a:off x="3630613" y="601663"/>
            <a:ext cx="2181225" cy="2184400"/>
            <a:chOff x="6379729" y="2488774"/>
            <a:chExt cx="2513016" cy="2513016"/>
          </a:xfrm>
        </p:grpSpPr>
        <p:sp>
          <p:nvSpPr>
            <p:cNvPr id="54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55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56" name="椭圆 80"/>
          <p:cNvSpPr/>
          <p:nvPr/>
        </p:nvSpPr>
        <p:spPr bwMode="auto">
          <a:xfrm>
            <a:off x="3950515" y="909500"/>
            <a:ext cx="1575477" cy="1578669"/>
          </a:xfrm>
          <a:prstGeom prst="ellipse">
            <a:avLst/>
          </a:prstGeom>
          <a:solidFill>
            <a:schemeClr val="accent2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 smtClean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谢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57" name="组合 79"/>
          <p:cNvGrpSpPr/>
          <p:nvPr/>
        </p:nvGrpSpPr>
        <p:grpSpPr bwMode="auto">
          <a:xfrm>
            <a:off x="6508750" y="796925"/>
            <a:ext cx="2355850" cy="2359025"/>
            <a:chOff x="6379729" y="2488774"/>
            <a:chExt cx="2513016" cy="2513016"/>
          </a:xfrm>
        </p:grpSpPr>
        <p:sp>
          <p:nvSpPr>
            <p:cNvPr id="58" name="任意多边形 82"/>
            <p:cNvSpPr/>
            <p:nvPr/>
          </p:nvSpPr>
          <p:spPr>
            <a:xfrm rot="3738964">
              <a:off x="6379728" y="2488775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59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60" name="椭圆 80"/>
          <p:cNvSpPr/>
          <p:nvPr/>
        </p:nvSpPr>
        <p:spPr bwMode="auto">
          <a:xfrm>
            <a:off x="6854479" y="1129847"/>
            <a:ext cx="1701582" cy="1705030"/>
          </a:xfrm>
          <a:prstGeom prst="ellipse">
            <a:avLst/>
          </a:prstGeom>
          <a:solidFill>
            <a:schemeClr val="accent4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95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看</a:t>
            </a:r>
            <a:endParaRPr lang="zh-CN" altLang="en-US" sz="95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grpSp>
        <p:nvGrpSpPr>
          <p:cNvPr id="61" name="组合 79"/>
          <p:cNvGrpSpPr/>
          <p:nvPr/>
        </p:nvGrpSpPr>
        <p:grpSpPr bwMode="auto">
          <a:xfrm>
            <a:off x="5019675" y="1946275"/>
            <a:ext cx="1920875" cy="1924050"/>
            <a:chOff x="6379729" y="2488774"/>
            <a:chExt cx="2513016" cy="2513016"/>
          </a:xfrm>
        </p:grpSpPr>
        <p:sp>
          <p:nvSpPr>
            <p:cNvPr id="62" name="任意多边形 82"/>
            <p:cNvSpPr/>
            <p:nvPr/>
          </p:nvSpPr>
          <p:spPr>
            <a:xfrm rot="3738964">
              <a:off x="6379730" y="2488773"/>
              <a:ext cx="2513016" cy="2513016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17000">
                  <a:srgbClr val="FFFFFF"/>
                </a:gs>
                <a:gs pos="88000">
                  <a:srgbClr val="FFFFFF">
                    <a:lumMod val="72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outerShdw blurRad="127000" dist="63500" dir="7380000" sx="102000" sy="102000" algn="tr" rotWithShape="0">
                <a:prstClr val="black">
                  <a:alpha val="39000"/>
                </a:prst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endParaRPr lang="zh-CN" altLang="en-US" kern="0">
                <a:solidFill>
                  <a:srgbClr val="FFFFFF"/>
                </a:solidFill>
                <a:latin typeface="Arial" panose="020B0604020202020204"/>
                <a:ea typeface="宋体" panose="02010600030101010101" pitchFamily="2" charset="-122"/>
              </a:endParaRPr>
            </a:p>
          </p:txBody>
        </p:sp>
        <p:sp>
          <p:nvSpPr>
            <p:cNvPr id="63" name="任意多边形 83"/>
            <p:cNvSpPr/>
            <p:nvPr/>
          </p:nvSpPr>
          <p:spPr>
            <a:xfrm rot="16377237">
              <a:off x="6409518" y="2506880"/>
              <a:ext cx="2476803" cy="2476800"/>
            </a:xfrm>
            <a:custGeom>
              <a:avLst/>
              <a:gdLst>
                <a:gd name="connsiteX0" fmla="*/ 0 w 1800200"/>
                <a:gd name="connsiteY0" fmla="*/ 900100 h 1800200"/>
                <a:gd name="connsiteX1" fmla="*/ 263634 w 1800200"/>
                <a:gd name="connsiteY1" fmla="*/ 263633 h 1800200"/>
                <a:gd name="connsiteX2" fmla="*/ 900101 w 1800200"/>
                <a:gd name="connsiteY2" fmla="*/ 1 h 1800200"/>
                <a:gd name="connsiteX3" fmla="*/ 1536568 w 1800200"/>
                <a:gd name="connsiteY3" fmla="*/ 263635 h 1800200"/>
                <a:gd name="connsiteX4" fmla="*/ 1800200 w 1800200"/>
                <a:gd name="connsiteY4" fmla="*/ 900102 h 1800200"/>
                <a:gd name="connsiteX5" fmla="*/ 1536567 w 1800200"/>
                <a:gd name="connsiteY5" fmla="*/ 1536569 h 1800200"/>
                <a:gd name="connsiteX6" fmla="*/ 900100 w 1800200"/>
                <a:gd name="connsiteY6" fmla="*/ 1800202 h 1800200"/>
                <a:gd name="connsiteX7" fmla="*/ 263633 w 1800200"/>
                <a:gd name="connsiteY7" fmla="*/ 1536568 h 1800200"/>
                <a:gd name="connsiteX8" fmla="*/ 0 w 1800200"/>
                <a:gd name="connsiteY8" fmla="*/ 900101 h 1800200"/>
                <a:gd name="connsiteX9" fmla="*/ 0 w 1800200"/>
                <a:gd name="connsiteY9" fmla="*/ 900100 h 1800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800200" h="1800200">
                  <a:moveTo>
                    <a:pt x="0" y="900100"/>
                  </a:moveTo>
                  <a:cubicBezTo>
                    <a:pt x="0" y="661379"/>
                    <a:pt x="94832" y="432435"/>
                    <a:pt x="263634" y="263633"/>
                  </a:cubicBezTo>
                  <a:cubicBezTo>
                    <a:pt x="432436" y="94832"/>
                    <a:pt x="661380" y="0"/>
                    <a:pt x="900101" y="1"/>
                  </a:cubicBezTo>
                  <a:cubicBezTo>
                    <a:pt x="1138822" y="1"/>
                    <a:pt x="1367766" y="94833"/>
                    <a:pt x="1536568" y="263635"/>
                  </a:cubicBezTo>
                  <a:cubicBezTo>
                    <a:pt x="1705369" y="432437"/>
                    <a:pt x="1800201" y="661381"/>
                    <a:pt x="1800200" y="900102"/>
                  </a:cubicBezTo>
                  <a:cubicBezTo>
                    <a:pt x="1800200" y="1138823"/>
                    <a:pt x="1705368" y="1367767"/>
                    <a:pt x="1536567" y="1536569"/>
                  </a:cubicBezTo>
                  <a:cubicBezTo>
                    <a:pt x="1367765" y="1705371"/>
                    <a:pt x="1138821" y="1800202"/>
                    <a:pt x="900100" y="1800202"/>
                  </a:cubicBezTo>
                  <a:cubicBezTo>
                    <a:pt x="661379" y="1800202"/>
                    <a:pt x="432435" y="1705370"/>
                    <a:pt x="263633" y="1536568"/>
                  </a:cubicBezTo>
                  <a:cubicBezTo>
                    <a:pt x="94832" y="1367766"/>
                    <a:pt x="0" y="1138822"/>
                    <a:pt x="0" y="900101"/>
                  </a:cubicBezTo>
                  <a:lnTo>
                    <a:pt x="0" y="900100"/>
                  </a:lnTo>
                  <a:close/>
                </a:path>
              </a:pathLst>
            </a:custGeom>
            <a:gradFill flip="none" rotWithShape="1">
              <a:gsLst>
                <a:gs pos="29000">
                  <a:srgbClr val="FFFFFF"/>
                </a:gs>
                <a:gs pos="98000">
                  <a:srgbClr val="FFFFFF">
                    <a:lumMod val="7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>
              <a:softEdge rad="0"/>
            </a:effec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defRPr/>
              </a:pPr>
              <a:endParaRPr lang="zh-CN" altLang="en-US" kern="0" smtClean="0">
                <a:solidFill>
                  <a:srgbClr val="FFFFFF"/>
                </a:solidFill>
              </a:endParaRPr>
            </a:p>
          </p:txBody>
        </p:sp>
      </p:grpSp>
      <p:sp>
        <p:nvSpPr>
          <p:cNvPr id="64" name="椭圆 80"/>
          <p:cNvSpPr/>
          <p:nvPr/>
        </p:nvSpPr>
        <p:spPr bwMode="auto">
          <a:xfrm>
            <a:off x="5301430" y="2217371"/>
            <a:ext cx="1387840" cy="1390651"/>
          </a:xfrm>
          <a:prstGeom prst="ellipse">
            <a:avLst/>
          </a:prstGeom>
          <a:solidFill>
            <a:schemeClr val="accent3"/>
          </a:solidFill>
          <a:ln w="25400" cap="flat" cmpd="sng" algn="ctr">
            <a:noFill/>
            <a:prstDash val="solid"/>
          </a:ln>
          <a:effectLst>
            <a:innerShdw blurRad="63500" dist="25400" dir="18660000">
              <a:prstClr val="black">
                <a:alpha val="35000"/>
              </a:prstClr>
            </a:innerShdw>
          </a:effec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defRPr/>
            </a:pPr>
            <a:r>
              <a:rPr lang="zh-CN" altLang="en-US" sz="8000" kern="0" dirty="0">
                <a:solidFill>
                  <a:srgbClr val="FFFF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观</a:t>
            </a:r>
            <a:endParaRPr lang="zh-CN" altLang="en-US" sz="8000" kern="0" dirty="0">
              <a:solidFill>
                <a:srgbClr val="FFFF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65" name="Picture 3" descr="D:\人教网\logo透明s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4910" y="5834743"/>
            <a:ext cx="839556" cy="847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189230" y="3157220"/>
            <a:ext cx="11810365" cy="332295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zh-CN" altLang="zh-CN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【</a:t>
            </a:r>
            <a:r>
              <a:rPr lang="zh-CN" altLang="en-US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任务</a:t>
            </a:r>
            <a:r>
              <a:rPr lang="zh-CN" altLang="zh-CN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】</a:t>
            </a:r>
            <a:endParaRPr lang="zh-CN" altLang="zh-CN" sz="2800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altLang="zh-CN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1.小组讨论这两个不等式的解法；</a:t>
            </a:r>
            <a:endParaRPr altLang="zh-CN" sz="2800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altLang="zh-CN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2.请你小结解这两个不等式的步骤；</a:t>
            </a:r>
            <a:endParaRPr altLang="zh-CN" sz="2800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altLang="zh-CN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3.请同学们说一说在求解这两个不等式的过程中，函数、方程、不等式它们三者之间的关系.</a:t>
            </a:r>
            <a:endParaRPr altLang="zh-CN" sz="2800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algn="ctr" eaLnBrk="1" hangingPunct="1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zh-CN" altLang="zh-CN" dirty="0" smtClean="0"/>
              <a:t>提出</a:t>
            </a:r>
            <a:r>
              <a:rPr lang="zh-CN" altLang="zh-CN" dirty="0"/>
              <a:t>问题，解决问题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8290" y="1116330"/>
            <a:ext cx="11711305" cy="194246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矩形 7"/>
          <p:cNvSpPr/>
          <p:nvPr/>
        </p:nvSpPr>
        <p:spPr>
          <a:xfrm>
            <a:off x="237490" y="3020060"/>
            <a:ext cx="11810365" cy="2030095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lnSpc>
                <a:spcPct val="150000"/>
              </a:lnSpc>
            </a:pPr>
            <a:r>
              <a:rPr lang="zh-CN" altLang="zh-CN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【</a:t>
            </a:r>
            <a:r>
              <a:rPr lang="zh-CN" altLang="en-US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任务</a:t>
            </a:r>
            <a:r>
              <a:rPr lang="zh-CN" altLang="zh-CN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】</a:t>
            </a:r>
            <a:endParaRPr lang="zh-CN" altLang="zh-CN" sz="2800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altLang="zh-CN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  1.求解一元二次不等式；  </a:t>
            </a:r>
            <a:endParaRPr altLang="zh-CN" sz="2800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altLang="zh-CN" sz="2800" kern="100" dirty="0"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  2.小结一元二次不等式的解法步骤.</a:t>
            </a:r>
            <a:endParaRPr altLang="zh-CN" sz="2800" kern="100" dirty="0"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algn="ctr" eaLnBrk="1" hangingPunct="1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zh-CN" altLang="zh-CN" dirty="0" smtClean="0"/>
              <a:t>提出</a:t>
            </a:r>
            <a:r>
              <a:rPr lang="zh-CN" altLang="zh-CN" dirty="0"/>
              <a:t>问题，解决问题</a:t>
            </a: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7490" y="956945"/>
            <a:ext cx="11235055" cy="170116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algn="ctr" eaLnBrk="1" hangingPunct="1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zh-CN" altLang="zh-CN" dirty="0" smtClean="0"/>
              <a:t>提出</a:t>
            </a:r>
            <a:r>
              <a:rPr lang="zh-CN" altLang="zh-CN" dirty="0"/>
              <a:t>问题，解决问题</a:t>
            </a:r>
            <a:endParaRPr lang="zh-CN" altLang="en-US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5405" y="1613535"/>
            <a:ext cx="12061825" cy="363093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algn="ctr" eaLnBrk="1" hangingPunct="1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zh-CN" altLang="zh-CN" dirty="0" smtClean="0"/>
              <a:t>例题</a:t>
            </a:r>
            <a:r>
              <a:rPr lang="zh-CN" altLang="zh-CN" dirty="0"/>
              <a:t>讲解，深化理解</a:t>
            </a:r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78230" y="1323975"/>
            <a:ext cx="13732510" cy="103886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595" y="2495550"/>
            <a:ext cx="12024360" cy="270891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algn="ctr" eaLnBrk="1" hangingPunct="1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zh-CN" altLang="zh-CN" dirty="0" smtClean="0"/>
              <a:t>例题</a:t>
            </a:r>
            <a:r>
              <a:rPr lang="zh-CN" altLang="zh-CN" dirty="0"/>
              <a:t>讲解，深化理解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50620" y="1059815"/>
            <a:ext cx="13397865" cy="101346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210" y="2073275"/>
            <a:ext cx="11314430" cy="171323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algn="ctr" eaLnBrk="1" hangingPunct="1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zh-CN" altLang="zh-CN" dirty="0" smtClean="0"/>
              <a:t>例题</a:t>
            </a:r>
            <a:r>
              <a:rPr lang="zh-CN" altLang="zh-CN" dirty="0"/>
              <a:t>讲解，深化理解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8435" y="1104900"/>
            <a:ext cx="14135100" cy="10693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390" y="2194560"/>
            <a:ext cx="11534140" cy="259842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TextBox 12"/>
          <p:cNvSpPr txBox="1"/>
          <p:nvPr/>
        </p:nvSpPr>
        <p:spPr>
          <a:xfrm>
            <a:off x="3295461" y="63374"/>
            <a:ext cx="5229225" cy="646331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algn="ctr" eaLnBrk="1" hangingPunct="1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zh-CN" altLang="zh-CN" dirty="0" smtClean="0"/>
              <a:t>例题</a:t>
            </a:r>
            <a:r>
              <a:rPr lang="zh-CN" altLang="zh-CN" dirty="0"/>
              <a:t>讲解，深化理解</a:t>
            </a: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06680" y="618490"/>
            <a:ext cx="12656820" cy="143700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910" y="1475740"/>
            <a:ext cx="10432415" cy="549084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extBox 12"/>
          <p:cNvSpPr txBox="1"/>
          <p:nvPr/>
        </p:nvSpPr>
        <p:spPr>
          <a:xfrm>
            <a:off x="3295461" y="68454"/>
            <a:ext cx="5229225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defPPr>
              <a:defRPr lang="zh-CN"/>
            </a:defPPr>
            <a:lvl1pPr algn="ctr" eaLnBrk="1" hangingPunct="1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zh-CN" altLang="zh-CN" dirty="0"/>
              <a:t>拓展应用，巩固提升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4005" y="713740"/>
            <a:ext cx="11858625" cy="142938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305" y="2143125"/>
            <a:ext cx="11363960" cy="443674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自定义 1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25B7C0"/>
      </a:accent1>
      <a:accent2>
        <a:srgbClr val="F6A500"/>
      </a:accent2>
      <a:accent3>
        <a:srgbClr val="585858"/>
      </a:accent3>
      <a:accent4>
        <a:srgbClr val="FD7104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自定义 1">
      <a:majorFont>
        <a:latin typeface="Arial Black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29000">
              <a:srgbClr val="FFFFFF"/>
            </a:gs>
            <a:gs pos="98000">
              <a:srgbClr val="FFFFFF">
                <a:lumMod val="75000"/>
              </a:srgbClr>
            </a:gs>
          </a:gsLst>
          <a:lin ang="2700000" scaled="1"/>
          <a:tileRect/>
        </a:gradFill>
        <a:ln w="25400" cap="flat" cmpd="sng" algn="ctr">
          <a:noFill/>
          <a:prstDash val="solid"/>
        </a:ln>
        <a:effectLst>
          <a:softEdge rad="0"/>
        </a:effectLst>
      </a:spPr>
      <a:bodyPr anchor="ctr"/>
      <a:lstStyle>
        <a:defPPr marL="0" marR="0" indent="0" algn="ctr" defTabSz="91440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sz="1800" b="0" i="0" u="none" strike="noStrike" kern="0" cap="none" spc="0" normalizeH="0" baseline="0" noProof="0" smtClean="0">
            <a:ln>
              <a:noFill/>
            </a:ln>
            <a:solidFill>
              <a:srgbClr val="FFFFFF"/>
            </a:solidFill>
            <a:effectLst/>
            <a:uLnTx/>
            <a:uFillTx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358</Words>
  <Application>WPS 演示</Application>
  <PresentationFormat>宽屏</PresentationFormat>
  <Paragraphs>68</Paragraphs>
  <Slides>14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6" baseType="lpstr">
      <vt:lpstr>Arial</vt:lpstr>
      <vt:lpstr>宋体</vt:lpstr>
      <vt:lpstr>Wingdings</vt:lpstr>
      <vt:lpstr>微软雅黑</vt:lpstr>
      <vt:lpstr>Arial Black</vt:lpstr>
      <vt:lpstr>Arial</vt:lpstr>
      <vt:lpstr>黑体</vt:lpstr>
      <vt:lpstr>楷体</vt:lpstr>
      <vt:lpstr>Times New Roman</vt:lpstr>
      <vt:lpstr>Calibri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MOMODASUCAI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MOMODA</dc:creator>
  <cp:lastModifiedBy>DX.Q</cp:lastModifiedBy>
  <cp:revision>195</cp:revision>
  <dcterms:created xsi:type="dcterms:W3CDTF">2014-11-06T06:08:00Z</dcterms:created>
  <dcterms:modified xsi:type="dcterms:W3CDTF">2020-12-14T02:52:37Z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