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docx" ContentType="application/vnd.openxmlformats-officedocument.wordprocessingml.documen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91" r:id="rId3"/>
    <p:sldId id="290" r:id="rId4"/>
    <p:sldId id="329" r:id="rId5"/>
    <p:sldId id="327" r:id="rId6"/>
    <p:sldId id="328" r:id="rId7"/>
    <p:sldId id="330" r:id="rId8"/>
    <p:sldId id="331" r:id="rId9"/>
    <p:sldId id="322" r:id="rId10"/>
    <p:sldId id="323" r:id="rId11"/>
    <p:sldId id="279" r:id="rId12"/>
  </p:sldIdLst>
  <p:sldSz cx="12192000" cy="6858000"/>
  <p:notesSz cx="6858000" cy="9144000"/>
  <p:defaultTextStyle>
    <a:defPPr>
      <a:defRPr lang="zh-CN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2F2"/>
    <a:srgbClr val="72644A"/>
    <a:srgbClr val="897A5D"/>
    <a:srgbClr val="25B7C0"/>
    <a:srgbClr val="FDFDFD"/>
    <a:srgbClr val="595859"/>
    <a:srgbClr val="595959"/>
    <a:srgbClr val="F6A500"/>
    <a:srgbClr val="FD71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/>
    <p:restoredTop sz="94630"/>
  </p:normalViewPr>
  <p:slideViewPr>
    <p:cSldViewPr snapToGrid="0" showGuides="1">
      <p:cViewPr varScale="1">
        <p:scale>
          <a:sx n="81" d="100"/>
          <a:sy n="81" d="100"/>
        </p:scale>
        <p:origin x="725" y="6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 showFormatting="0"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handoutMaster" Target="handoutMasters/handoutMaster1.xml"/><Relationship Id="rId13" Type="http://schemas.openxmlformats.org/officeDocument/2006/relationships/notesMaster" Target="notesMasters/notesMaster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606A740-BBB9-4963-8797-18622D141CA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单击此处编辑母版文本样式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第二级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第三级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第四级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1410881-65A3-43F7-9548-CFED2647BFBE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10243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10244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eaLnBrk="1" hangingPunct="1"/>
            <a:fld id="{9A0DB2DC-4C9A-4742-B13C-FB6460FD3503}" type="slidenum">
              <a:rPr lang="zh-CN" altLang="en-US" sz="1200" dirty="0"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emf"/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5" Type="http://schemas.openxmlformats.org/officeDocument/2006/relationships/image" Target="../media/image3.emf"/><Relationship Id="rId4" Type="http://schemas.openxmlformats.org/officeDocument/2006/relationships/image" Target="../media/image2.png"/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幻灯片封面"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29000">
                <a:srgbClr val="FFFFFF"/>
              </a:gs>
              <a:gs pos="98000">
                <a:srgbClr val="FFFFFF">
                  <a:lumMod val="75000"/>
                </a:srgbClr>
              </a:gs>
            </a:gsLst>
            <a:lin ang="2700000" scaled="1"/>
            <a:tileRect/>
          </a:gradFill>
          <a:ln w="25400" cap="flat" cmpd="sng" algn="ctr">
            <a:noFill/>
            <a:prstDash val="solid"/>
          </a:ln>
          <a:effectLst>
            <a:softEdge rad="0"/>
          </a:effectLst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矩形 5"/>
          <p:cNvSpPr/>
          <p:nvPr userDrawn="1"/>
        </p:nvSpPr>
        <p:spPr>
          <a:xfrm>
            <a:off x="0" y="1603648"/>
            <a:ext cx="12192000" cy="80297"/>
          </a:xfrm>
          <a:prstGeom prst="rect">
            <a:avLst/>
          </a:prstGeom>
          <a:solidFill>
            <a:srgbClr val="72644A"/>
          </a:solidFill>
          <a:ln w="25400" cap="flat" cmpd="sng" algn="ctr">
            <a:noFill/>
            <a:prstDash val="solid"/>
          </a:ln>
          <a:effectLst>
            <a:softEdge rad="0"/>
          </a:effectLst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4408085"/>
            <a:ext cx="12192000" cy="80297"/>
          </a:xfrm>
          <a:prstGeom prst="rect">
            <a:avLst/>
          </a:prstGeom>
          <a:solidFill>
            <a:srgbClr val="72644A"/>
          </a:solidFill>
          <a:ln w="25400" cap="flat" cmpd="sng" algn="ctr">
            <a:noFill/>
            <a:prstDash val="solid"/>
          </a:ln>
          <a:effectLst>
            <a:softEdge rad="0"/>
          </a:effectLst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3" name="图片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17265"/>
            <a:ext cx="12192000" cy="2857500"/>
          </a:xfrm>
          <a:prstGeom prst="rect">
            <a:avLst/>
          </a:prstGeom>
        </p:spPr>
      </p:pic>
      <p:pic>
        <p:nvPicPr>
          <p:cNvPr id="8" name="Picture 3" descr="D:\人教网\logo透明s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图片 1" descr="人教社logo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475470" y="360045"/>
            <a:ext cx="2296795" cy="37338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内容页"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D:\人教网\logo透明s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结束页"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37859"/>
            <a:ext cx="12192000" cy="1552575"/>
          </a:xfrm>
          <a:prstGeom prst="rect">
            <a:avLst/>
          </a:prstGeom>
        </p:spPr>
      </p:pic>
      <p:sp>
        <p:nvSpPr>
          <p:cNvPr id="6" name="Oval 9"/>
          <p:cNvSpPr/>
          <p:nvPr/>
        </p:nvSpPr>
        <p:spPr>
          <a:xfrm>
            <a:off x="3752850" y="1257300"/>
            <a:ext cx="2381250" cy="2381250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Oval 10"/>
          <p:cNvSpPr/>
          <p:nvPr/>
        </p:nvSpPr>
        <p:spPr>
          <a:xfrm>
            <a:off x="2568575" y="1104900"/>
            <a:ext cx="2381250" cy="2382838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4106" name="组合 79"/>
          <p:cNvGrpSpPr/>
          <p:nvPr userDrawn="1"/>
        </p:nvGrpSpPr>
        <p:grpSpPr>
          <a:xfrm>
            <a:off x="1589088" y="811213"/>
            <a:ext cx="2341562" cy="2344737"/>
            <a:chOff x="6379729" y="2488774"/>
            <a:chExt cx="2513016" cy="2513016"/>
          </a:xfrm>
        </p:grpSpPr>
        <p:sp>
          <p:nvSpPr>
            <p:cNvPr id="9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11" name="椭圆 80"/>
          <p:cNvSpPr/>
          <p:nvPr/>
        </p:nvSpPr>
        <p:spPr bwMode="auto">
          <a:xfrm>
            <a:off x="1932719" y="1141999"/>
            <a:ext cx="1691508" cy="1694936"/>
          </a:xfrm>
          <a:prstGeom prst="ellipse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0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谢</a:t>
            </a:r>
            <a:endParaRPr kumimoji="0" lang="zh-CN" altLang="en-US" sz="10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grpSp>
        <p:nvGrpSpPr>
          <p:cNvPr id="4110" name="组合 79"/>
          <p:cNvGrpSpPr/>
          <p:nvPr userDrawn="1"/>
        </p:nvGrpSpPr>
        <p:grpSpPr>
          <a:xfrm>
            <a:off x="3630613" y="601663"/>
            <a:ext cx="2181225" cy="2184400"/>
            <a:chOff x="6379729" y="2488774"/>
            <a:chExt cx="2513016" cy="2513016"/>
          </a:xfrm>
        </p:grpSpPr>
        <p:sp>
          <p:nvSpPr>
            <p:cNvPr id="13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4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15" name="椭圆 80"/>
          <p:cNvSpPr/>
          <p:nvPr/>
        </p:nvSpPr>
        <p:spPr bwMode="auto">
          <a:xfrm>
            <a:off x="3950515" y="893734"/>
            <a:ext cx="1575476" cy="1578669"/>
          </a:xfrm>
          <a:prstGeom prst="ellipse">
            <a:avLst/>
          </a:prstGeom>
          <a:solidFill>
            <a:schemeClr val="accent2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95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谢</a:t>
            </a:r>
            <a:endParaRPr kumimoji="0" lang="zh-CN" altLang="en-US" sz="95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grpSp>
        <p:nvGrpSpPr>
          <p:cNvPr id="4114" name="组合 79"/>
          <p:cNvGrpSpPr/>
          <p:nvPr userDrawn="1"/>
        </p:nvGrpSpPr>
        <p:grpSpPr>
          <a:xfrm>
            <a:off x="6508750" y="796925"/>
            <a:ext cx="2355850" cy="2359025"/>
            <a:chOff x="6379729" y="2488774"/>
            <a:chExt cx="2513016" cy="2513016"/>
          </a:xfrm>
        </p:grpSpPr>
        <p:sp>
          <p:nvSpPr>
            <p:cNvPr id="17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8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19" name="椭圆 80"/>
          <p:cNvSpPr/>
          <p:nvPr/>
        </p:nvSpPr>
        <p:spPr bwMode="auto">
          <a:xfrm>
            <a:off x="6854479" y="1129847"/>
            <a:ext cx="1701582" cy="1705030"/>
          </a:xfrm>
          <a:prstGeom prst="ellipse">
            <a:avLst/>
          </a:prstGeom>
          <a:solidFill>
            <a:schemeClr val="accent4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95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看</a:t>
            </a:r>
            <a:endParaRPr kumimoji="0" lang="zh-CN" altLang="en-US" sz="95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grpSp>
        <p:nvGrpSpPr>
          <p:cNvPr id="4118" name="组合 79"/>
          <p:cNvGrpSpPr/>
          <p:nvPr userDrawn="1"/>
        </p:nvGrpSpPr>
        <p:grpSpPr>
          <a:xfrm>
            <a:off x="5019675" y="1946275"/>
            <a:ext cx="1920875" cy="1924050"/>
            <a:chOff x="6379729" y="2488774"/>
            <a:chExt cx="2513016" cy="2513016"/>
          </a:xfrm>
        </p:grpSpPr>
        <p:sp>
          <p:nvSpPr>
            <p:cNvPr id="21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2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23" name="椭圆 80"/>
          <p:cNvSpPr/>
          <p:nvPr/>
        </p:nvSpPr>
        <p:spPr bwMode="auto">
          <a:xfrm>
            <a:off x="5301429" y="2217371"/>
            <a:ext cx="1387841" cy="1390650"/>
          </a:xfrm>
          <a:prstGeom prst="ellipse">
            <a:avLst/>
          </a:prstGeom>
          <a:solidFill>
            <a:schemeClr val="accent3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8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观</a:t>
            </a:r>
            <a:endParaRPr kumimoji="0" lang="zh-CN" altLang="en-US" sz="8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pic>
        <p:nvPicPr>
          <p:cNvPr id="24" name="Picture 3" descr="D:\人教网\logo透明s.pn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图片 1" descr="人教社logo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9487535" y="396875"/>
            <a:ext cx="2296795" cy="37338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image" Target="../media/image3.emf"/><Relationship Id="rId4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90575"/>
          </a:xfrm>
          <a:prstGeom prst="rect">
            <a:avLst/>
          </a:prstGeom>
        </p:spPr>
      </p:pic>
      <p:pic>
        <p:nvPicPr>
          <p:cNvPr id="3" name="图片 2" descr="人教社logo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7980045" y="208915"/>
            <a:ext cx="2296795" cy="37338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1.v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7.emf"/><Relationship Id="rId2" Type="http://schemas.openxmlformats.org/officeDocument/2006/relationships/package" Target="../embeddings/Document1.docx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2.v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8.emf"/><Relationship Id="rId2" Type="http://schemas.openxmlformats.org/officeDocument/2006/relationships/package" Target="../embeddings/Document2.docx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3.v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9.emf"/><Relationship Id="rId2" Type="http://schemas.openxmlformats.org/officeDocument/2006/relationships/package" Target="../embeddings/Document3.docx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4.v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0.emf"/><Relationship Id="rId2" Type="http://schemas.openxmlformats.org/officeDocument/2006/relationships/package" Target="../embeddings/Document4.docx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5.v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1.emf"/><Relationship Id="rId2" Type="http://schemas.openxmlformats.org/officeDocument/2006/relationships/package" Target="../embeddings/Document5.docx"/><Relationship Id="rId1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6.v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2.emf"/><Relationship Id="rId2" Type="http://schemas.openxmlformats.org/officeDocument/2006/relationships/package" Target="../embeddings/Document6.docx"/><Relationship Id="rId1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12"/>
          <p:cNvSpPr txBox="1"/>
          <p:nvPr/>
        </p:nvSpPr>
        <p:spPr>
          <a:xfrm>
            <a:off x="0" y="2298700"/>
            <a:ext cx="12192000" cy="212814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6000" b="1" dirty="0">
                <a:solidFill>
                  <a:schemeClr val="bg1"/>
                </a:solidFill>
                <a:latin typeface="Arial" panose="020B0604020202020204" pitchFamily="34" charset="0"/>
              </a:rPr>
              <a:t>《3.1.3 </a:t>
            </a:r>
            <a:r>
              <a:rPr lang="zh-CN" altLang="en-US" sz="6000" b="1" dirty="0">
                <a:solidFill>
                  <a:schemeClr val="bg1"/>
                </a:solidFill>
                <a:latin typeface="Arial" panose="020B0604020202020204" pitchFamily="34" charset="0"/>
              </a:rPr>
              <a:t>函数的</a:t>
            </a:r>
            <a:r>
              <a:rPr lang="zh-CN" altLang="en-US" sz="6000" b="1" dirty="0">
                <a:solidFill>
                  <a:schemeClr val="bg1"/>
                </a:solidFill>
              </a:rPr>
              <a:t>奇偶性</a:t>
            </a:r>
            <a:r>
              <a:rPr lang="en-US" altLang="zh-CN" sz="6000" b="1" dirty="0">
                <a:solidFill>
                  <a:schemeClr val="bg1"/>
                </a:solidFill>
                <a:latin typeface="Arial" panose="020B0604020202020204" pitchFamily="34" charset="0"/>
              </a:rPr>
              <a:t>》</a:t>
            </a:r>
            <a:endParaRPr lang="en-US" altLang="zh-CN" sz="6000" b="1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altLang="zh-CN" sz="3200" b="1" dirty="0">
                <a:solidFill>
                  <a:schemeClr val="bg1"/>
                </a:solidFill>
              </a:rPr>
              <a:t>——</a:t>
            </a:r>
            <a:r>
              <a:rPr lang="zh-CN" altLang="en-US" sz="3200" b="1" dirty="0">
                <a:solidFill>
                  <a:schemeClr val="bg1"/>
                </a:solidFill>
              </a:rPr>
              <a:t>第</a:t>
            </a:r>
            <a:r>
              <a:rPr lang="en-US" altLang="zh-CN" sz="3200" b="1" dirty="0">
                <a:solidFill>
                  <a:schemeClr val="bg1"/>
                </a:solidFill>
              </a:rPr>
              <a:t>3</a:t>
            </a:r>
            <a:r>
              <a:rPr lang="zh-CN" altLang="en-US" sz="3200" b="1" dirty="0">
                <a:solidFill>
                  <a:schemeClr val="bg1"/>
                </a:solidFill>
              </a:rPr>
              <a:t>课时</a:t>
            </a:r>
            <a:endParaRPr lang="zh-CN" altLang="zh-CN" sz="32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7172" name="TextBox 13"/>
          <p:cNvSpPr txBox="1"/>
          <p:nvPr/>
        </p:nvSpPr>
        <p:spPr>
          <a:xfrm>
            <a:off x="3044841" y="4879157"/>
            <a:ext cx="7540333" cy="1134413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zh-CN" altLang="en-US" sz="2400" b="1" dirty="0">
                <a:sym typeface="+mn-ea"/>
              </a:rPr>
              <a:t>主 讲   人： 关  健　 北京理工大学附属中学</a:t>
            </a:r>
            <a:endParaRPr lang="zh-CN" sz="2400" b="1" dirty="0"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 algn="l" eaLnBrk="1" hangingPunct="1">
              <a:lnSpc>
                <a:spcPct val="150000"/>
              </a:lnSpc>
            </a:pPr>
            <a:r>
              <a:rPr lang="zh-CN" sz="2400" b="1" dirty="0">
                <a:sym typeface="+mn-ea"/>
              </a:rPr>
              <a:t>审核指导：</a:t>
            </a:r>
            <a:r>
              <a:rPr lang="en-US" altLang="zh-CN" sz="2400" b="1" dirty="0">
                <a:sym typeface="+mn-ea"/>
              </a:rPr>
              <a:t> </a:t>
            </a:r>
            <a:r>
              <a:rPr lang="zh-CN" altLang="en-US" sz="2400" b="1" dirty="0">
                <a:sym typeface="+mn-ea"/>
              </a:rPr>
              <a:t>张   鹤    北京市海淀区教师进修学校</a:t>
            </a:r>
            <a:endParaRPr lang="en-US" altLang="zh-CN" sz="2400" b="1" dirty="0">
              <a:latin typeface="Arial" panose="020B0604020202020204" pitchFamily="34" charset="0"/>
            </a:endParaRPr>
          </a:p>
        </p:txBody>
      </p:sp>
      <p:sp>
        <p:nvSpPr>
          <p:cNvPr id="5" name="TextBox 12"/>
          <p:cNvSpPr txBox="1">
            <a:spLocks noChangeArrowheads="1"/>
          </p:cNvSpPr>
          <p:nvPr/>
        </p:nvSpPr>
        <p:spPr bwMode="auto">
          <a:xfrm>
            <a:off x="278034" y="548551"/>
            <a:ext cx="869628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人教版高中数学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B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版必修第一册  第三章 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3.1.3 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第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3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课时</a:t>
            </a:r>
            <a:endParaRPr kumimoji="0" lang="zh-CN" altLang="zh-CN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6" name="Picture 3" descr="D:\人教网\logo透明s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9"/>
          <p:cNvSpPr/>
          <p:nvPr/>
        </p:nvSpPr>
        <p:spPr>
          <a:xfrm>
            <a:off x="3752850" y="1257300"/>
            <a:ext cx="2381250" cy="2381250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Oval 10"/>
          <p:cNvSpPr/>
          <p:nvPr/>
        </p:nvSpPr>
        <p:spPr>
          <a:xfrm>
            <a:off x="2568575" y="1104900"/>
            <a:ext cx="2381250" cy="2382838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9220" name="组合 79"/>
          <p:cNvGrpSpPr/>
          <p:nvPr/>
        </p:nvGrpSpPr>
        <p:grpSpPr>
          <a:xfrm>
            <a:off x="1589088" y="811213"/>
            <a:ext cx="2341562" cy="2344737"/>
            <a:chOff x="6379729" y="2488774"/>
            <a:chExt cx="2513016" cy="2513016"/>
          </a:xfrm>
        </p:grpSpPr>
        <p:sp>
          <p:nvSpPr>
            <p:cNvPr id="10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9" name="椭圆 80"/>
          <p:cNvSpPr/>
          <p:nvPr/>
        </p:nvSpPr>
        <p:spPr bwMode="auto">
          <a:xfrm>
            <a:off x="1932719" y="1141999"/>
            <a:ext cx="1691508" cy="1694936"/>
          </a:xfrm>
          <a:prstGeom prst="ellipse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0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谢</a:t>
            </a:r>
            <a:endParaRPr kumimoji="0" lang="zh-CN" altLang="en-US" sz="10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grpSp>
        <p:nvGrpSpPr>
          <p:cNvPr id="9224" name="组合 79"/>
          <p:cNvGrpSpPr/>
          <p:nvPr/>
        </p:nvGrpSpPr>
        <p:grpSpPr>
          <a:xfrm>
            <a:off x="3630613" y="601663"/>
            <a:ext cx="2181225" cy="2184400"/>
            <a:chOff x="6379729" y="2488774"/>
            <a:chExt cx="2513016" cy="2513016"/>
          </a:xfrm>
        </p:grpSpPr>
        <p:sp>
          <p:nvSpPr>
            <p:cNvPr id="31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32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30" name="椭圆 80"/>
          <p:cNvSpPr/>
          <p:nvPr/>
        </p:nvSpPr>
        <p:spPr bwMode="auto">
          <a:xfrm>
            <a:off x="3950515" y="909500"/>
            <a:ext cx="1575476" cy="1578669"/>
          </a:xfrm>
          <a:prstGeom prst="ellipse">
            <a:avLst/>
          </a:prstGeom>
          <a:solidFill>
            <a:schemeClr val="accent2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95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谢</a:t>
            </a:r>
            <a:endParaRPr kumimoji="0" lang="zh-CN" altLang="en-US" sz="95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grpSp>
        <p:nvGrpSpPr>
          <p:cNvPr id="9228" name="组合 79"/>
          <p:cNvGrpSpPr/>
          <p:nvPr/>
        </p:nvGrpSpPr>
        <p:grpSpPr>
          <a:xfrm>
            <a:off x="6508750" y="796925"/>
            <a:ext cx="2355850" cy="2359025"/>
            <a:chOff x="6379729" y="2488774"/>
            <a:chExt cx="2513016" cy="2513016"/>
          </a:xfrm>
        </p:grpSpPr>
        <p:sp>
          <p:nvSpPr>
            <p:cNvPr id="40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41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39" name="椭圆 80"/>
          <p:cNvSpPr/>
          <p:nvPr/>
        </p:nvSpPr>
        <p:spPr bwMode="auto">
          <a:xfrm>
            <a:off x="6854479" y="1129847"/>
            <a:ext cx="1701582" cy="1705030"/>
          </a:xfrm>
          <a:prstGeom prst="ellipse">
            <a:avLst/>
          </a:prstGeom>
          <a:solidFill>
            <a:schemeClr val="accent4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95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看</a:t>
            </a:r>
            <a:endParaRPr kumimoji="0" lang="zh-CN" altLang="en-US" sz="95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grpSp>
        <p:nvGrpSpPr>
          <p:cNvPr id="9232" name="组合 79"/>
          <p:cNvGrpSpPr/>
          <p:nvPr/>
        </p:nvGrpSpPr>
        <p:grpSpPr>
          <a:xfrm>
            <a:off x="5019675" y="1946275"/>
            <a:ext cx="1920875" cy="1924050"/>
            <a:chOff x="6379729" y="2488774"/>
            <a:chExt cx="2513016" cy="2513016"/>
          </a:xfrm>
        </p:grpSpPr>
        <p:sp>
          <p:nvSpPr>
            <p:cNvPr id="49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0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48" name="椭圆 80"/>
          <p:cNvSpPr/>
          <p:nvPr/>
        </p:nvSpPr>
        <p:spPr bwMode="auto">
          <a:xfrm>
            <a:off x="5301429" y="2217371"/>
            <a:ext cx="1387841" cy="1390650"/>
          </a:xfrm>
          <a:prstGeom prst="ellipse">
            <a:avLst/>
          </a:prstGeom>
          <a:solidFill>
            <a:schemeClr val="accent3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8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观</a:t>
            </a:r>
            <a:endParaRPr kumimoji="0" lang="zh-CN" altLang="en-US" sz="8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20" name="Oval 9"/>
          <p:cNvSpPr/>
          <p:nvPr/>
        </p:nvSpPr>
        <p:spPr>
          <a:xfrm>
            <a:off x="3752850" y="1257300"/>
            <a:ext cx="2381250" cy="2381250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Oval 10"/>
          <p:cNvSpPr/>
          <p:nvPr/>
        </p:nvSpPr>
        <p:spPr>
          <a:xfrm>
            <a:off x="2568575" y="1104900"/>
            <a:ext cx="2381250" cy="2382838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22" name="组合 79"/>
          <p:cNvGrpSpPr/>
          <p:nvPr/>
        </p:nvGrpSpPr>
        <p:grpSpPr bwMode="auto">
          <a:xfrm>
            <a:off x="1589088" y="811213"/>
            <a:ext cx="2341562" cy="2344737"/>
            <a:chOff x="6379729" y="2488774"/>
            <a:chExt cx="2513016" cy="2513016"/>
          </a:xfrm>
        </p:grpSpPr>
        <p:sp>
          <p:nvSpPr>
            <p:cNvPr id="23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24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</a:endParaRPr>
            </a:p>
          </p:txBody>
        </p:sp>
      </p:grpSp>
      <p:sp>
        <p:nvSpPr>
          <p:cNvPr id="25" name="椭圆 80"/>
          <p:cNvSpPr/>
          <p:nvPr/>
        </p:nvSpPr>
        <p:spPr bwMode="auto">
          <a:xfrm>
            <a:off x="1932719" y="1141999"/>
            <a:ext cx="1691508" cy="1694936"/>
          </a:xfrm>
          <a:prstGeom prst="ellipse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10000" kern="0" dirty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谢</a:t>
            </a:r>
            <a:endParaRPr lang="zh-CN" altLang="en-US" sz="10000" kern="0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26" name="组合 79"/>
          <p:cNvGrpSpPr/>
          <p:nvPr/>
        </p:nvGrpSpPr>
        <p:grpSpPr bwMode="auto">
          <a:xfrm>
            <a:off x="3630613" y="601663"/>
            <a:ext cx="2181225" cy="2184400"/>
            <a:chOff x="6379729" y="2488774"/>
            <a:chExt cx="2513016" cy="2513016"/>
          </a:xfrm>
        </p:grpSpPr>
        <p:sp>
          <p:nvSpPr>
            <p:cNvPr id="27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28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</a:endParaRPr>
            </a:p>
          </p:txBody>
        </p:sp>
      </p:grpSp>
      <p:sp>
        <p:nvSpPr>
          <p:cNvPr id="29" name="椭圆 80"/>
          <p:cNvSpPr/>
          <p:nvPr/>
        </p:nvSpPr>
        <p:spPr bwMode="auto">
          <a:xfrm>
            <a:off x="3950515" y="909500"/>
            <a:ext cx="1575477" cy="1578669"/>
          </a:xfrm>
          <a:prstGeom prst="ellipse">
            <a:avLst/>
          </a:prstGeom>
          <a:solidFill>
            <a:schemeClr val="accent2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9500" kern="0" dirty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谢</a:t>
            </a:r>
            <a:endParaRPr lang="zh-CN" altLang="en-US" sz="9500" kern="0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33" name="组合 79"/>
          <p:cNvGrpSpPr/>
          <p:nvPr/>
        </p:nvGrpSpPr>
        <p:grpSpPr bwMode="auto">
          <a:xfrm>
            <a:off x="6508750" y="796925"/>
            <a:ext cx="2355850" cy="2359025"/>
            <a:chOff x="6379729" y="2488774"/>
            <a:chExt cx="2513016" cy="2513016"/>
          </a:xfrm>
        </p:grpSpPr>
        <p:sp>
          <p:nvSpPr>
            <p:cNvPr id="34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35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</a:endParaRPr>
            </a:p>
          </p:txBody>
        </p:sp>
      </p:grpSp>
      <p:sp>
        <p:nvSpPr>
          <p:cNvPr id="36" name="椭圆 80"/>
          <p:cNvSpPr/>
          <p:nvPr/>
        </p:nvSpPr>
        <p:spPr bwMode="auto">
          <a:xfrm>
            <a:off x="6854479" y="1129847"/>
            <a:ext cx="1701582" cy="1705030"/>
          </a:xfrm>
          <a:prstGeom prst="ellipse">
            <a:avLst/>
          </a:prstGeom>
          <a:solidFill>
            <a:schemeClr val="accent4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9500" kern="0" dirty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看</a:t>
            </a:r>
            <a:endParaRPr lang="zh-CN" altLang="en-US" sz="9500" kern="0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37" name="组合 79"/>
          <p:cNvGrpSpPr/>
          <p:nvPr/>
        </p:nvGrpSpPr>
        <p:grpSpPr bwMode="auto">
          <a:xfrm>
            <a:off x="5019675" y="1946275"/>
            <a:ext cx="1920875" cy="1924050"/>
            <a:chOff x="6379729" y="2488774"/>
            <a:chExt cx="2513016" cy="2513016"/>
          </a:xfrm>
        </p:grpSpPr>
        <p:sp>
          <p:nvSpPr>
            <p:cNvPr id="38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42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</a:endParaRPr>
            </a:p>
          </p:txBody>
        </p:sp>
      </p:grpSp>
      <p:sp>
        <p:nvSpPr>
          <p:cNvPr id="43" name="椭圆 80"/>
          <p:cNvSpPr/>
          <p:nvPr/>
        </p:nvSpPr>
        <p:spPr bwMode="auto">
          <a:xfrm>
            <a:off x="5301430" y="2217371"/>
            <a:ext cx="1387840" cy="1390651"/>
          </a:xfrm>
          <a:prstGeom prst="ellipse">
            <a:avLst/>
          </a:prstGeom>
          <a:solidFill>
            <a:schemeClr val="accent3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8000" kern="0" dirty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观</a:t>
            </a:r>
            <a:endParaRPr lang="zh-CN" altLang="en-US" sz="8000" kern="0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4" name="Oval 9"/>
          <p:cNvSpPr/>
          <p:nvPr/>
        </p:nvSpPr>
        <p:spPr>
          <a:xfrm>
            <a:off x="3752850" y="1257300"/>
            <a:ext cx="2381250" cy="2381250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5" name="Oval 10"/>
          <p:cNvSpPr/>
          <p:nvPr/>
        </p:nvSpPr>
        <p:spPr>
          <a:xfrm>
            <a:off x="2568575" y="1104900"/>
            <a:ext cx="2381250" cy="2382838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46" name="组合 79"/>
          <p:cNvGrpSpPr/>
          <p:nvPr/>
        </p:nvGrpSpPr>
        <p:grpSpPr bwMode="auto">
          <a:xfrm>
            <a:off x="1589088" y="811213"/>
            <a:ext cx="2341562" cy="2344737"/>
            <a:chOff x="6379729" y="2488774"/>
            <a:chExt cx="2513016" cy="2513016"/>
          </a:xfrm>
        </p:grpSpPr>
        <p:sp>
          <p:nvSpPr>
            <p:cNvPr id="47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51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</a:endParaRPr>
            </a:p>
          </p:txBody>
        </p:sp>
      </p:grpSp>
      <p:sp>
        <p:nvSpPr>
          <p:cNvPr id="52" name="椭圆 80"/>
          <p:cNvSpPr/>
          <p:nvPr/>
        </p:nvSpPr>
        <p:spPr bwMode="auto">
          <a:xfrm>
            <a:off x="1932719" y="1141999"/>
            <a:ext cx="1691508" cy="1694936"/>
          </a:xfrm>
          <a:prstGeom prst="ellipse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10000" kern="0" dirty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谢</a:t>
            </a:r>
            <a:endParaRPr lang="zh-CN" altLang="en-US" sz="10000" kern="0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53" name="组合 79"/>
          <p:cNvGrpSpPr/>
          <p:nvPr/>
        </p:nvGrpSpPr>
        <p:grpSpPr bwMode="auto">
          <a:xfrm>
            <a:off x="3630613" y="601663"/>
            <a:ext cx="2181225" cy="2184400"/>
            <a:chOff x="6379729" y="2488774"/>
            <a:chExt cx="2513016" cy="2513016"/>
          </a:xfrm>
        </p:grpSpPr>
        <p:sp>
          <p:nvSpPr>
            <p:cNvPr id="54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55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</a:endParaRPr>
            </a:p>
          </p:txBody>
        </p:sp>
      </p:grpSp>
      <p:sp>
        <p:nvSpPr>
          <p:cNvPr id="56" name="椭圆 80"/>
          <p:cNvSpPr/>
          <p:nvPr/>
        </p:nvSpPr>
        <p:spPr bwMode="auto">
          <a:xfrm>
            <a:off x="3950515" y="909500"/>
            <a:ext cx="1575477" cy="1578669"/>
          </a:xfrm>
          <a:prstGeom prst="ellipse">
            <a:avLst/>
          </a:prstGeom>
          <a:solidFill>
            <a:schemeClr val="accent2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9500" kern="0" dirty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谢</a:t>
            </a:r>
            <a:endParaRPr lang="zh-CN" altLang="en-US" sz="9500" kern="0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57" name="组合 79"/>
          <p:cNvGrpSpPr/>
          <p:nvPr/>
        </p:nvGrpSpPr>
        <p:grpSpPr bwMode="auto">
          <a:xfrm>
            <a:off x="6508750" y="796925"/>
            <a:ext cx="2355850" cy="2359025"/>
            <a:chOff x="6379729" y="2488774"/>
            <a:chExt cx="2513016" cy="2513016"/>
          </a:xfrm>
        </p:grpSpPr>
        <p:sp>
          <p:nvSpPr>
            <p:cNvPr id="58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59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</a:endParaRPr>
            </a:p>
          </p:txBody>
        </p:sp>
      </p:grpSp>
      <p:sp>
        <p:nvSpPr>
          <p:cNvPr id="60" name="椭圆 80"/>
          <p:cNvSpPr/>
          <p:nvPr/>
        </p:nvSpPr>
        <p:spPr bwMode="auto">
          <a:xfrm>
            <a:off x="6854479" y="1129847"/>
            <a:ext cx="1701582" cy="1705030"/>
          </a:xfrm>
          <a:prstGeom prst="ellipse">
            <a:avLst/>
          </a:prstGeom>
          <a:solidFill>
            <a:schemeClr val="accent4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9500" kern="0" dirty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看</a:t>
            </a:r>
            <a:endParaRPr lang="zh-CN" altLang="en-US" sz="9500" kern="0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61" name="组合 79"/>
          <p:cNvGrpSpPr/>
          <p:nvPr/>
        </p:nvGrpSpPr>
        <p:grpSpPr bwMode="auto">
          <a:xfrm>
            <a:off x="5019675" y="1946275"/>
            <a:ext cx="1920875" cy="1924050"/>
            <a:chOff x="6379729" y="2488774"/>
            <a:chExt cx="2513016" cy="2513016"/>
          </a:xfrm>
        </p:grpSpPr>
        <p:sp>
          <p:nvSpPr>
            <p:cNvPr id="62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63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</a:endParaRPr>
            </a:p>
          </p:txBody>
        </p:sp>
      </p:grpSp>
      <p:sp>
        <p:nvSpPr>
          <p:cNvPr id="64" name="椭圆 80"/>
          <p:cNvSpPr/>
          <p:nvPr/>
        </p:nvSpPr>
        <p:spPr bwMode="auto">
          <a:xfrm>
            <a:off x="5301430" y="2217371"/>
            <a:ext cx="1387840" cy="1390651"/>
          </a:xfrm>
          <a:prstGeom prst="ellipse">
            <a:avLst/>
          </a:prstGeom>
          <a:solidFill>
            <a:schemeClr val="accent3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8000" kern="0" dirty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观</a:t>
            </a:r>
            <a:endParaRPr lang="zh-CN" altLang="en-US" sz="8000" kern="0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65" name="Picture 3" descr="D:\人教网\logo透明s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2"/>
          <p:cNvSpPr txBox="1"/>
          <p:nvPr/>
        </p:nvSpPr>
        <p:spPr>
          <a:xfrm>
            <a:off x="3295461" y="63374"/>
            <a:ext cx="5229225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>
                <a:solidFill>
                  <a:schemeClr val="bg1"/>
                </a:solidFill>
              </a:rPr>
              <a:t>设置情境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388889" y="1602170"/>
            <a:ext cx="11361680" cy="6376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4000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2800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        </a:t>
            </a:r>
            <a:endParaRPr lang="zh-CN" altLang="zh-CN" sz="2800" kern="100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pic>
        <p:nvPicPr>
          <p:cNvPr id="4" name="Picture 3" descr="D:\人教网\logo透明s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对象 1"/>
          <p:cNvGraphicFramePr>
            <a:graphicFrameLocks noChangeAspect="1"/>
          </p:cNvGraphicFramePr>
          <p:nvPr/>
        </p:nvGraphicFramePr>
        <p:xfrm>
          <a:off x="685800" y="1430338"/>
          <a:ext cx="10685463" cy="3616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44" name="Document" r:id="rId2" imgW="3682365" imgH="1250950" progId="Word.Document.12">
                  <p:embed/>
                </p:oleObj>
              </mc:Choice>
              <mc:Fallback>
                <p:oleObj name="Document" r:id="rId2" imgW="3682365" imgH="1250950" progId="Word.Document.12">
                  <p:embed/>
                  <p:pic>
                    <p:nvPicPr>
                      <p:cNvPr id="0" name="图片 19543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85800" y="1430338"/>
                        <a:ext cx="10685463" cy="3616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2"/>
          <p:cNvSpPr txBox="1"/>
          <p:nvPr/>
        </p:nvSpPr>
        <p:spPr>
          <a:xfrm>
            <a:off x="3295461" y="63374"/>
            <a:ext cx="5229225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>
                <a:solidFill>
                  <a:schemeClr val="bg1"/>
                </a:solidFill>
              </a:rPr>
              <a:t>设置情境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388889" y="1602170"/>
            <a:ext cx="11361680" cy="6376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4000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2800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        </a:t>
            </a:r>
            <a:endParaRPr lang="zh-CN" altLang="zh-CN" sz="2800" kern="100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pic>
        <p:nvPicPr>
          <p:cNvPr id="4" name="Picture 3" descr="D:\人教网\logo透明s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对象 1"/>
          <p:cNvGraphicFramePr>
            <a:graphicFrameLocks noChangeAspect="1"/>
          </p:cNvGraphicFramePr>
          <p:nvPr/>
        </p:nvGraphicFramePr>
        <p:xfrm>
          <a:off x="685800" y="1430338"/>
          <a:ext cx="10685463" cy="3609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40" name="Document" r:id="rId2" imgW="3682365" imgH="1247775" progId="Word.Document.12">
                  <p:embed/>
                </p:oleObj>
              </mc:Choice>
              <mc:Fallback>
                <p:oleObj name="Document" r:id="rId2" imgW="3682365" imgH="1247775" progId="Word.Document.12">
                  <p:embed/>
                  <p:pic>
                    <p:nvPicPr>
                      <p:cNvPr id="0" name="对象 1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85800" y="1430338"/>
                        <a:ext cx="10685463" cy="3609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:\人教网\logo透明s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4111" name="Rectangle 1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4113" name="Rectangle 1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4115" name="Rectangle 1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4117" name="Rectangle 2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23" name="TextBox 12"/>
          <p:cNvSpPr txBox="1"/>
          <p:nvPr/>
        </p:nvSpPr>
        <p:spPr>
          <a:xfrm>
            <a:off x="711200" y="63374"/>
            <a:ext cx="10143067" cy="646331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zh-CN" altLang="en-US" sz="3600" b="1" dirty="0">
                <a:solidFill>
                  <a:schemeClr val="bg1"/>
                </a:solidFill>
              </a:rPr>
              <a:t>应用举例</a:t>
            </a:r>
            <a:endParaRPr lang="zh-CN" altLang="en-US" sz="3600" b="1" dirty="0">
              <a:solidFill>
                <a:schemeClr val="bg1"/>
              </a:solidFill>
            </a:endParaRPr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/>
        </p:nvGraphicFramePr>
        <p:xfrm>
          <a:off x="517915" y="866551"/>
          <a:ext cx="10768606" cy="37110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95" name="Document" r:id="rId2" imgW="3938905" imgH="1360805" progId="Word.Document.12">
                  <p:embed/>
                </p:oleObj>
              </mc:Choice>
              <mc:Fallback>
                <p:oleObj name="Document" r:id="rId2" imgW="3938905" imgH="1360805" progId="Word.Document.12">
                  <p:embed/>
                  <p:pic>
                    <p:nvPicPr>
                      <p:cNvPr id="0" name="对象 1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17915" y="866551"/>
                        <a:ext cx="10768606" cy="37110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:\人教网\logo透明s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4111" name="Rectangle 1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4113" name="Rectangle 1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4115" name="Rectangle 1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4117" name="Rectangle 2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/>
        </p:nvGraphicFramePr>
        <p:xfrm>
          <a:off x="117475" y="1952625"/>
          <a:ext cx="11704638" cy="1957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9" name="Document" r:id="rId2" imgW="5015230" imgH="880745" progId="Word.Document.12">
                  <p:embed/>
                </p:oleObj>
              </mc:Choice>
              <mc:Fallback>
                <p:oleObj name="Document" r:id="rId2" imgW="5015230" imgH="880745" progId="Word.Document.12">
                  <p:embed/>
                  <p:pic>
                    <p:nvPicPr>
                      <p:cNvPr id="0" name="对象 1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7475" y="1952625"/>
                        <a:ext cx="11704638" cy="19573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2"/>
          <p:cNvSpPr txBox="1"/>
          <p:nvPr/>
        </p:nvSpPr>
        <p:spPr>
          <a:xfrm>
            <a:off x="3295461" y="63374"/>
            <a:ext cx="5229225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>
                <a:solidFill>
                  <a:schemeClr val="bg1"/>
                </a:solidFill>
              </a:rPr>
              <a:t>设置情境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:\人教网\logo透明s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4111" name="Rectangle 1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4113" name="Rectangle 1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4115" name="Rectangle 1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4117" name="Rectangle 2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23" name="TextBox 12"/>
          <p:cNvSpPr txBox="1"/>
          <p:nvPr/>
        </p:nvSpPr>
        <p:spPr>
          <a:xfrm>
            <a:off x="711200" y="63374"/>
            <a:ext cx="10143067" cy="646331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zh-CN" altLang="en-US" sz="3600" b="1" dirty="0">
                <a:solidFill>
                  <a:schemeClr val="bg1"/>
                </a:solidFill>
              </a:rPr>
              <a:t>应用举例</a:t>
            </a:r>
            <a:endParaRPr lang="zh-CN" altLang="en-US" sz="3600" b="1" dirty="0">
              <a:solidFill>
                <a:schemeClr val="bg1"/>
              </a:solidFill>
            </a:endParaRPr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/>
        </p:nvGraphicFramePr>
        <p:xfrm>
          <a:off x="561975" y="1200603"/>
          <a:ext cx="10763250" cy="300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57" name="Document" r:id="rId2" imgW="3938905" imgH="1101090" progId="Word.Document.12">
                  <p:embed/>
                </p:oleObj>
              </mc:Choice>
              <mc:Fallback>
                <p:oleObj name="Document" r:id="rId2" imgW="3938905" imgH="1101090" progId="Word.Document.12">
                  <p:embed/>
                  <p:pic>
                    <p:nvPicPr>
                      <p:cNvPr id="0" name="对象 1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61975" y="1200603"/>
                        <a:ext cx="10763250" cy="3000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:\人教网\logo透明s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4111" name="Rectangle 1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4113" name="Rectangle 1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4115" name="Rectangle 1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4117" name="Rectangle 2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/>
        </p:nvGraphicFramePr>
        <p:xfrm>
          <a:off x="117475" y="1952625"/>
          <a:ext cx="11704638" cy="312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81" name="Document" r:id="rId2" imgW="5015230" imgH="1342390" progId="Word.Document.12">
                  <p:embed/>
                </p:oleObj>
              </mc:Choice>
              <mc:Fallback>
                <p:oleObj name="Document" r:id="rId2" imgW="5015230" imgH="1342390" progId="Word.Document.12">
                  <p:embed/>
                  <p:pic>
                    <p:nvPicPr>
                      <p:cNvPr id="0" name="对象 1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7475" y="1952625"/>
                        <a:ext cx="11704638" cy="3124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2"/>
          <p:cNvSpPr txBox="1"/>
          <p:nvPr/>
        </p:nvSpPr>
        <p:spPr>
          <a:xfrm>
            <a:off x="3295461" y="63374"/>
            <a:ext cx="5229225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>
                <a:solidFill>
                  <a:schemeClr val="bg1"/>
                </a:solidFill>
              </a:rPr>
              <a:t>设置情境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:\人教网\logo透明s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4111" name="Rectangle 1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4113" name="Rectangle 1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4115" name="Rectangle 1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4117" name="Rectangle 2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23" name="TextBox 12"/>
          <p:cNvSpPr txBox="1"/>
          <p:nvPr/>
        </p:nvSpPr>
        <p:spPr>
          <a:xfrm>
            <a:off x="711200" y="63374"/>
            <a:ext cx="10143067" cy="646331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zh-CN" altLang="en-US" sz="3600" b="1" dirty="0">
                <a:solidFill>
                  <a:schemeClr val="bg1"/>
                </a:solidFill>
              </a:rPr>
              <a:t>课堂小结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043609" y="1739348"/>
            <a:ext cx="102571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800" dirty="0">
                <a:latin typeface="楷体" panose="02010609060101010101" pitchFamily="49" charset="-122"/>
                <a:ea typeface="楷体" panose="02010609060101010101" pitchFamily="49" charset="-122"/>
              </a:rPr>
              <a:t>研究函数性质的一般方法步骤；</a:t>
            </a:r>
            <a:endParaRPr lang="zh-CN" altLang="zh-CN" sz="28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83974" y="2814691"/>
            <a:ext cx="103764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800" dirty="0">
                <a:latin typeface="楷体" panose="02010609060101010101" pitchFamily="49" charset="-122"/>
                <a:ea typeface="楷体" panose="02010609060101010101" pitchFamily="49" charset="-122"/>
              </a:rPr>
              <a:t>函数对称性的数学表达函数奇偶性的一般规律</a:t>
            </a:r>
            <a:r>
              <a:rPr lang="en-US" altLang="zh-CN" sz="2800" dirty="0">
                <a:latin typeface="楷体" panose="02010609060101010101" pitchFamily="49" charset="-122"/>
                <a:ea typeface="楷体" panose="02010609060101010101" pitchFamily="49" charset="-122"/>
              </a:rPr>
              <a:t>.</a:t>
            </a:r>
            <a:endParaRPr lang="zh-CN" altLang="en-US" sz="28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:\人教网\logo透明s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4111" name="Rectangle 1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4113" name="Rectangle 1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4115" name="Rectangle 1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4117" name="Rectangle 2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23" name="TextBox 12"/>
          <p:cNvSpPr txBox="1"/>
          <p:nvPr/>
        </p:nvSpPr>
        <p:spPr>
          <a:xfrm>
            <a:off x="711200" y="63374"/>
            <a:ext cx="10143067" cy="646331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zh-CN" altLang="en-US" sz="3600" b="1" dirty="0">
                <a:solidFill>
                  <a:schemeClr val="bg1"/>
                </a:solidFill>
              </a:rPr>
              <a:t>布置作业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1884036" y="2303000"/>
            <a:ext cx="96906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800" dirty="0">
                <a:latin typeface="楷体" panose="02010609060101010101" pitchFamily="49" charset="-122"/>
                <a:ea typeface="楷体" panose="02010609060101010101" pitchFamily="49" charset="-122"/>
              </a:rPr>
              <a:t>课本第</a:t>
            </a:r>
            <a:r>
              <a:rPr lang="en-US" altLang="zh-CN" sz="2800" dirty="0">
                <a:latin typeface="楷体" panose="02010609060101010101" pitchFamily="49" charset="-122"/>
                <a:ea typeface="楷体" panose="02010609060101010101" pitchFamily="49" charset="-122"/>
              </a:rPr>
              <a:t>110</a:t>
            </a:r>
            <a:r>
              <a:rPr lang="zh-CN" altLang="zh-CN" sz="2800" dirty="0">
                <a:latin typeface="楷体" panose="02010609060101010101" pitchFamily="49" charset="-122"/>
                <a:ea typeface="楷体" panose="02010609060101010101" pitchFamily="49" charset="-122"/>
              </a:rPr>
              <a:t>页习题</a:t>
            </a:r>
            <a:r>
              <a:rPr lang="en-US" altLang="zh-CN" sz="2800" dirty="0">
                <a:latin typeface="楷体" panose="02010609060101010101" pitchFamily="49" charset="-122"/>
                <a:ea typeface="楷体" panose="02010609060101010101" pitchFamily="49" charset="-122"/>
              </a:rPr>
              <a:t>3-1C</a:t>
            </a:r>
            <a:r>
              <a:rPr lang="zh-CN" altLang="zh-CN" sz="2800" dirty="0">
                <a:latin typeface="楷体" panose="02010609060101010101" pitchFamily="49" charset="-122"/>
                <a:ea typeface="楷体" panose="02010609060101010101" pitchFamily="49" charset="-122"/>
              </a:rPr>
              <a:t>第</a:t>
            </a:r>
            <a:r>
              <a:rPr lang="en-US" altLang="zh-CN" sz="2800" dirty="0">
                <a:latin typeface="楷体" panose="02010609060101010101" pitchFamily="49" charset="-122"/>
                <a:ea typeface="楷体" panose="02010609060101010101" pitchFamily="49" charset="-122"/>
              </a:rPr>
              <a:t>3</a:t>
            </a:r>
            <a:r>
              <a:rPr lang="zh-CN" altLang="zh-CN" sz="2800" dirty="0">
                <a:latin typeface="楷体" panose="02010609060101010101" pitchFamily="49" charset="-122"/>
                <a:ea typeface="楷体" panose="02010609060101010101" pitchFamily="49" charset="-122"/>
              </a:rPr>
              <a:t>题</a:t>
            </a: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  <a:endParaRPr lang="zh-CN" altLang="zh-CN" sz="28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自定义 1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25B7C0"/>
      </a:accent1>
      <a:accent2>
        <a:srgbClr val="F6A500"/>
      </a:accent2>
      <a:accent3>
        <a:srgbClr val="585858"/>
      </a:accent3>
      <a:accent4>
        <a:srgbClr val="FD7104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自定义 1">
      <a:majorFont>
        <a:latin typeface="Arial Black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29000">
              <a:srgbClr val="FFFFFF"/>
            </a:gs>
            <a:gs pos="98000">
              <a:srgbClr val="FFFFFF">
                <a:lumMod val="75000"/>
              </a:srgbClr>
            </a:gs>
          </a:gsLst>
          <a:lin ang="2700000" scaled="1"/>
          <a:tileRect/>
        </a:gradFill>
        <a:ln w="25400" cap="flat" cmpd="sng" algn="ctr">
          <a:noFill/>
          <a:prstDash val="solid"/>
        </a:ln>
        <a:effectLst>
          <a:softEdge rad="0"/>
        </a:effectLst>
      </a:spPr>
      <a:bodyPr anchor="ctr"/>
      <a:lstStyle>
        <a:defPPr marL="0" marR="0" indent="0" algn="ctr" defTabSz="91440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sz="1800" b="0" i="0" u="none" strike="noStrike" kern="0" cap="none" spc="0" normalizeH="0" baseline="0" noProof="0" smtClean="0">
            <a:ln>
              <a:noFill/>
            </a:ln>
            <a:solidFill>
              <a:srgbClr val="FFFFFF"/>
            </a:solidFill>
            <a:effectLst/>
            <a:uLnTx/>
            <a:uFillTx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214</Words>
  <Application>WPS 演示</Application>
  <PresentationFormat>宽屏</PresentationFormat>
  <Paragraphs>58</Paragraphs>
  <Slides>10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6</vt:i4>
      </vt:variant>
      <vt:variant>
        <vt:lpstr>幻灯片标题</vt:lpstr>
      </vt:variant>
      <vt:variant>
        <vt:i4>10</vt:i4>
      </vt:variant>
    </vt:vector>
  </HeadingPairs>
  <TitlesOfParts>
    <vt:vector size="28" baseType="lpstr">
      <vt:lpstr>Arial</vt:lpstr>
      <vt:lpstr>宋体</vt:lpstr>
      <vt:lpstr>Wingdings</vt:lpstr>
      <vt:lpstr>微软雅黑</vt:lpstr>
      <vt:lpstr>Arial Black</vt:lpstr>
      <vt:lpstr>Arial</vt:lpstr>
      <vt:lpstr>黑体</vt:lpstr>
      <vt:lpstr>楷体</vt:lpstr>
      <vt:lpstr>Times New Roman</vt:lpstr>
      <vt:lpstr>Calibri</vt:lpstr>
      <vt:lpstr>Arial Unicode MS</vt:lpstr>
      <vt:lpstr>Office 主题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MOMODASUCAI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MOMODA</dc:creator>
  <cp:lastModifiedBy>DX.Q</cp:lastModifiedBy>
  <cp:revision>234</cp:revision>
  <dcterms:created xsi:type="dcterms:W3CDTF">2014-11-06T06:08:00Z</dcterms:created>
  <dcterms:modified xsi:type="dcterms:W3CDTF">2020-12-14T02:50:33Z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2052-11.1.0.10132</vt:lpwstr>
  </property>
</Properties>
</file>