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91" r:id="rId3"/>
    <p:sldId id="292" r:id="rId4"/>
    <p:sldId id="293" r:id="rId5"/>
    <p:sldId id="320" r:id="rId6"/>
    <p:sldId id="321" r:id="rId7"/>
    <p:sldId id="294" r:id="rId8"/>
    <p:sldId id="322" r:id="rId9"/>
    <p:sldId id="323" r:id="rId10"/>
    <p:sldId id="324" r:id="rId11"/>
    <p:sldId id="325" r:id="rId12"/>
    <p:sldId id="316" r:id="rId13"/>
    <p:sldId id="326" r:id="rId14"/>
    <p:sldId id="327" r:id="rId15"/>
    <p:sldId id="328" r:id="rId16"/>
    <p:sldId id="290" r:id="rId17"/>
    <p:sldId id="314" r:id="rId18"/>
    <p:sldId id="279" r:id="rId1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72644A"/>
    <a:srgbClr val="897A5D"/>
    <a:srgbClr val="25B7C0"/>
    <a:srgbClr val="FDFDFD"/>
    <a:srgbClr val="595859"/>
    <a:srgbClr val="595959"/>
    <a:srgbClr val="F6A500"/>
    <a:srgbClr val="FD71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30"/>
  </p:normalViewPr>
  <p:slideViewPr>
    <p:cSldViewPr snapToGrid="0" showGuides="1">
      <p:cViewPr varScale="1">
        <p:scale>
          <a:sx n="86" d="100"/>
          <a:sy n="86" d="100"/>
        </p:scale>
        <p:origin x="33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F606A740-BBB9-4963-8797-18622D141CAF}"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1410881-65A3-43F7-9548-CFED2647BFBE}"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a:solidFill>
              <a:srgbClr val="000000">
                <a:alpha val="100000"/>
              </a:srgbClr>
            </a:solidFill>
            <a:miter lim="800000"/>
          </a:ln>
        </p:spPr>
      </p:sp>
      <p:sp>
        <p:nvSpPr>
          <p:cNvPr id="1024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0244"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emf"/><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幻灯片封面">
    <p:bg>
      <p:bgPr>
        <a:solidFill>
          <a:srgbClr val="F2F2F2"/>
        </a:solid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矩形 5"/>
          <p:cNvSpPr/>
          <p:nvPr userDrawn="1"/>
        </p:nvSpPr>
        <p:spPr>
          <a:xfrm>
            <a:off x="0" y="1603648"/>
            <a:ext cx="12192000" cy="80297"/>
          </a:xfrm>
          <a:prstGeom prst="rect">
            <a:avLst/>
          </a:prstGeom>
          <a:solidFill>
            <a:srgbClr val="72644A"/>
          </a:soli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矩形 6"/>
          <p:cNvSpPr/>
          <p:nvPr/>
        </p:nvSpPr>
        <p:spPr>
          <a:xfrm>
            <a:off x="0" y="4408085"/>
            <a:ext cx="12192000" cy="80297"/>
          </a:xfrm>
          <a:prstGeom prst="rect">
            <a:avLst/>
          </a:prstGeom>
          <a:solidFill>
            <a:srgbClr val="72644A"/>
          </a:solidFill>
          <a:ln w="25400" cap="flat" cmpd="sng" algn="ctr">
            <a:noFill/>
            <a:prstDash val="solid"/>
          </a:ln>
          <a:effectLst>
            <a:softEdge rad="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17265"/>
            <a:ext cx="12192000" cy="2857500"/>
          </a:xfrm>
          <a:prstGeom prst="rect">
            <a:avLst/>
          </a:prstGeom>
        </p:spPr>
      </p:pic>
      <p:pic>
        <p:nvPicPr>
          <p:cNvPr id="2" name="图片 1" descr="人教社logo"/>
          <p:cNvPicPr>
            <a:picLocks noChangeAspect="1"/>
          </p:cNvPicPr>
          <p:nvPr userDrawn="1"/>
        </p:nvPicPr>
        <p:blipFill>
          <a:blip r:embed="rId3"/>
          <a:stretch>
            <a:fillRect/>
          </a:stretch>
        </p:blipFill>
        <p:spPr>
          <a:xfrm>
            <a:off x="9535160" y="335915"/>
            <a:ext cx="2296795" cy="3733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内容页">
    <p:bg>
      <p:bgPr>
        <a:solidFill>
          <a:srgbClr val="F2F2F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rgbClr val="F2F2F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37859"/>
            <a:ext cx="12192000" cy="1552575"/>
          </a:xfrm>
          <a:prstGeom prst="rect">
            <a:avLst/>
          </a:prstGeom>
        </p:spPr>
      </p:pic>
      <p:sp>
        <p:nvSpPr>
          <p:cNvPr id="6" name="Oval 9"/>
          <p:cNvSpPr/>
          <p:nvPr/>
        </p:nvSpPr>
        <p:spPr>
          <a:xfrm>
            <a:off x="3752850" y="1257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Oval 10"/>
          <p:cNvSpPr/>
          <p:nvPr/>
        </p:nvSpPr>
        <p:spPr>
          <a:xfrm>
            <a:off x="2568575" y="1104900"/>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4106" name="组合 79"/>
          <p:cNvGrpSpPr/>
          <p:nvPr userDrawn="1"/>
        </p:nvGrpSpPr>
        <p:grpSpPr>
          <a:xfrm>
            <a:off x="1589088" y="811213"/>
            <a:ext cx="2341562" cy="2344737"/>
            <a:chOff x="6379729" y="2488774"/>
            <a:chExt cx="2513016" cy="2513016"/>
          </a:xfrm>
        </p:grpSpPr>
        <p:sp>
          <p:nvSpPr>
            <p:cNvPr id="9"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4110" name="组合 79"/>
          <p:cNvGrpSpPr/>
          <p:nvPr userDrawn="1"/>
        </p:nvGrpSpPr>
        <p:grpSpPr>
          <a:xfrm>
            <a:off x="3630613" y="601663"/>
            <a:ext cx="2181225" cy="2184400"/>
            <a:chOff x="6379729" y="2488774"/>
            <a:chExt cx="2513016" cy="2513016"/>
          </a:xfrm>
        </p:grpSpPr>
        <p:sp>
          <p:nvSpPr>
            <p:cNvPr id="13"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5" name="椭圆 80"/>
          <p:cNvSpPr/>
          <p:nvPr/>
        </p:nvSpPr>
        <p:spPr bwMode="auto">
          <a:xfrm>
            <a:off x="3950515" y="893734"/>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4114" name="组合 79"/>
          <p:cNvGrpSpPr/>
          <p:nvPr userDrawn="1"/>
        </p:nvGrpSpPr>
        <p:grpSpPr>
          <a:xfrm>
            <a:off x="6508750" y="796925"/>
            <a:ext cx="2355850" cy="2359025"/>
            <a:chOff x="6379729" y="2488774"/>
            <a:chExt cx="2513016" cy="2513016"/>
          </a:xfrm>
        </p:grpSpPr>
        <p:sp>
          <p:nvSpPr>
            <p:cNvPr id="17"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4118" name="组合 79"/>
          <p:cNvGrpSpPr/>
          <p:nvPr userDrawn="1"/>
        </p:nvGrpSpPr>
        <p:grpSpPr>
          <a:xfrm>
            <a:off x="5019675" y="1946275"/>
            <a:ext cx="1920875" cy="1924050"/>
            <a:chOff x="6379729" y="2488774"/>
            <a:chExt cx="2513016" cy="2513016"/>
          </a:xfrm>
        </p:grpSpPr>
        <p:sp>
          <p:nvSpPr>
            <p:cNvPr id="21"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3" name="椭圆 80"/>
          <p:cNvSpPr/>
          <p:nvPr/>
        </p:nvSpPr>
        <p:spPr bwMode="auto">
          <a:xfrm>
            <a:off x="5301429" y="221737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pic>
        <p:nvPicPr>
          <p:cNvPr id="2" name="图片 1" descr="人教社logo"/>
          <p:cNvPicPr>
            <a:picLocks noChangeAspect="1"/>
          </p:cNvPicPr>
          <p:nvPr userDrawn="1"/>
        </p:nvPicPr>
        <p:blipFill>
          <a:blip r:embed="rId4"/>
          <a:stretch>
            <a:fillRect/>
          </a:stretch>
        </p:blipFill>
        <p:spPr>
          <a:xfrm>
            <a:off x="9547225" y="382270"/>
            <a:ext cx="2296795" cy="3733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emf"/><Relationship Id="rId4" Type="http://schemas.openxmlformats.org/officeDocument/2006/relationships/image" Target="../media/image5.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790575"/>
          </a:xfrm>
          <a:prstGeom prst="rect">
            <a:avLst/>
          </a:prstGeom>
        </p:spPr>
      </p:pic>
      <p:pic>
        <p:nvPicPr>
          <p:cNvPr id="3" name="图片 2" descr="人教社logo"/>
          <p:cNvPicPr>
            <a:picLocks noChangeAspect="1"/>
          </p:cNvPicPr>
          <p:nvPr userDrawn="1"/>
        </p:nvPicPr>
        <p:blipFill>
          <a:blip r:embed="rId5"/>
          <a:stretch>
            <a:fillRect/>
          </a:stretch>
        </p:blipFill>
        <p:spPr>
          <a:xfrm>
            <a:off x="7943215" y="208280"/>
            <a:ext cx="2296795" cy="3733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Black" panose="020B0A040201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2"/>
          <p:cNvSpPr txBox="1"/>
          <p:nvPr/>
        </p:nvSpPr>
        <p:spPr>
          <a:xfrm>
            <a:off x="0" y="2298700"/>
            <a:ext cx="12192000" cy="1312667"/>
          </a:xfrm>
          <a:prstGeom prst="rect">
            <a:avLst/>
          </a:prstGeom>
          <a:noFill/>
          <a:ln w="9525">
            <a:noFill/>
          </a:ln>
        </p:spPr>
        <p:txBody>
          <a:bodyPr>
            <a:spAutoFit/>
          </a:bodyPr>
          <a:lstStyle/>
          <a:p>
            <a:pPr algn="ctr">
              <a:lnSpc>
                <a:spcPct val="150000"/>
              </a:lnSpc>
            </a:pPr>
            <a:r>
              <a:rPr lang="en-US" altLang="zh-CN" sz="6000" b="1" dirty="0">
                <a:solidFill>
                  <a:schemeClr val="bg1"/>
                </a:solidFill>
                <a:latin typeface="Arial" panose="020B0604020202020204" pitchFamily="34" charset="0"/>
              </a:rPr>
              <a:t>《3.1.2 </a:t>
            </a:r>
            <a:r>
              <a:rPr lang="zh-CN" altLang="en-US" sz="6000" b="1" dirty="0">
                <a:solidFill>
                  <a:schemeClr val="bg1"/>
                </a:solidFill>
                <a:latin typeface="Arial" panose="020B0604020202020204" pitchFamily="34" charset="0"/>
              </a:rPr>
              <a:t>函数的单调性</a:t>
            </a:r>
            <a:r>
              <a:rPr lang="en-US" altLang="zh-CN" sz="6000" b="1" dirty="0">
                <a:solidFill>
                  <a:schemeClr val="bg1"/>
                </a:solidFill>
                <a:latin typeface="Arial" panose="020B0604020202020204" pitchFamily="34" charset="0"/>
              </a:rPr>
              <a:t>》</a:t>
            </a:r>
            <a:endParaRPr lang="zh-CN" altLang="zh-CN" sz="6000" b="1" dirty="0">
              <a:solidFill>
                <a:schemeClr val="bg1"/>
              </a:solidFill>
              <a:latin typeface="Arial" panose="020B0604020202020204" pitchFamily="34" charset="0"/>
            </a:endParaRPr>
          </a:p>
        </p:txBody>
      </p:sp>
      <p:sp>
        <p:nvSpPr>
          <p:cNvPr id="7172" name="TextBox 13"/>
          <p:cNvSpPr txBox="1"/>
          <p:nvPr/>
        </p:nvSpPr>
        <p:spPr>
          <a:xfrm>
            <a:off x="3044841" y="4879157"/>
            <a:ext cx="7697223" cy="1200329"/>
          </a:xfrm>
          <a:prstGeom prst="rect">
            <a:avLst/>
          </a:prstGeom>
          <a:noFill/>
          <a:ln w="9525">
            <a:noFill/>
          </a:ln>
        </p:spPr>
        <p:txBody>
          <a:bodyPr wrap="square">
            <a:spAutoFit/>
          </a:bodyPr>
          <a:lstStyle/>
          <a:p>
            <a:pPr eaLnBrk="1" hangingPunct="1">
              <a:lnSpc>
                <a:spcPct val="150000"/>
              </a:lnSpc>
            </a:pPr>
            <a:r>
              <a:rPr lang="zh-CN" altLang="en-US" sz="2400" b="1" dirty="0">
                <a:sym typeface="+mn-ea"/>
              </a:rPr>
              <a:t>主  讲  人：程春暖　北京实验学校（海淀）</a:t>
            </a:r>
            <a:endParaRPr lang="zh-CN" altLang="zh-CN" sz="2400" b="1" dirty="0"/>
          </a:p>
          <a:p>
            <a:pPr eaLnBrk="1" hangingPunct="1">
              <a:lnSpc>
                <a:spcPct val="150000"/>
              </a:lnSpc>
            </a:pPr>
            <a:r>
              <a:rPr lang="zh-CN" altLang="zh-CN" sz="2400" b="1" dirty="0">
                <a:sym typeface="+mn-ea"/>
              </a:rPr>
              <a:t>审核指导：</a:t>
            </a:r>
            <a:r>
              <a:rPr lang="en-US" altLang="zh-CN" sz="2400" b="1" dirty="0">
                <a:sym typeface="+mn-ea"/>
              </a:rPr>
              <a:t> </a:t>
            </a:r>
            <a:r>
              <a:rPr lang="zh-CN" altLang="en-US" sz="2400" b="1" dirty="0">
                <a:sym typeface="+mn-ea"/>
              </a:rPr>
              <a:t>张   鹤    北京市海淀区教师进修学校</a:t>
            </a:r>
            <a:endParaRPr lang="en-US" altLang="zh-CN" sz="2400" b="1" dirty="0"/>
          </a:p>
        </p:txBody>
      </p:sp>
      <p:sp>
        <p:nvSpPr>
          <p:cNvPr id="5" name="TextBox 12"/>
          <p:cNvSpPr txBox="1">
            <a:spLocks noChangeArrowheads="1"/>
          </p:cNvSpPr>
          <p:nvPr/>
        </p:nvSpPr>
        <p:spPr bwMode="auto">
          <a:xfrm>
            <a:off x="278034" y="548551"/>
            <a:ext cx="8768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人教版高中数学</a:t>
            </a:r>
            <a:r>
              <a:rPr kumimoji="0" lang="en-US" altLang="zh-CN"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B</a:t>
            </a:r>
            <a:r>
              <a:rPr kumimoji="0" lang="zh-CN" altLang="en-US"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版必修第一册  第三章 </a:t>
            </a:r>
            <a:r>
              <a:rPr kumimoji="0" lang="en-US" altLang="zh-CN"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3.1.2 </a:t>
            </a:r>
            <a:r>
              <a:rPr kumimoji="0" lang="zh-CN" altLang="en-US"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第</a:t>
            </a:r>
            <a:r>
              <a:rPr kumimoji="0" lang="en-US" altLang="zh-CN"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2</a:t>
            </a:r>
            <a:r>
              <a:rPr kumimoji="0" lang="zh-CN" altLang="en-US"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rPr>
              <a:t>课时</a:t>
            </a:r>
            <a:endParaRPr kumimoji="0" lang="zh-CN" altLang="zh-CN" sz="2800" b="0" i="0" u="none" strike="noStrike" kern="1200" cap="none" spc="0" normalizeH="0" baseline="0" noProof="0" dirty="0">
              <a:ln>
                <a:noFill/>
              </a:ln>
              <a:solidFill>
                <a:schemeClr val="tx1"/>
              </a:solidFill>
              <a:uLnTx/>
              <a:uFillTx/>
              <a:latin typeface="Arial" panose="020B0604020202020204" pitchFamily="34" charset="0"/>
              <a:ea typeface="微软雅黑" panose="020B0503020204020204" pitchFamily="34" charset="-122"/>
              <a:cs typeface="+mn-cs"/>
            </a:endParaRPr>
          </a:p>
        </p:txBody>
      </p:sp>
      <p:pic>
        <p:nvPicPr>
          <p:cNvPr id="6"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新知探究</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8" name="矩形 7"/>
              <p:cNvSpPr/>
              <p:nvPr/>
            </p:nvSpPr>
            <p:spPr>
              <a:xfrm>
                <a:off x="153824" y="811883"/>
                <a:ext cx="11972658" cy="6060633"/>
              </a:xfrm>
              <a:prstGeom prst="rect">
                <a:avLst/>
              </a:prstGeom>
            </p:spPr>
            <p:txBody>
              <a:bodyPr wrap="square">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结论</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 符号语言</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若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是函数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的定义域的子集，对任意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且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，记</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𝑦</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（即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𝑓</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r>
                          <a:rPr lang="en-US" altLang="zh-CN" sz="2800" i="1">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），则：</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增函数</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的充要条件</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是 </a:t>
                </a:r>
                <a14:m>
                  <m:oMath xmlns:m="http://schemas.openxmlformats.org/officeDocument/2006/math">
                    <m:f>
                      <m:fPr>
                        <m:ctrlPr>
                          <a:rPr lang="zh-CN" altLang="zh-CN" sz="2800" b="1" i="1">
                            <a:latin typeface="Cambria Math" panose="02040503050406030204" pitchFamily="18" charset="0"/>
                          </a:rPr>
                        </m:ctrlPr>
                      </m:fPr>
                      <m:num>
                        <m:r>
                          <a:rPr lang="en-US" altLang="zh-CN" sz="2800" b="1">
                            <a:latin typeface="Cambria Math" panose="02040503050406030204" pitchFamily="18" charset="0"/>
                          </a:rPr>
                          <m:t>∆</m:t>
                        </m:r>
                        <m:r>
                          <a:rPr lang="en-US" altLang="zh-CN" sz="2800" b="1" i="1">
                            <a:latin typeface="Cambria Math" panose="02040503050406030204" pitchFamily="18" charset="0"/>
                          </a:rPr>
                          <m:t>𝒚</m:t>
                        </m:r>
                      </m:num>
                      <m:den>
                        <m:r>
                          <a:rPr lang="en-US" altLang="zh-CN" sz="2800" b="1">
                            <a:latin typeface="Cambria Math" panose="02040503050406030204" pitchFamily="18" charset="0"/>
                          </a:rPr>
                          <m:t>∆</m:t>
                        </m:r>
                        <m:r>
                          <a:rPr lang="en-US" altLang="zh-CN" sz="2800" b="1" i="1">
                            <a:latin typeface="Cambria Math" panose="02040503050406030204" pitchFamily="18" charset="0"/>
                          </a:rPr>
                          <m:t>𝒙</m:t>
                        </m:r>
                      </m:den>
                    </m:f>
                    <m:r>
                      <a:rPr lang="en-US" altLang="zh-CN" sz="2800" b="1" i="1">
                        <a:latin typeface="Cambria Math" panose="02040503050406030204" pitchFamily="18" charset="0"/>
                      </a:rPr>
                      <m:t>&gt;</m:t>
                    </m:r>
                    <m:r>
                      <a:rPr lang="en-US" altLang="zh-CN" sz="2800" b="1" i="1">
                        <a:latin typeface="Cambria Math" panose="02040503050406030204" pitchFamily="18" charset="0"/>
                      </a:rPr>
                      <m:t>𝟎</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a:t>
                </a:r>
                <a14:m>
                  <m:oMath xmlns:m="http://schemas.openxmlformats.org/officeDocument/2006/math">
                    <m:r>
                      <a:rPr lang="zh-CN" altLang="zh-CN" sz="2800">
                        <a:latin typeface="Cambria Math" panose="02040503050406030204" pitchFamily="18" charset="0"/>
                      </a:rPr>
                      <m:t> </m:t>
                    </m:r>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上恒成立；</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减函数</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的充要条件</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是 </a:t>
                </a:r>
                <a14:m>
                  <m:oMath xmlns:m="http://schemas.openxmlformats.org/officeDocument/2006/math">
                    <m:f>
                      <m:fPr>
                        <m:ctrlPr>
                          <a:rPr lang="zh-CN" altLang="zh-CN" sz="2800" b="1" i="1">
                            <a:latin typeface="Cambria Math" panose="02040503050406030204" pitchFamily="18" charset="0"/>
                          </a:rPr>
                        </m:ctrlPr>
                      </m:fPr>
                      <m:num>
                        <m:r>
                          <a:rPr lang="en-US" altLang="zh-CN" sz="2800" b="1">
                            <a:latin typeface="Cambria Math" panose="02040503050406030204" pitchFamily="18" charset="0"/>
                          </a:rPr>
                          <m:t>∆</m:t>
                        </m:r>
                        <m:r>
                          <a:rPr lang="en-US" altLang="zh-CN" sz="2800" b="1" i="1">
                            <a:latin typeface="Cambria Math" panose="02040503050406030204" pitchFamily="18" charset="0"/>
                          </a:rPr>
                          <m:t>𝒚</m:t>
                        </m:r>
                      </m:num>
                      <m:den>
                        <m:r>
                          <a:rPr lang="en-US" altLang="zh-CN" sz="2800" b="1">
                            <a:latin typeface="Cambria Math" panose="02040503050406030204" pitchFamily="18" charset="0"/>
                          </a:rPr>
                          <m:t>∆</m:t>
                        </m:r>
                        <m:r>
                          <a:rPr lang="en-US" altLang="zh-CN" sz="2800" b="1" i="1">
                            <a:latin typeface="Cambria Math" panose="02040503050406030204" pitchFamily="18" charset="0"/>
                          </a:rPr>
                          <m:t>𝒙</m:t>
                        </m:r>
                      </m:den>
                    </m:f>
                    <m:r>
                      <a:rPr lang="en-US" altLang="zh-CN" sz="2800" b="1" i="1">
                        <a:latin typeface="Cambria Math" panose="02040503050406030204" pitchFamily="18" charset="0"/>
                      </a:rPr>
                      <m:t>&lt;</m:t>
                    </m:r>
                    <m:r>
                      <a:rPr lang="en-US" altLang="zh-CN" sz="2800" b="1" i="1">
                        <a:latin typeface="Cambria Math" panose="02040503050406030204" pitchFamily="18" charset="0"/>
                      </a:rPr>
                      <m:t>𝟎</m:t>
                    </m:r>
                  </m:oMath>
                </a14:m>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a:t>
                </a:r>
                <a14:m>
                  <m:oMath xmlns:m="http://schemas.openxmlformats.org/officeDocument/2006/math">
                    <m:r>
                      <a:rPr lang="zh-CN" altLang="zh-CN" sz="2800">
                        <a:latin typeface="Cambria Math" panose="02040503050406030204" pitchFamily="18" charset="0"/>
                      </a:rPr>
                      <m:t> </m:t>
                    </m:r>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上恒成立；</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一般地，当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时，称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𝑓</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r>
                          <a:rPr lang="en-US" altLang="zh-CN" sz="2800" i="1">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为函数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在区间 </a:t>
                </a:r>
                <a14:m>
                  <m:oMath xmlns:m="http://schemas.openxmlformats.org/officeDocument/2006/math">
                    <m:d>
                      <m:dPr>
                        <m:begChr m:val="["/>
                        <m:endChr m:val="]"/>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&lt;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时）或  </a:t>
                </a:r>
                <a14:m>
                  <m:oMath xmlns:m="http://schemas.openxmlformats.org/officeDocument/2006/math">
                    <m:d>
                      <m:dPr>
                        <m:begChr m:val="["/>
                        <m:endChr m:val="]"/>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m:t>
                            </m:r>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&lt;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时）上的</a:t>
                </a:r>
                <a:r>
                  <a:rPr lang="zh-CN" altLang="zh-CN" sz="2800" b="1" dirty="0">
                    <a:latin typeface="Times New Roman" panose="02020603050405020304" pitchFamily="18" charset="0"/>
                    <a:ea typeface="楷体" panose="02010609060101010101" pitchFamily="49" charset="-122"/>
                    <a:cs typeface="Times New Roman" panose="02020603050405020304" pitchFamily="18" charset="0"/>
                  </a:rPr>
                  <a:t>平均变化率</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b="1"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153824" y="811883"/>
                <a:ext cx="11972658" cy="6060633"/>
              </a:xfrm>
              <a:prstGeom prst="rect">
                <a:avLst/>
              </a:prstGeom>
              <a:blipFill rotWithShape="1">
                <a:blip r:embed="rId2"/>
                <a:stretch>
                  <a:fillRect l="-1018" r="-611" b="-302"/>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知识应用</a:t>
            </a:r>
            <a:endParaRPr lang="zh-CN" altLang="en-US" sz="3600" b="1" dirty="0">
              <a:solidFill>
                <a:schemeClr val="bg1"/>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3" name="矩形 2"/>
              <p:cNvSpPr/>
              <p:nvPr/>
            </p:nvSpPr>
            <p:spPr>
              <a:xfrm>
                <a:off x="371434" y="724729"/>
                <a:ext cx="11623032" cy="1361014"/>
              </a:xfrm>
              <a:prstGeom prst="rect">
                <a:avLst/>
              </a:prstGeom>
            </p:spPr>
            <p:txBody>
              <a:bodyPr wrap="square">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典型例题</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p>
              <a:p>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求证：函数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i="1">
                            <a:latin typeface="Cambria Math" panose="02040503050406030204" pitchFamily="18" charset="0"/>
                          </a:rPr>
                          <m:t>1</m:t>
                        </m:r>
                      </m:num>
                      <m:den>
                        <m:r>
                          <a:rPr lang="en-US" altLang="zh-CN" sz="2800" i="1">
                            <a:latin typeface="Cambria Math" panose="02040503050406030204" pitchFamily="18" charset="0"/>
                          </a:rPr>
                          <m:t>𝑥</m:t>
                        </m:r>
                      </m:den>
                    </m:f>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在区间 </a:t>
                </a:r>
                <a14:m>
                  <m:oMath xmlns:m="http://schemas.openxmlformats.org/officeDocument/2006/math">
                    <m:d>
                      <m:dPr>
                        <m:ctrlPr>
                          <a:rPr lang="zh-CN" altLang="zh-CN" sz="2800" i="1">
                            <a:latin typeface="Cambria Math" panose="02040503050406030204" pitchFamily="18" charset="0"/>
                          </a:rPr>
                        </m:ctrlPr>
                      </m:dPr>
                      <m:e>
                        <m:r>
                          <a:rPr lang="en-US" altLang="zh-CN" sz="2800" i="1">
                            <a:latin typeface="Cambria Math" panose="02040503050406030204" pitchFamily="18" charset="0"/>
                          </a:rPr>
                          <m:t>−</m:t>
                        </m:r>
                        <m:r>
                          <a:rPr lang="en-US" altLang="zh-CN" sz="2800">
                            <a:latin typeface="Cambria Math" panose="02040503050406030204" pitchFamily="18" charset="0"/>
                          </a:rPr>
                          <m:t>∞</m:t>
                        </m:r>
                        <m:r>
                          <a:rPr lang="zh-CN" altLang="zh-CN" sz="2800">
                            <a:latin typeface="Cambria Math" panose="02040503050406030204" pitchFamily="18" charset="0"/>
                          </a:rPr>
                          <m:t>，</m:t>
                        </m:r>
                        <m:r>
                          <a:rPr lang="en-US" altLang="zh-CN" sz="2800">
                            <a:latin typeface="Cambria Math" panose="02040503050406030204" pitchFamily="18" charset="0"/>
                          </a:rPr>
                          <m:t>0</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和 </a:t>
                </a:r>
                <a14:m>
                  <m:oMath xmlns:m="http://schemas.openxmlformats.org/officeDocument/2006/math">
                    <m:d>
                      <m:dPr>
                        <m:ctrlPr>
                          <a:rPr lang="zh-CN" altLang="zh-CN" sz="2800" i="1">
                            <a:latin typeface="Cambria Math" panose="02040503050406030204" pitchFamily="18" charset="0"/>
                          </a:rPr>
                        </m:ctrlPr>
                      </m:dPr>
                      <m:e>
                        <m:r>
                          <a:rPr lang="en-US" altLang="zh-CN" sz="2800" i="1">
                            <a:latin typeface="Cambria Math" panose="02040503050406030204" pitchFamily="18" charset="0"/>
                          </a:rPr>
                          <m:t>0</m:t>
                        </m:r>
                        <m:r>
                          <a:rPr lang="zh-CN" altLang="zh-CN" sz="2800">
                            <a:latin typeface="Cambria Math" panose="02040503050406030204" pitchFamily="18" charset="0"/>
                          </a:rPr>
                          <m:t>，</m:t>
                        </m:r>
                        <m:r>
                          <a:rPr lang="en-US" altLang="zh-CN" sz="2800">
                            <a:latin typeface="Cambria Math" panose="02040503050406030204" pitchFamily="18" charset="0"/>
                          </a:rPr>
                          <m:t>+∞</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上都是减函数</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71434" y="724729"/>
                <a:ext cx="11623032" cy="1361014"/>
              </a:xfrm>
              <a:prstGeom prst="rect">
                <a:avLst/>
              </a:prstGeom>
              <a:blipFill rotWithShape="1">
                <a:blip r:embed="rId1"/>
                <a:stretch>
                  <a:fillRect l="-1101" b="-4484"/>
                </a:stretch>
              </a:blipFill>
            </p:spPr>
            <p:txBody>
              <a:bodyPr/>
              <a:lstStyle/>
              <a:p>
                <a:r>
                  <a:rPr lang="zh-CN" altLang="en-US">
                    <a:noFill/>
                  </a:rPr>
                  <a:t> </a:t>
                </a:r>
                <a:endParaRPr lang="zh-CN" altLang="en-US">
                  <a:noFill/>
                </a:endParaRPr>
              </a:p>
            </p:txBody>
          </p:sp>
        </mc:Fallback>
      </mc:AlternateContent>
      <p:pic>
        <p:nvPicPr>
          <p:cNvPr id="4" name="Picture 3" descr="D:\人教网\logo透明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知识应用</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 name="矩形 6"/>
              <p:cNvSpPr/>
              <p:nvPr/>
            </p:nvSpPr>
            <p:spPr>
              <a:xfrm>
                <a:off x="485070" y="791671"/>
                <a:ext cx="11623032" cy="1384995"/>
              </a:xfrm>
              <a:prstGeom prst="rect">
                <a:avLst/>
              </a:prstGeom>
            </p:spPr>
            <p:txBody>
              <a:bodyPr wrap="square">
                <a:spAutoFit/>
              </a:bodyPr>
              <a:lstStyle/>
              <a:p>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典型例题</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p>
              <a:p>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2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判断一次函数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𝑘𝑥</m:t>
                    </m:r>
                    <m:r>
                      <a:rPr lang="en-US" altLang="zh-CN" sz="2800">
                        <a:latin typeface="Cambria Math" panose="02040503050406030204" pitchFamily="18" charset="0"/>
                      </a:rPr>
                      <m:t>+</m:t>
                    </m:r>
                    <m:r>
                      <a:rPr lang="en-US" altLang="zh-CN" sz="2800" i="1">
                        <a:latin typeface="Cambria Math" panose="02040503050406030204" pitchFamily="18" charset="0"/>
                      </a:rPr>
                      <m:t>𝑏</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𝑘</m:t>
                        </m:r>
                        <m:r>
                          <a:rPr lang="en-US" altLang="zh-CN" sz="2800" i="1">
                            <a:latin typeface="Cambria Math" panose="02040503050406030204" pitchFamily="18" charset="0"/>
                          </a:rPr>
                          <m:t>≠0</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的单调性</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485070" y="791671"/>
                <a:ext cx="11623032" cy="1384995"/>
              </a:xfrm>
              <a:prstGeom prst="rect">
                <a:avLst/>
              </a:prstGeom>
              <a:blipFill rotWithShape="1">
                <a:blip r:embed="rId2"/>
                <a:stretch>
                  <a:fillRect l="-1102" t="-4405" b="-11894"/>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8" name="矩形 7"/>
              <p:cNvSpPr/>
              <p:nvPr/>
            </p:nvSpPr>
            <p:spPr>
              <a:xfrm>
                <a:off x="515210" y="2281490"/>
                <a:ext cx="10789726" cy="4401205"/>
              </a:xfrm>
              <a:prstGeom prst="rect">
                <a:avLst/>
              </a:prstGeom>
            </p:spPr>
            <p:txBody>
              <a:bodyPr wrap="square">
                <a:spAutoFit/>
              </a:bodyPr>
              <a:lstStyle/>
              <a:p>
                <a:pPr marL="254000">
                  <a:lnSpc>
                    <a:spcPct val="150000"/>
                  </a:lnSpc>
                  <a:spcAft>
                    <a:spcPts val="0"/>
                  </a:spcAft>
                  <a:defRPr/>
                </a:pPr>
                <a:r>
                  <a:rPr lang="zh-CN" altLang="en-US" sz="2800"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结论：</a:t>
                </a:r>
                <a:endParaRPr lang="en-US" altLang="zh-CN" sz="2800"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）平面直角坐标系中三个点共线，当且仅当其中任意两点确定的直线的斜率相等或都不存在</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所以例</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实质上证明了一次函数的图像是一条直线，其中的 </a:t>
                </a:r>
                <a14:m>
                  <m:oMath xmlns:m="http://schemas.openxmlformats.org/officeDocument/2006/math">
                    <m:r>
                      <a:rPr lang="en-US" altLang="zh-CN" sz="2800" i="1">
                        <a:latin typeface="Cambria Math" panose="02040503050406030204" pitchFamily="18" charset="0"/>
                      </a:rPr>
                      <m:t>𝑘</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即是直线的斜率，且</a:t>
                </a:r>
                <a14:m>
                  <m:oMath xmlns:m="http://schemas.openxmlformats.org/officeDocument/2006/math">
                    <m:r>
                      <a:rPr lang="en-US" altLang="zh-CN" sz="2800" i="1">
                        <a:latin typeface="Cambria Math" panose="02040503050406030204" pitchFamily="18" charset="0"/>
                      </a:rPr>
                      <m:t>𝑘</m:t>
                    </m:r>
                    <m:r>
                      <a:rPr lang="en-US" altLang="zh-CN" sz="2800" i="1">
                        <a:latin typeface="Cambria Math" panose="02040503050406030204" pitchFamily="18" charset="0"/>
                      </a:rPr>
                      <m:t>&gt;0</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时，一次函数单调递增；</a:t>
                </a:r>
                <a14:m>
                  <m:oMath xmlns:m="http://schemas.openxmlformats.org/officeDocument/2006/math">
                    <m:r>
                      <a:rPr lang="en-US" altLang="zh-CN" sz="2800" i="1">
                        <a:latin typeface="Cambria Math" panose="02040503050406030204" pitchFamily="18" charset="0"/>
                      </a:rPr>
                      <m:t>𝑘</m:t>
                    </m:r>
                    <m:r>
                      <a:rPr lang="en-US" altLang="zh-CN" sz="2800" i="1">
                        <a:latin typeface="Cambria Math" panose="02040503050406030204" pitchFamily="18" charset="0"/>
                      </a:rPr>
                      <m:t>&lt;0</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时，一次函数单调递减</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）一次函数也称为线性函数</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a:p>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515210" y="2281490"/>
                <a:ext cx="10789726" cy="4401205"/>
              </a:xfrm>
              <a:prstGeom prst="rect">
                <a:avLst/>
              </a:prstGeom>
              <a:blipFill rotWithShape="1">
                <a:blip r:embed="rId3"/>
                <a:stretch>
                  <a:fillRect l="-1187" r="-678"/>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综合应用</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7" name="矩形 6"/>
              <p:cNvSpPr/>
              <p:nvPr/>
            </p:nvSpPr>
            <p:spPr>
              <a:xfrm>
                <a:off x="485070" y="791671"/>
                <a:ext cx="11623032" cy="1968488"/>
              </a:xfrm>
              <a:prstGeom prst="rect">
                <a:avLst/>
              </a:prstGeom>
            </p:spPr>
            <p:txBody>
              <a:bodyPr wrap="square">
                <a:spAutoFit/>
              </a:bodyPr>
              <a:lstStyle/>
              <a:p>
                <a:pPr>
                  <a:lnSpc>
                    <a:spcPct val="150000"/>
                  </a:lnSpc>
                </a:pP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例</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3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证明函数 </a:t>
                </a:r>
                <a14:m>
                  <m:oMath xmlns:m="http://schemas.openxmlformats.org/officeDocument/2006/math">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r>
                      <a:rPr lang="en-US" altLang="zh-CN" sz="2800">
                        <a:latin typeface="Cambria Math" panose="02040503050406030204" pitchFamily="18" charset="0"/>
                      </a:rPr>
                      <m:t>=</m:t>
                    </m:r>
                    <m:sSup>
                      <m:sSupPr>
                        <m:ctrlPr>
                          <a:rPr lang="zh-CN" altLang="zh-CN" sz="2800" i="1">
                            <a:latin typeface="Cambria Math" panose="02040503050406030204" pitchFamily="18" charset="0"/>
                          </a:rPr>
                        </m:ctrlPr>
                      </m:sSupPr>
                      <m:e>
                        <m:r>
                          <a:rPr lang="en-US" altLang="zh-CN" sz="2800" i="1">
                            <a:latin typeface="Cambria Math" panose="02040503050406030204" pitchFamily="18" charset="0"/>
                          </a:rPr>
                          <m:t>𝑥</m:t>
                        </m:r>
                      </m:e>
                      <m:sup>
                        <m:r>
                          <a:rPr lang="en-US" altLang="zh-CN" sz="2800" i="1">
                            <a:latin typeface="Cambria Math" panose="02040503050406030204" pitchFamily="18" charset="0"/>
                          </a:rPr>
                          <m:t>2</m:t>
                        </m:r>
                      </m:sup>
                    </m:sSup>
                    <m:r>
                      <a:rPr lang="en-US" altLang="zh-CN" sz="2800" i="1">
                        <a:latin typeface="Cambria Math" panose="02040503050406030204" pitchFamily="18" charset="0"/>
                      </a:rPr>
                      <m:t>+2</m:t>
                    </m:r>
                    <m:r>
                      <a:rPr lang="en-US" altLang="zh-CN" sz="2800" i="1">
                        <a:latin typeface="Cambria Math" panose="02040503050406030204" pitchFamily="18" charset="0"/>
                      </a:rPr>
                      <m:t>𝑥</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 </a:t>
                </a:r>
                <a14:m>
                  <m:oMath xmlns:m="http://schemas.openxmlformats.org/officeDocument/2006/math">
                    <m:d>
                      <m:dPr>
                        <m:endChr m:val=""/>
                        <m:ctrlPr>
                          <a:rPr lang="zh-CN" altLang="zh-CN" sz="2800" i="1">
                            <a:latin typeface="Cambria Math" panose="02040503050406030204" pitchFamily="18" charset="0"/>
                          </a:rPr>
                        </m:ctrlPr>
                      </m:dPr>
                      <m:e>
                        <m:r>
                          <a:rPr lang="en-US" altLang="zh-CN" sz="2800" i="1">
                            <a:latin typeface="Cambria Math" panose="02040503050406030204" pitchFamily="18" charset="0"/>
                          </a:rPr>
                          <m:t>−</m:t>
                        </m:r>
                        <m:r>
                          <a:rPr lang="en-US" altLang="zh-CN" sz="2800">
                            <a:latin typeface="Cambria Math" panose="02040503050406030204" pitchFamily="18" charset="0"/>
                          </a:rPr>
                          <m:t>∞</m:t>
                        </m:r>
                      </m:e>
                    </m:d>
                    <m:d>
                      <m:dPr>
                        <m:begChr m:val=""/>
                        <m:endChr m:val="]"/>
                        <m:ctrlPr>
                          <a:rPr lang="zh-CN" altLang="zh-CN" sz="2800" i="1">
                            <a:latin typeface="Cambria Math" panose="02040503050406030204" pitchFamily="18" charset="0"/>
                          </a:rPr>
                        </m:ctrlPr>
                      </m:dPr>
                      <m:e>
                        <m:r>
                          <a:rPr lang="zh-CN" altLang="zh-CN" sz="2800">
                            <a:latin typeface="Cambria Math" panose="02040503050406030204" pitchFamily="18" charset="0"/>
                          </a:rPr>
                          <m:t>，</m:t>
                        </m:r>
                        <m:r>
                          <a:rPr lang="en-US" altLang="zh-CN" sz="2800" i="1">
                            <a:latin typeface="Cambria Math" panose="02040503050406030204" pitchFamily="18" charset="0"/>
                          </a:rPr>
                          <m:t>−</m:t>
                        </m:r>
                        <m:r>
                          <a:rPr lang="en-US" altLang="zh-CN" sz="2800">
                            <a:latin typeface="Cambria Math" panose="02040503050406030204" pitchFamily="18" charset="0"/>
                          </a:rPr>
                          <m:t>1</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上是减函数，在 </a:t>
                </a:r>
                <a14:m>
                  <m:oMath xmlns:m="http://schemas.openxmlformats.org/officeDocument/2006/math">
                    <m:d>
                      <m:dPr>
                        <m:begChr m:val="["/>
                        <m:endChr m:val=""/>
                        <m:ctrlPr>
                          <a:rPr lang="zh-CN" altLang="zh-CN" sz="2800" i="1">
                            <a:latin typeface="Cambria Math" panose="02040503050406030204" pitchFamily="18" charset="0"/>
                          </a:rPr>
                        </m:ctrlPr>
                      </m:dPr>
                      <m:e>
                        <m:r>
                          <a:rPr lang="en-US" altLang="zh-CN" sz="2800" i="1">
                            <a:latin typeface="Cambria Math" panose="02040503050406030204" pitchFamily="18" charset="0"/>
                          </a:rPr>
                          <m:t>−1</m:t>
                        </m:r>
                      </m:e>
                    </m:d>
                    <m:d>
                      <m:dPr>
                        <m:begChr m:val=""/>
                        <m:ctrlPr>
                          <a:rPr lang="zh-CN" altLang="zh-CN" sz="2800" i="1">
                            <a:latin typeface="Cambria Math" panose="02040503050406030204" pitchFamily="18" charset="0"/>
                          </a:rPr>
                        </m:ctrlPr>
                      </m:dPr>
                      <m:e>
                        <m:r>
                          <a:rPr lang="zh-CN" altLang="zh-CN" sz="2800">
                            <a:latin typeface="Cambria Math" panose="02040503050406030204" pitchFamily="18" charset="0"/>
                          </a:rPr>
                          <m:t>，</m:t>
                        </m:r>
                        <m:r>
                          <a:rPr lang="en-US" altLang="zh-CN" sz="2800">
                            <a:latin typeface="Cambria Math" panose="02040503050406030204" pitchFamily="18" charset="0"/>
                          </a:rPr>
                          <m:t>+∞</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上是增函数，并求这个函数的最值</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7" name="矩形 6"/>
              <p:cNvSpPr>
                <a:spLocks noRot="1" noChangeAspect="1" noMove="1" noResize="1" noEditPoints="1" noAdjustHandles="1" noChangeArrowheads="1" noChangeShapeType="1" noTextEdit="1"/>
              </p:cNvSpPr>
              <p:nvPr/>
            </p:nvSpPr>
            <p:spPr>
              <a:xfrm>
                <a:off x="485070" y="791671"/>
                <a:ext cx="11623032" cy="1968488"/>
              </a:xfrm>
              <a:prstGeom prst="rect">
                <a:avLst/>
              </a:prstGeom>
              <a:blipFill rotWithShape="1">
                <a:blip r:embed="rId2"/>
                <a:stretch>
                  <a:fillRect l="-1102"/>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p:cNvSpPr/>
              <p:nvPr/>
            </p:nvSpPr>
            <p:spPr>
              <a:xfrm>
                <a:off x="265575" y="3529145"/>
                <a:ext cx="11288995" cy="1152560"/>
              </a:xfrm>
              <a:prstGeom prst="rect">
                <a:avLst/>
              </a:prstGeom>
            </p:spPr>
            <p:txBody>
              <a:bodyPr wrap="square">
                <a:spAutoFit/>
              </a:bodyPr>
              <a:lstStyle/>
              <a:p>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【问题</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4</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能否从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𝑓</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m:t>
                        </m:r>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r>
                      <a:rPr lang="en-US" altLang="zh-CN" sz="2800">
                        <a:latin typeface="Cambria Math" panose="02040503050406030204" pitchFamily="18" charset="0"/>
                      </a:rPr>
                      <m:t>2</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这个表达式中，直接得出函数的单调区间？</a:t>
                </a:r>
              </a:p>
            </p:txBody>
          </p:sp>
        </mc:Choice>
        <mc:Fallback>
          <p:sp>
            <p:nvSpPr>
              <p:cNvPr id="5" name="矩形 4"/>
              <p:cNvSpPr>
                <a:spLocks noRot="1" noChangeAspect="1" noMove="1" noResize="1" noEditPoints="1" noAdjustHandles="1" noChangeArrowheads="1" noChangeShapeType="1" noTextEdit="1"/>
              </p:cNvSpPr>
              <p:nvPr/>
            </p:nvSpPr>
            <p:spPr>
              <a:xfrm>
                <a:off x="265575" y="3529145"/>
                <a:ext cx="11288995" cy="1152560"/>
              </a:xfrm>
              <a:prstGeom prst="rect">
                <a:avLst/>
              </a:prstGeom>
              <a:blipFill rotWithShape="1">
                <a:blip r:embed="rId3"/>
                <a:stretch>
                  <a:fillRect l="-1135" t="-6878" b="-3704"/>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综合应用</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矩形 6"/>
          <p:cNvSpPr/>
          <p:nvPr/>
        </p:nvSpPr>
        <p:spPr>
          <a:xfrm>
            <a:off x="485070" y="791671"/>
            <a:ext cx="11623032" cy="1815882"/>
          </a:xfrm>
          <a:prstGeom prst="rect">
            <a:avLst/>
          </a:prstGeom>
        </p:spPr>
        <p:txBody>
          <a:bodyPr wrap="square">
            <a:spAutoFit/>
          </a:bodyPr>
          <a:lstStyle/>
          <a:p>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学生活动</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给定容器倒水问题</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如果向给定的容器中倒水，且任意相等的时间间隔内所倒的水体积相等，请将容器内水面的高度 </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rPr>
              <a:t>y</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关于时间</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rPr>
              <a:t>t</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的函数图象与容器形状对应起来</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9" name="组合 8"/>
          <p:cNvGrpSpPr/>
          <p:nvPr/>
        </p:nvGrpSpPr>
        <p:grpSpPr>
          <a:xfrm>
            <a:off x="2745461" y="2766768"/>
            <a:ext cx="6134984" cy="3491951"/>
            <a:chOff x="0" y="0"/>
            <a:chExt cx="3541394" cy="2186241"/>
          </a:xfrm>
        </p:grpSpPr>
        <p:grpSp>
          <p:nvGrpSpPr>
            <p:cNvPr id="10" name="组合 9"/>
            <p:cNvGrpSpPr/>
            <p:nvPr/>
          </p:nvGrpSpPr>
          <p:grpSpPr>
            <a:xfrm>
              <a:off x="0" y="0"/>
              <a:ext cx="3541394" cy="1071245"/>
              <a:chOff x="76211" y="0"/>
              <a:chExt cx="3676547" cy="1138238"/>
            </a:xfrm>
          </p:grpSpPr>
          <p:pic>
            <p:nvPicPr>
              <p:cNvPr id="14" name="图片 13" descr="C:\Users\Lenovo\AppData\Local\Temp\WeChat Files\5abd5bc88d8f38699c9f9d1c42706d6.png"/>
              <p:cNvPicPr>
                <a:picLocks noChangeAspect="1"/>
              </p:cNvPicPr>
              <p:nvPr/>
            </p:nvPicPr>
            <p:blipFill rotWithShape="1">
              <a:blip r:embed="rId2" cstate="print">
                <a:extLst>
                  <a:ext uri="{28A0092B-C50C-407E-A947-70E740481C1C}">
                    <a14:useLocalDpi xmlns:a14="http://schemas.microsoft.com/office/drawing/2010/main" val="0"/>
                  </a:ext>
                </a:extLst>
              </a:blip>
              <a:srcRect l="29542" t="36037" r="51938" b="50852"/>
              <a:stretch>
                <a:fillRect/>
              </a:stretch>
            </p:blipFill>
            <p:spPr bwMode="auto">
              <a:xfrm>
                <a:off x="76211" y="0"/>
                <a:ext cx="976313" cy="1138238"/>
              </a:xfrm>
              <a:prstGeom prst="rect">
                <a:avLst/>
              </a:prstGeom>
              <a:noFill/>
              <a:ln>
                <a:noFill/>
              </a:ln>
            </p:spPr>
          </p:pic>
          <p:pic>
            <p:nvPicPr>
              <p:cNvPr id="15" name="图片 14" descr="C:\Users\Lenovo\AppData\Local\Temp\WeChat Files\3b089869c417a143534685d73bc17ee.png"/>
              <p:cNvPicPr>
                <a:picLocks noChangeAspect="1"/>
              </p:cNvPicPr>
              <p:nvPr/>
            </p:nvPicPr>
            <p:blipFill rotWithShape="1">
              <a:blip r:embed="rId3" cstate="print">
                <a:extLst>
                  <a:ext uri="{28A0092B-C50C-407E-A947-70E740481C1C}">
                    <a14:useLocalDpi xmlns:a14="http://schemas.microsoft.com/office/drawing/2010/main" val="0"/>
                  </a:ext>
                </a:extLst>
              </a:blip>
              <a:srcRect l="28370" t="49020" r="53921" b="39610"/>
              <a:stretch>
                <a:fillRect/>
              </a:stretch>
            </p:blipFill>
            <p:spPr bwMode="auto">
              <a:xfrm>
                <a:off x="1419170" y="47633"/>
                <a:ext cx="933450" cy="1023938"/>
              </a:xfrm>
              <a:prstGeom prst="rect">
                <a:avLst/>
              </a:prstGeom>
              <a:noFill/>
              <a:ln>
                <a:noFill/>
              </a:ln>
            </p:spPr>
          </p:pic>
          <p:pic>
            <p:nvPicPr>
              <p:cNvPr id="16" name="图片 15" descr="C:\Users\Lenovo\AppData\Local\Temp\WeChat Files\3b089869c417a143534685d73bc17ee.png"/>
              <p:cNvPicPr>
                <a:picLocks noChangeAspect="1"/>
              </p:cNvPicPr>
              <p:nvPr/>
            </p:nvPicPr>
            <p:blipFill rotWithShape="1">
              <a:blip r:embed="rId3" cstate="print">
                <a:extLst>
                  <a:ext uri="{28A0092B-C50C-407E-A947-70E740481C1C}">
                    <a14:useLocalDpi xmlns:a14="http://schemas.microsoft.com/office/drawing/2010/main" val="0"/>
                  </a:ext>
                </a:extLst>
              </a:blip>
              <a:srcRect l="24666" t="73083" r="56722" b="15335"/>
              <a:stretch>
                <a:fillRect/>
              </a:stretch>
            </p:blipFill>
            <p:spPr bwMode="auto">
              <a:xfrm>
                <a:off x="2771683" y="47633"/>
                <a:ext cx="981075" cy="1042988"/>
              </a:xfrm>
              <a:prstGeom prst="rect">
                <a:avLst/>
              </a:prstGeom>
              <a:noFill/>
              <a:ln>
                <a:noFill/>
              </a:ln>
            </p:spPr>
          </p:pic>
        </p:grpSp>
        <p:grpSp>
          <p:nvGrpSpPr>
            <p:cNvPr id="11" name="组合 10"/>
            <p:cNvGrpSpPr/>
            <p:nvPr/>
          </p:nvGrpSpPr>
          <p:grpSpPr>
            <a:xfrm>
              <a:off x="69850" y="1208330"/>
              <a:ext cx="3282950" cy="977911"/>
              <a:chOff x="0" y="-472224"/>
              <a:chExt cx="3471812" cy="1090106"/>
            </a:xfrm>
          </p:grpSpPr>
          <p:pic>
            <p:nvPicPr>
              <p:cNvPr id="12" name="图片 11" descr="C:\Users\Lenovo\AppData\Local\Temp\WeChat Files\3b089869c417a143534685d73bc17ee.png"/>
              <p:cNvPicPr>
                <a:picLocks noChangeAspect="1"/>
              </p:cNvPicPr>
              <p:nvPr/>
            </p:nvPicPr>
            <p:blipFill rotWithShape="1">
              <a:blip r:embed="rId3" cstate="print">
                <a:extLst>
                  <a:ext uri="{28A0092B-C50C-407E-A947-70E740481C1C}">
                    <a14:useLocalDpi xmlns:a14="http://schemas.microsoft.com/office/drawing/2010/main" val="0"/>
                  </a:ext>
                </a:extLst>
              </a:blip>
              <a:srcRect l="51590" t="49020" r="28894" b="39504"/>
              <a:stretch>
                <a:fillRect/>
              </a:stretch>
            </p:blipFill>
            <p:spPr bwMode="auto">
              <a:xfrm>
                <a:off x="2443112" y="-472224"/>
                <a:ext cx="1028700" cy="1033463"/>
              </a:xfrm>
              <a:prstGeom prst="rect">
                <a:avLst/>
              </a:prstGeom>
              <a:noFill/>
              <a:ln>
                <a:noFill/>
              </a:ln>
            </p:spPr>
          </p:pic>
          <p:pic>
            <p:nvPicPr>
              <p:cNvPr id="13" name="图片 12" descr="C:\Users\Lenovo\AppData\Local\Temp\WeChat Files\5abd5bc88d8f38699c9f9d1c42706d6.png"/>
              <p:cNvPicPr>
                <a:picLocks noChangeAspect="1"/>
              </p:cNvPicPr>
              <p:nvPr/>
            </p:nvPicPr>
            <p:blipFill rotWithShape="1">
              <a:blip r:embed="rId2" cstate="print">
                <a:extLst>
                  <a:ext uri="{28A0092B-C50C-407E-A947-70E740481C1C}">
                    <a14:useLocalDpi xmlns:a14="http://schemas.microsoft.com/office/drawing/2010/main" val="0"/>
                  </a:ext>
                </a:extLst>
              </a:blip>
              <a:srcRect l="51586" t="36970" r="7218" b="51894"/>
              <a:stretch>
                <a:fillRect/>
              </a:stretch>
            </p:blipFill>
            <p:spPr bwMode="auto">
              <a:xfrm>
                <a:off x="0" y="-348905"/>
                <a:ext cx="2171700" cy="966787"/>
              </a:xfrm>
              <a:prstGeom prst="rect">
                <a:avLst/>
              </a:prstGeom>
              <a:noFill/>
              <a:ln>
                <a:noFill/>
              </a:ln>
            </p:spPr>
          </p:pic>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归纳小结</a:t>
            </a:r>
            <a:endParaRPr lang="zh-CN" altLang="en-US" sz="3600" b="1" dirty="0">
              <a:solidFill>
                <a:schemeClr val="bg1"/>
              </a:solidFill>
              <a:latin typeface="Arial" panose="020B0604020202020204" pitchFamily="34" charset="0"/>
            </a:endParaRPr>
          </a:p>
        </p:txBody>
      </p:sp>
      <p:sp>
        <p:nvSpPr>
          <p:cNvPr id="3" name="矩形 2"/>
          <p:cNvSpPr/>
          <p:nvPr/>
        </p:nvSpPr>
        <p:spPr>
          <a:xfrm>
            <a:off x="703073" y="1379712"/>
            <a:ext cx="10414000" cy="1815882"/>
          </a:xfrm>
          <a:prstGeom prst="rect">
            <a:avLst/>
          </a:prstGeom>
        </p:spPr>
        <p:txBody>
          <a:bodyPr>
            <a:spAutoFit/>
          </a:bodyPr>
          <a:lstStyle/>
          <a:p>
            <a:pPr marL="254000">
              <a:lnSpc>
                <a:spcPct val="200000"/>
              </a:lnSpc>
              <a:spcAft>
                <a:spcPts val="0"/>
              </a:spcAft>
              <a:defRPr/>
            </a:pP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直线的斜率</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平均变化率</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函数单调性</a:t>
            </a:r>
            <a:endParaRPr lang="zh-CN" altLang="en-US" sz="2800" kern="100" dirty="0">
              <a:latin typeface="Times New Roman" panose="02020603050405020304" pitchFamily="18" charset="0"/>
              <a:ea typeface="楷体" panose="02010609060101010101" pitchFamily="49" charset="-122"/>
              <a:cs typeface="Times New Roman" panose="02020603050405020304" pitchFamily="18" charset="0"/>
            </a:endParaRPr>
          </a:p>
          <a:p>
            <a:pPr marL="254000">
              <a:lnSpc>
                <a:spcPct val="200000"/>
              </a:lnSpc>
              <a:spcAft>
                <a:spcPts val="0"/>
              </a:spcAft>
              <a:defRPr/>
            </a:pP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数与形的综合</a:t>
            </a:r>
            <a:endParaRPr lang="zh-CN" altLang="en-US" sz="2800" kern="1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rPr>
              <a:t>课后作业</a:t>
            </a:r>
            <a:endParaRPr lang="zh-CN" altLang="en-US" sz="3600" b="1" dirty="0">
              <a:solidFill>
                <a:schemeClr val="bg1"/>
              </a:solidFill>
              <a:latin typeface="Arial" panose="020B0604020202020204" pitchFamily="34" charset="0"/>
            </a:endParaRPr>
          </a:p>
        </p:txBody>
      </p:sp>
      <p:sp>
        <p:nvSpPr>
          <p:cNvPr id="6" name="Rectangle 8"/>
          <p:cNvSpPr>
            <a:spLocks noChangeArrowheads="1"/>
          </p:cNvSpPr>
          <p:nvPr/>
        </p:nvSpPr>
        <p:spPr bwMode="auto">
          <a:xfrm>
            <a:off x="6220249" y="5401493"/>
            <a:ext cx="227951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mc:AlternateContent xmlns:mc="http://schemas.openxmlformats.org/markup-compatibility/2006">
        <mc:Choice xmlns:a14="http://schemas.microsoft.com/office/drawing/2010/main" Requires="a14">
          <p:sp>
            <p:nvSpPr>
              <p:cNvPr id="20" name="矩形 19"/>
              <p:cNvSpPr/>
              <p:nvPr/>
            </p:nvSpPr>
            <p:spPr>
              <a:xfrm>
                <a:off x="1311234" y="1497904"/>
                <a:ext cx="10559421" cy="2879891"/>
              </a:xfrm>
              <a:prstGeom prst="rect">
                <a:avLst/>
              </a:prstGeom>
            </p:spPr>
            <p:txBody>
              <a:bodyPr wrap="square">
                <a:spAutoFit/>
              </a:bodyPr>
              <a:lstStyle/>
              <a:p>
                <a:pPr>
                  <a:lnSpc>
                    <a:spcPct val="20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阅读</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P99</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P101</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的拓展阅读；</a:t>
                </a:r>
              </a:p>
              <a:p>
                <a:pPr>
                  <a:lnSpc>
                    <a:spcPct val="20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完成</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P103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练习</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B1,4,5,6,7</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p>
              <a:p>
                <a:pPr>
                  <a:lnSpc>
                    <a:spcPct val="20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3.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学有余力的同学探究 </a:t>
                </a:r>
                <a14:m>
                  <m:oMath xmlns:m="http://schemas.openxmlformats.org/officeDocument/2006/math">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𝑎</m:t>
                        </m:r>
                      </m:num>
                      <m:den>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𝑏</m:t>
                        </m:r>
                      </m:den>
                    </m:f>
                    <m:d>
                      <m:dPr>
                        <m:ctrlPr>
                          <a:rPr lang="zh-CN" altLang="zh-CN" sz="2800" i="1">
                            <a:latin typeface="Cambria Math" panose="02040503050406030204" pitchFamily="18" charset="0"/>
                          </a:rPr>
                        </m:ctrlPr>
                      </m:dPr>
                      <m:e>
                        <m:r>
                          <a:rPr lang="en-US" altLang="zh-CN" sz="2800" i="1">
                            <a:latin typeface="Cambria Math" panose="02040503050406030204" pitchFamily="18" charset="0"/>
                          </a:rPr>
                          <m:t>𝑎</m:t>
                        </m:r>
                        <m:r>
                          <a:rPr lang="en-US" altLang="zh-CN" sz="2800" i="1">
                            <a:latin typeface="Cambria Math" panose="02040503050406030204" pitchFamily="18" charset="0"/>
                          </a:rPr>
                          <m:t>&gt;</m:t>
                        </m:r>
                        <m:r>
                          <a:rPr lang="en-US" altLang="zh-CN" sz="2800" i="1">
                            <a:latin typeface="Cambria Math" panose="02040503050406030204" pitchFamily="18" charset="0"/>
                          </a:rPr>
                          <m:t>𝑏</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的单调性</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1311234" y="1497904"/>
                <a:ext cx="10559421" cy="2879891"/>
              </a:xfrm>
              <a:prstGeom prst="rect">
                <a:avLst/>
              </a:prstGeom>
              <a:blipFill rotWithShape="1">
                <a:blip r:embed="rId2"/>
                <a:stretch>
                  <a:fillRect l="-1155" b="-1483"/>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9"/>
          <p:cNvSpPr/>
          <p:nvPr/>
        </p:nvSpPr>
        <p:spPr>
          <a:xfrm>
            <a:off x="3752850" y="1257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Oval 10"/>
          <p:cNvSpPr/>
          <p:nvPr/>
        </p:nvSpPr>
        <p:spPr>
          <a:xfrm>
            <a:off x="2568575" y="1104900"/>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9220" name="组合 79"/>
          <p:cNvGrpSpPr/>
          <p:nvPr/>
        </p:nvGrpSpPr>
        <p:grpSpPr>
          <a:xfrm>
            <a:off x="1589088" y="811213"/>
            <a:ext cx="2341562" cy="2344737"/>
            <a:chOff x="6379729" y="2488774"/>
            <a:chExt cx="2513016" cy="2513016"/>
          </a:xfrm>
        </p:grpSpPr>
        <p:sp>
          <p:nvSpPr>
            <p:cNvPr id="10"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9"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9224" name="组合 79"/>
          <p:cNvGrpSpPr/>
          <p:nvPr/>
        </p:nvGrpSpPr>
        <p:grpSpPr>
          <a:xfrm>
            <a:off x="3630613" y="601663"/>
            <a:ext cx="2181225" cy="2184400"/>
            <a:chOff x="6379729" y="2488774"/>
            <a:chExt cx="2513016" cy="2513016"/>
          </a:xfrm>
        </p:grpSpPr>
        <p:sp>
          <p:nvSpPr>
            <p:cNvPr id="31"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 name="椭圆 80"/>
          <p:cNvSpPr/>
          <p:nvPr/>
        </p:nvSpPr>
        <p:spPr bwMode="auto">
          <a:xfrm>
            <a:off x="3950515" y="909500"/>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9228" name="组合 79"/>
          <p:cNvGrpSpPr/>
          <p:nvPr/>
        </p:nvGrpSpPr>
        <p:grpSpPr>
          <a:xfrm>
            <a:off x="6508750" y="796925"/>
            <a:ext cx="2355850" cy="2359025"/>
            <a:chOff x="6379729" y="2488774"/>
            <a:chExt cx="2513016" cy="2513016"/>
          </a:xfrm>
        </p:grpSpPr>
        <p:sp>
          <p:nvSpPr>
            <p:cNvPr id="40"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9232" name="组合 79"/>
          <p:cNvGrpSpPr/>
          <p:nvPr/>
        </p:nvGrpSpPr>
        <p:grpSpPr>
          <a:xfrm>
            <a:off x="5019675" y="1946275"/>
            <a:ext cx="1920875" cy="1924050"/>
            <a:chOff x="6379729" y="2488774"/>
            <a:chExt cx="2513016" cy="2513016"/>
          </a:xfrm>
        </p:grpSpPr>
        <p:sp>
          <p:nvSpPr>
            <p:cNvPr id="49"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48" name="椭圆 80"/>
          <p:cNvSpPr/>
          <p:nvPr/>
        </p:nvSpPr>
        <p:spPr bwMode="auto">
          <a:xfrm>
            <a:off x="5301429" y="221737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20" name="Oval 9"/>
          <p:cNvSpPr/>
          <p:nvPr/>
        </p:nvSpPr>
        <p:spPr>
          <a:xfrm>
            <a:off x="3752850" y="1257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10"/>
          <p:cNvSpPr/>
          <p:nvPr/>
        </p:nvSpPr>
        <p:spPr>
          <a:xfrm>
            <a:off x="2568575" y="1104900"/>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2" name="组合 79"/>
          <p:cNvGrpSpPr/>
          <p:nvPr/>
        </p:nvGrpSpPr>
        <p:grpSpPr bwMode="auto">
          <a:xfrm>
            <a:off x="1589088" y="811213"/>
            <a:ext cx="2341562" cy="2344737"/>
            <a:chOff x="6379729" y="2488774"/>
            <a:chExt cx="2513016" cy="2513016"/>
          </a:xfrm>
        </p:grpSpPr>
        <p:sp>
          <p:nvSpPr>
            <p:cNvPr id="2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25"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000" kern="0" dirty="0">
                <a:solidFill>
                  <a:srgbClr val="FFFFFF"/>
                </a:solidFill>
                <a:latin typeface="黑体" panose="02010609060101010101" pitchFamily="49" charset="-122"/>
                <a:ea typeface="黑体" panose="02010609060101010101" pitchFamily="49" charset="-122"/>
              </a:rPr>
              <a:t>谢</a:t>
            </a:r>
            <a:endParaRPr lang="zh-CN" altLang="en-US" sz="10000" kern="0" dirty="0">
              <a:solidFill>
                <a:srgbClr val="FFFFFF"/>
              </a:solidFill>
              <a:latin typeface="黑体" panose="02010609060101010101" pitchFamily="49" charset="-122"/>
              <a:ea typeface="黑体" panose="02010609060101010101" pitchFamily="49" charset="-122"/>
            </a:endParaRPr>
          </a:p>
        </p:txBody>
      </p:sp>
      <p:grpSp>
        <p:nvGrpSpPr>
          <p:cNvPr id="26" name="组合 79"/>
          <p:cNvGrpSpPr/>
          <p:nvPr/>
        </p:nvGrpSpPr>
        <p:grpSpPr bwMode="auto">
          <a:xfrm>
            <a:off x="3630613" y="601663"/>
            <a:ext cx="2181225" cy="2184400"/>
            <a:chOff x="6379729" y="2488774"/>
            <a:chExt cx="2513016" cy="2513016"/>
          </a:xfrm>
        </p:grpSpPr>
        <p:sp>
          <p:nvSpPr>
            <p:cNvPr id="27"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2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29"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9500" kern="0" dirty="0">
                <a:solidFill>
                  <a:srgbClr val="FFFFFF"/>
                </a:solidFill>
                <a:latin typeface="黑体" panose="02010609060101010101" pitchFamily="49" charset="-122"/>
                <a:ea typeface="黑体" panose="02010609060101010101" pitchFamily="49" charset="-122"/>
              </a:rPr>
              <a:t>谢</a:t>
            </a:r>
            <a:endParaRPr lang="zh-CN" altLang="en-US" sz="9500" kern="0" dirty="0">
              <a:solidFill>
                <a:srgbClr val="FFFFFF"/>
              </a:solidFill>
              <a:latin typeface="黑体" panose="02010609060101010101" pitchFamily="49" charset="-122"/>
              <a:ea typeface="黑体" panose="02010609060101010101" pitchFamily="49" charset="-122"/>
            </a:endParaRPr>
          </a:p>
        </p:txBody>
      </p:sp>
      <p:grpSp>
        <p:nvGrpSpPr>
          <p:cNvPr id="33" name="组合 79"/>
          <p:cNvGrpSpPr/>
          <p:nvPr/>
        </p:nvGrpSpPr>
        <p:grpSpPr bwMode="auto">
          <a:xfrm>
            <a:off x="6508750" y="796925"/>
            <a:ext cx="2355850" cy="2359025"/>
            <a:chOff x="6379729" y="2488774"/>
            <a:chExt cx="2513016" cy="2513016"/>
          </a:xfrm>
        </p:grpSpPr>
        <p:sp>
          <p:nvSpPr>
            <p:cNvPr id="34"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3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36"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9500" kern="0" dirty="0">
                <a:solidFill>
                  <a:srgbClr val="FFFFFF"/>
                </a:solidFill>
                <a:latin typeface="黑体" panose="02010609060101010101" pitchFamily="49" charset="-122"/>
                <a:ea typeface="黑体" panose="02010609060101010101" pitchFamily="49" charset="-122"/>
              </a:rPr>
              <a:t>看</a:t>
            </a:r>
            <a:endParaRPr lang="zh-CN" altLang="en-US" sz="9500" kern="0" dirty="0">
              <a:solidFill>
                <a:srgbClr val="FFFFFF"/>
              </a:solidFill>
              <a:latin typeface="黑体" panose="02010609060101010101" pitchFamily="49" charset="-122"/>
              <a:ea typeface="黑体" panose="02010609060101010101" pitchFamily="49" charset="-122"/>
            </a:endParaRPr>
          </a:p>
        </p:txBody>
      </p:sp>
      <p:grpSp>
        <p:nvGrpSpPr>
          <p:cNvPr id="37" name="组合 79"/>
          <p:cNvGrpSpPr/>
          <p:nvPr/>
        </p:nvGrpSpPr>
        <p:grpSpPr bwMode="auto">
          <a:xfrm>
            <a:off x="5019675" y="1946275"/>
            <a:ext cx="1920875" cy="1924050"/>
            <a:chOff x="6379729" y="2488774"/>
            <a:chExt cx="2513016" cy="2513016"/>
          </a:xfrm>
        </p:grpSpPr>
        <p:sp>
          <p:nvSpPr>
            <p:cNvPr id="38"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4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43"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8000" kern="0" dirty="0">
                <a:solidFill>
                  <a:srgbClr val="FFFFFF"/>
                </a:solidFill>
                <a:latin typeface="黑体" panose="02010609060101010101" pitchFamily="49" charset="-122"/>
                <a:ea typeface="黑体" panose="02010609060101010101" pitchFamily="49" charset="-122"/>
              </a:rPr>
              <a:t>观</a:t>
            </a:r>
            <a:endParaRPr lang="zh-CN" altLang="en-US" sz="8000" kern="0" dirty="0">
              <a:solidFill>
                <a:srgbClr val="FFFFFF"/>
              </a:solidFill>
              <a:latin typeface="黑体" panose="02010609060101010101" pitchFamily="49" charset="-122"/>
              <a:ea typeface="黑体" panose="02010609060101010101" pitchFamily="49" charset="-122"/>
            </a:endParaRPr>
          </a:p>
        </p:txBody>
      </p:sp>
      <p:sp>
        <p:nvSpPr>
          <p:cNvPr id="44" name="Oval 9"/>
          <p:cNvSpPr/>
          <p:nvPr/>
        </p:nvSpPr>
        <p:spPr>
          <a:xfrm>
            <a:off x="3752850" y="1257300"/>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Oval 10"/>
          <p:cNvSpPr/>
          <p:nvPr/>
        </p:nvSpPr>
        <p:spPr>
          <a:xfrm>
            <a:off x="2568575" y="1104900"/>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6" name="组合 79"/>
          <p:cNvGrpSpPr/>
          <p:nvPr/>
        </p:nvGrpSpPr>
        <p:grpSpPr bwMode="auto">
          <a:xfrm>
            <a:off x="1589088" y="811213"/>
            <a:ext cx="2341562" cy="2344737"/>
            <a:chOff x="6379729" y="2488774"/>
            <a:chExt cx="2513016" cy="2513016"/>
          </a:xfrm>
        </p:grpSpPr>
        <p:sp>
          <p:nvSpPr>
            <p:cNvPr id="47"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5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52"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0000" kern="0" dirty="0">
                <a:solidFill>
                  <a:srgbClr val="FFFFFF"/>
                </a:solidFill>
                <a:latin typeface="黑体" panose="02010609060101010101" pitchFamily="49" charset="-122"/>
                <a:ea typeface="黑体" panose="02010609060101010101" pitchFamily="49" charset="-122"/>
              </a:rPr>
              <a:t>谢</a:t>
            </a:r>
            <a:endParaRPr lang="zh-CN" altLang="en-US" sz="10000" kern="0" dirty="0">
              <a:solidFill>
                <a:srgbClr val="FFFFFF"/>
              </a:solidFill>
              <a:latin typeface="黑体" panose="02010609060101010101" pitchFamily="49" charset="-122"/>
              <a:ea typeface="黑体" panose="02010609060101010101" pitchFamily="49" charset="-122"/>
            </a:endParaRPr>
          </a:p>
        </p:txBody>
      </p:sp>
      <p:grpSp>
        <p:nvGrpSpPr>
          <p:cNvPr id="53" name="组合 79"/>
          <p:cNvGrpSpPr/>
          <p:nvPr/>
        </p:nvGrpSpPr>
        <p:grpSpPr bwMode="auto">
          <a:xfrm>
            <a:off x="3630613" y="601663"/>
            <a:ext cx="2181225" cy="2184400"/>
            <a:chOff x="6379729" y="2488774"/>
            <a:chExt cx="2513016" cy="2513016"/>
          </a:xfrm>
        </p:grpSpPr>
        <p:sp>
          <p:nvSpPr>
            <p:cNvPr id="54"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5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56"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9500" kern="0" dirty="0">
                <a:solidFill>
                  <a:srgbClr val="FFFFFF"/>
                </a:solidFill>
                <a:latin typeface="黑体" panose="02010609060101010101" pitchFamily="49" charset="-122"/>
                <a:ea typeface="黑体" panose="02010609060101010101" pitchFamily="49" charset="-122"/>
              </a:rPr>
              <a:t>谢</a:t>
            </a:r>
            <a:endParaRPr lang="zh-CN" altLang="en-US" sz="9500" kern="0" dirty="0">
              <a:solidFill>
                <a:srgbClr val="FFFFFF"/>
              </a:solidFill>
              <a:latin typeface="黑体" panose="02010609060101010101" pitchFamily="49" charset="-122"/>
              <a:ea typeface="黑体" panose="02010609060101010101" pitchFamily="49" charset="-122"/>
            </a:endParaRPr>
          </a:p>
        </p:txBody>
      </p:sp>
      <p:grpSp>
        <p:nvGrpSpPr>
          <p:cNvPr id="57" name="组合 79"/>
          <p:cNvGrpSpPr/>
          <p:nvPr/>
        </p:nvGrpSpPr>
        <p:grpSpPr bwMode="auto">
          <a:xfrm>
            <a:off x="6508750" y="796925"/>
            <a:ext cx="2355850" cy="2359025"/>
            <a:chOff x="6379729" y="2488774"/>
            <a:chExt cx="2513016" cy="2513016"/>
          </a:xfrm>
        </p:grpSpPr>
        <p:sp>
          <p:nvSpPr>
            <p:cNvPr id="58"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5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60"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9500" kern="0" dirty="0">
                <a:solidFill>
                  <a:srgbClr val="FFFFFF"/>
                </a:solidFill>
                <a:latin typeface="黑体" panose="02010609060101010101" pitchFamily="49" charset="-122"/>
                <a:ea typeface="黑体" panose="02010609060101010101" pitchFamily="49" charset="-122"/>
              </a:rPr>
              <a:t>看</a:t>
            </a:r>
            <a:endParaRPr lang="zh-CN" altLang="en-US" sz="9500" kern="0" dirty="0">
              <a:solidFill>
                <a:srgbClr val="FFFFFF"/>
              </a:solidFill>
              <a:latin typeface="黑体" panose="02010609060101010101" pitchFamily="49" charset="-122"/>
              <a:ea typeface="黑体" panose="02010609060101010101" pitchFamily="49" charset="-122"/>
            </a:endParaRPr>
          </a:p>
        </p:txBody>
      </p:sp>
      <p:grpSp>
        <p:nvGrpSpPr>
          <p:cNvPr id="61" name="组合 79"/>
          <p:cNvGrpSpPr/>
          <p:nvPr/>
        </p:nvGrpSpPr>
        <p:grpSpPr bwMode="auto">
          <a:xfrm>
            <a:off x="5019675" y="1946275"/>
            <a:ext cx="1920875" cy="1924050"/>
            <a:chOff x="6379729" y="2488774"/>
            <a:chExt cx="2513016" cy="2513016"/>
          </a:xfrm>
        </p:grpSpPr>
        <p:sp>
          <p:nvSpPr>
            <p:cNvPr id="62" name="任意多边形 82"/>
            <p:cNvSpPr/>
            <p:nvPr/>
          </p:nvSpPr>
          <p:spPr>
            <a:xfrm rot="3738964">
              <a:off x="6379730" y="2488773"/>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eaLnBrk="1" hangingPunct="1">
                <a:defRPr/>
              </a:pPr>
              <a:endParaRPr lang="zh-CN" altLang="en-US" kern="0">
                <a:solidFill>
                  <a:srgbClr val="FFFFFF"/>
                </a:solidFill>
                <a:latin typeface="Arial" panose="020B0604020202020204"/>
                <a:ea typeface="宋体" panose="02010600030101010101" pitchFamily="2" charset="-122"/>
              </a:endParaRPr>
            </a:p>
          </p:txBody>
        </p:sp>
        <p:sp>
          <p:nvSpPr>
            <p:cNvPr id="6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a:solidFill>
                  <a:srgbClr val="FFFFFF"/>
                </a:solidFill>
              </a:endParaRPr>
            </a:p>
          </p:txBody>
        </p:sp>
      </p:grpSp>
      <p:sp>
        <p:nvSpPr>
          <p:cNvPr id="64"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8000" kern="0" dirty="0">
                <a:solidFill>
                  <a:srgbClr val="FFFFFF"/>
                </a:solidFill>
                <a:latin typeface="黑体" panose="02010609060101010101" pitchFamily="49" charset="-122"/>
                <a:ea typeface="黑体" panose="02010609060101010101" pitchFamily="49" charset="-122"/>
              </a:rPr>
              <a:t>观</a:t>
            </a:r>
            <a:endParaRPr lang="zh-CN" altLang="en-US" sz="8000" kern="0" dirty="0">
              <a:solidFill>
                <a:srgbClr val="FFFFFF"/>
              </a:solidFill>
              <a:latin typeface="黑体" panose="02010609060101010101" pitchFamily="49" charset="-122"/>
              <a:ea typeface="黑体" panose="02010609060101010101" pitchFamily="49" charset="-122"/>
            </a:endParaRPr>
          </a:p>
        </p:txBody>
      </p:sp>
      <p:pic>
        <p:nvPicPr>
          <p:cNvPr id="65"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复习回顾</a:t>
            </a:r>
            <a:endParaRPr lang="zh-CN" altLang="en-US" sz="3600" b="1" dirty="0">
              <a:solidFill>
                <a:schemeClr val="bg1"/>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3" name="矩形 2"/>
              <p:cNvSpPr/>
              <p:nvPr/>
            </p:nvSpPr>
            <p:spPr>
              <a:xfrm>
                <a:off x="371433" y="1101292"/>
                <a:ext cx="11540933" cy="5127301"/>
              </a:xfrm>
              <a:prstGeom prst="rect">
                <a:avLst/>
              </a:prstGeom>
            </p:spPr>
            <p:txBody>
              <a:bodyPr wrap="square">
                <a:spAutoFit/>
              </a:bodyPr>
              <a:lstStyle/>
              <a:p>
                <a:pPr>
                  <a:lnSpc>
                    <a:spcPct val="20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函数单调性的概念</a:t>
                </a:r>
              </a:p>
              <a:p>
                <a:pPr>
                  <a:lnSpc>
                    <a:spcPct val="20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一般地，设函数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的定义域为 </a:t>
                </a:r>
                <a14:m>
                  <m:oMath xmlns:m="http://schemas.openxmlformats.org/officeDocument/2006/math">
                    <m:r>
                      <a:rPr lang="en-US" altLang="zh-CN" sz="2800" i="1">
                        <a:latin typeface="Cambria Math" panose="02040503050406030204" pitchFamily="18" charset="0"/>
                      </a:rPr>
                      <m:t>𝐷</m:t>
                    </m:r>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，且 </a:t>
                </a:r>
                <a14:m>
                  <m:oMath xmlns:m="http://schemas.openxmlformats.org/officeDocument/2006/math">
                    <m:r>
                      <a:rPr lang="en-US" altLang="zh-CN" sz="2800" i="1">
                        <a:latin typeface="Cambria Math" panose="02040503050406030204" pitchFamily="18" charset="0"/>
                      </a:rPr>
                      <m:t>𝐼</m:t>
                    </m:r>
                    <m:r>
                      <a:rPr lang="en-US" altLang="zh-CN" sz="2800">
                        <a:latin typeface="Cambria Math" panose="02040503050406030204" pitchFamily="18" charset="0"/>
                      </a:rPr>
                      <m:t>⊆</m:t>
                    </m:r>
                    <m:r>
                      <a:rPr lang="en-US" altLang="zh-CN" sz="2800" i="1">
                        <a:latin typeface="Cambria Math" panose="02040503050406030204" pitchFamily="18" charset="0"/>
                      </a:rPr>
                      <m:t>𝐷</m:t>
                    </m:r>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p>
              <a:p>
                <a:pPr>
                  <a:lnSpc>
                    <a:spcPct val="20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）如果对任意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r>
                      <a:rPr lang="en-US" altLang="zh-CN" sz="2800" i="1">
                        <a:latin typeface="Cambria Math" panose="02040503050406030204" pitchFamily="18" charset="0"/>
                      </a:rPr>
                      <m:t>𝐼</m:t>
                    </m:r>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，当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&lt;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时，都有 </a:t>
                </a:r>
                <a14:m>
                  <m:oMath xmlns:m="http://schemas.openxmlformats.org/officeDocument/2006/math">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r>
                      <a:rPr lang="en-US" altLang="zh-CN" sz="2800" i="1">
                        <a:latin typeface="Cambria Math" panose="02040503050406030204" pitchFamily="18" charset="0"/>
                      </a:rPr>
                      <m:t>&lt;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，则称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上是增函数（也称在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上单调递增）；</a:t>
                </a:r>
              </a:p>
              <a:p>
                <a:pPr>
                  <a:lnSpc>
                    <a:spcPct val="20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）如果对任意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r>
                      <a:rPr lang="en-US" altLang="zh-CN" sz="2800" i="1">
                        <a:latin typeface="Cambria Math" panose="02040503050406030204" pitchFamily="18" charset="0"/>
                      </a:rPr>
                      <m:t>𝐼</m:t>
                    </m:r>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，当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&lt;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时，都有 </a:t>
                </a:r>
                <a14:m>
                  <m:oMath xmlns:m="http://schemas.openxmlformats.org/officeDocument/2006/math">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e>
                    </m:d>
                    <m:r>
                      <a:rPr lang="en-US" altLang="zh-CN" sz="2800" i="1">
                        <a:latin typeface="Cambria Math" panose="02040503050406030204" pitchFamily="18" charset="0"/>
                      </a:rPr>
                      <m:t>&gt;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，则称 </a:t>
                </a:r>
                <a14:m>
                  <m:oMath xmlns:m="http://schemas.openxmlformats.org/officeDocument/2006/math">
                    <m:r>
                      <a:rPr lang="en-US" altLang="zh-CN" sz="2800" i="1">
                        <a:latin typeface="Cambria Math" panose="02040503050406030204" pitchFamily="18" charset="0"/>
                      </a:rPr>
                      <m:t>𝑦</m:t>
                    </m:r>
                    <m:r>
                      <a:rPr lang="en-US" altLang="zh-CN" sz="2800">
                        <a:latin typeface="Cambria Math" panose="02040503050406030204" pitchFamily="18" charset="0"/>
                      </a:rPr>
                      <m:t>=</m:t>
                    </m:r>
                    <m:r>
                      <a:rPr lang="en-US" altLang="zh-CN" sz="2800" i="1">
                        <a:latin typeface="Cambria Math" panose="02040503050406030204" pitchFamily="18" charset="0"/>
                      </a:rPr>
                      <m:t>𝑓</m:t>
                    </m:r>
                    <m:d>
                      <m:dPr>
                        <m:ctrlPr>
                          <a:rPr lang="zh-CN" altLang="zh-CN" sz="2800" i="1">
                            <a:latin typeface="Cambria Math" panose="02040503050406030204" pitchFamily="18" charset="0"/>
                          </a:rPr>
                        </m:ctrlPr>
                      </m:dPr>
                      <m:e>
                        <m:r>
                          <a:rPr lang="en-US" altLang="zh-CN" sz="2800" i="1">
                            <a:latin typeface="Cambria Math" panose="02040503050406030204" pitchFamily="18" charset="0"/>
                          </a:rPr>
                          <m:t>𝑥</m:t>
                        </m:r>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上是减函数（也称在 </a:t>
                </a:r>
                <a14:m>
                  <m:oMath xmlns:m="http://schemas.openxmlformats.org/officeDocument/2006/math">
                    <m:r>
                      <a:rPr lang="en-US" altLang="zh-CN" sz="2800" i="1">
                        <a:latin typeface="Cambria Math" panose="02040503050406030204" pitchFamily="18" charset="0"/>
                      </a:rPr>
                      <m:t>𝐼</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上单调递减）；</a:t>
                </a:r>
              </a:p>
            </p:txBody>
          </p:sp>
        </mc:Choice>
        <mc:Fallback>
          <p:sp>
            <p:nvSpPr>
              <p:cNvPr id="3" name="矩形 2"/>
              <p:cNvSpPr>
                <a:spLocks noRot="1" noChangeAspect="1" noMove="1" noResize="1" noEditPoints="1" noAdjustHandles="1" noChangeArrowheads="1" noChangeShapeType="1" noTextEdit="1"/>
              </p:cNvSpPr>
              <p:nvPr/>
            </p:nvSpPr>
            <p:spPr>
              <a:xfrm>
                <a:off x="371433" y="1101292"/>
                <a:ext cx="11540933" cy="5127301"/>
              </a:xfrm>
              <a:prstGeom prst="rect">
                <a:avLst/>
              </a:prstGeom>
              <a:blipFill rotWithShape="1">
                <a:blip r:embed="rId1"/>
                <a:stretch>
                  <a:fillRect l="-1109" b="-2021"/>
                </a:stretch>
              </a:blipFill>
            </p:spPr>
            <p:txBody>
              <a:bodyPr/>
              <a:lstStyle/>
              <a:p>
                <a:r>
                  <a:rPr lang="zh-CN" altLang="en-US">
                    <a:noFill/>
                  </a:rPr>
                  <a:t> </a:t>
                </a:r>
                <a:endParaRPr lang="zh-CN" altLang="en-US">
                  <a:noFill/>
                </a:endParaRPr>
              </a:p>
            </p:txBody>
          </p:sp>
        </mc:Fallback>
      </mc:AlternateContent>
      <p:pic>
        <p:nvPicPr>
          <p:cNvPr id="4" name="Picture 3" descr="D:\人教网\logo透明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问题引入</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71434" y="1152568"/>
            <a:ext cx="10559421" cy="3323987"/>
          </a:xfrm>
          <a:prstGeom prst="rect">
            <a:avLst/>
          </a:prstGeom>
        </p:spPr>
        <p:txBody>
          <a:bodyPr wrap="square">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问题</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1】</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254000">
              <a:lnSpc>
                <a:spcPct val="150000"/>
              </a:lnSpc>
              <a:spcAft>
                <a:spcPts val="0"/>
              </a:spcAft>
              <a:defRPr/>
            </a:pP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从形的角度理解函数单调性，限制条件的对象是图像上的任意两点。我们知道，两点确定一条直线。那么，能否用图象上任意两点连线的相关性质来刻画单调性呢？</a:t>
            </a:r>
            <a:endParaRPr lang="zh-CN" altLang="zh-CN" sz="2800" dirty="0">
              <a:latin typeface="楷体" panose="02010609060101010101" pitchFamily="49" charset="-122"/>
              <a:ea typeface="楷体" panose="02010609060101010101" pitchFamily="49" charset="-122"/>
            </a:endParaRPr>
          </a:p>
          <a:p>
            <a:pPr marL="254000">
              <a:lnSpc>
                <a:spcPct val="150000"/>
              </a:lnSpc>
              <a:spcAft>
                <a:spcPts val="0"/>
              </a:spcAft>
              <a:defRPr/>
            </a:pP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问题引入</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矩形 2"/>
              <p:cNvSpPr/>
              <p:nvPr/>
            </p:nvSpPr>
            <p:spPr>
              <a:xfrm>
                <a:off x="371434" y="1152568"/>
                <a:ext cx="10559421" cy="5400261"/>
              </a:xfrm>
              <a:prstGeom prst="rect">
                <a:avLst/>
              </a:prstGeom>
            </p:spPr>
            <p:txBody>
              <a:bodyPr wrap="square">
                <a:spAutoFit/>
              </a:bodyPr>
              <a:lstStyle/>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直线斜率的概念</a:t>
                </a:r>
              </a:p>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一般地，对于给定平面直角坐标系中的任意两点 </a:t>
                </a:r>
                <a14:m>
                  <m:oMath xmlns:m="http://schemas.openxmlformats.org/officeDocument/2006/math">
                    <m:r>
                      <a:rPr lang="en-US" altLang="zh-CN" sz="2800" i="1">
                        <a:latin typeface="Cambria Math" panose="02040503050406030204" pitchFamily="18" charset="0"/>
                      </a:rPr>
                      <m:t>𝐴</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e>
                    </m:d>
                    <m:r>
                      <a:rPr lang="en-US" altLang="zh-CN" sz="2800" i="1">
                        <a:latin typeface="Cambria Math" panose="02040503050406030204" pitchFamily="18" charset="0"/>
                      </a:rPr>
                      <m:t>,  </m:t>
                    </m:r>
                    <m:r>
                      <a:rPr lang="en-US" altLang="zh-CN" sz="2800" i="1">
                        <a:latin typeface="Cambria Math" panose="02040503050406030204" pitchFamily="18" charset="0"/>
                      </a:rPr>
                      <m:t>𝐵</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，当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时，称</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 </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为直线</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的斜率；当 </a:t>
                </a:r>
                <a14:m>
                  <m:oMath xmlns:m="http://schemas.openxmlformats.org/officeDocument/2006/math">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时，称直线</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的斜率不存在</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记 </a:t>
                </a:r>
                <a14:m>
                  <m:oMath xmlns:m="http://schemas.openxmlformats.org/officeDocument/2006/math">
                    <m:r>
                      <a:rPr lang="en-US" altLang="zh-CN" sz="2800">
                        <a:latin typeface="Cambria Math" panose="02040503050406030204" pitchFamily="18" charset="0"/>
                      </a:rPr>
                      <m:t>∆</m:t>
                    </m:r>
                    <m:r>
                      <a:rPr lang="en-US" altLang="zh-CN" sz="2800" i="1">
                        <a:latin typeface="Cambria Math" panose="02040503050406030204" pitchFamily="18" charset="0"/>
                      </a:rPr>
                      <m:t>𝑥</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，相应地，</a:t>
                </a:r>
                <a14:m>
                  <m:oMath xmlns:m="http://schemas.openxmlformats.org/officeDocument/2006/math">
                    <m:r>
                      <a:rPr lang="en-US" altLang="zh-CN" sz="2800">
                        <a:latin typeface="Cambria Math" panose="02040503050406030204" pitchFamily="18" charset="0"/>
                      </a:rPr>
                      <m:t>∆</m:t>
                    </m:r>
                    <m:r>
                      <a:rPr lang="en-US" altLang="zh-CN" sz="2800" i="1">
                        <a:latin typeface="Cambria Math" panose="02040503050406030204" pitchFamily="18" charset="0"/>
                      </a:rPr>
                      <m:t>𝑦</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 则当 </a:t>
                </a:r>
                <a14:m>
                  <m:oMath xmlns:m="http://schemas.openxmlformats.org/officeDocument/2006/math">
                    <m:r>
                      <a:rPr lang="en-US" altLang="zh-CN" sz="2800">
                        <a:latin typeface="Cambria Math" panose="02040503050406030204" pitchFamily="18" charset="0"/>
                      </a:rPr>
                      <m:t>∆</m:t>
                    </m:r>
                    <m:r>
                      <a:rPr lang="en-US" altLang="zh-CN" sz="2800" i="1">
                        <a:latin typeface="Cambria Math" panose="02040503050406030204" pitchFamily="18" charset="0"/>
                      </a:rPr>
                      <m:t>𝑥</m:t>
                    </m:r>
                    <m:r>
                      <a:rPr lang="en-US" altLang="zh-CN" sz="2800">
                        <a:latin typeface="Cambria Math" panose="02040503050406030204" pitchFamily="18" charset="0"/>
                      </a:rPr>
                      <m:t>≠0</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时，斜率可记为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𝑦</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marL="254000">
                  <a:lnSpc>
                    <a:spcPct val="150000"/>
                  </a:lnSpc>
                  <a:spcAft>
                    <a:spcPts val="0"/>
                  </a:spcAft>
                  <a:defRPr/>
                </a:pP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71434" y="1152568"/>
                <a:ext cx="10559421" cy="5400261"/>
              </a:xfrm>
              <a:prstGeom prst="rect">
                <a:avLst/>
              </a:prstGeom>
              <a:blipFill rotWithShape="1">
                <a:blip r:embed="rId2"/>
                <a:stretch>
                  <a:fillRect l="-1212"/>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问题引入</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矩形 2"/>
              <p:cNvSpPr/>
              <p:nvPr/>
            </p:nvSpPr>
            <p:spPr>
              <a:xfrm>
                <a:off x="371434" y="1152568"/>
                <a:ext cx="10559421" cy="5438092"/>
              </a:xfrm>
              <a:prstGeom prst="rect">
                <a:avLst/>
              </a:prstGeom>
            </p:spPr>
            <p:txBody>
              <a:bodyPr wrap="square">
                <a:spAutoFit/>
              </a:bodyPr>
              <a:lstStyle/>
              <a:p>
                <a:pPr>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3.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斜率的几何意义</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）图中 </a:t>
                </a:r>
                <a14:m>
                  <m:oMath xmlns:m="http://schemas.openxmlformats.org/officeDocument/2006/math">
                    <m:r>
                      <a:rPr lang="en-US" altLang="zh-CN" sz="2800" i="1">
                        <a:latin typeface="Cambria Math" panose="02040503050406030204" pitchFamily="18" charset="0"/>
                      </a:rPr>
                      <m:t>𝐴</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e>
                    </m:d>
                    <m:r>
                      <a:rPr lang="en-US" altLang="zh-CN" sz="2800" i="1">
                        <a:latin typeface="Cambria Math" panose="02040503050406030204" pitchFamily="18" charset="0"/>
                      </a:rPr>
                      <m:t>,  </m:t>
                    </m:r>
                    <m:r>
                      <a:rPr lang="en-US" altLang="zh-CN" sz="2800" i="1">
                        <a:latin typeface="Cambria Math" panose="02040503050406030204" pitchFamily="18" charset="0"/>
                      </a:rPr>
                      <m:t>𝐵</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e>
                    </m:d>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p>
              <a:p>
                <a:pPr>
                  <a:lnSpc>
                    <a:spcPct val="150000"/>
                  </a:lnSpc>
                </a:pPr>
                <a14:m>
                  <m:oMath xmlns:m="http://schemas.openxmlformats.org/officeDocument/2006/math">
                    <m:r>
                      <a:rPr lang="en-US" altLang="zh-CN" sz="2800">
                        <a:latin typeface="Cambria Math" panose="02040503050406030204" pitchFamily="18" charset="0"/>
                      </a:rPr>
                      <m:t>∆</m:t>
                    </m:r>
                    <m:r>
                      <a:rPr lang="en-US" altLang="zh-CN" sz="2800" i="1">
                        <a:latin typeface="Cambria Math" panose="02040503050406030204" pitchFamily="18" charset="0"/>
                      </a:rPr>
                      <m:t>𝑦</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：线段</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BC</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的长度；</a:t>
                </a:r>
              </a:p>
              <a:p>
                <a:pPr>
                  <a:lnSpc>
                    <a:spcPct val="150000"/>
                  </a:lnSpc>
                </a:pPr>
                <a14:m>
                  <m:oMath xmlns:m="http://schemas.openxmlformats.org/officeDocument/2006/math">
                    <m:r>
                      <a:rPr lang="en-US" altLang="zh-CN" sz="2800">
                        <a:latin typeface="Cambria Math" panose="02040503050406030204" pitchFamily="18" charset="0"/>
                      </a:rPr>
                      <m:t>∆</m:t>
                    </m:r>
                    <m:r>
                      <a:rPr lang="en-US" altLang="zh-CN" sz="2800" i="1">
                        <a:latin typeface="Cambria Math" panose="02040503050406030204" pitchFamily="18" charset="0"/>
                      </a:rPr>
                      <m:t>𝑥</m:t>
                    </m:r>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oMath>
                </a14:m>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：线段</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AC</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的长度；</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对于直线</a:t>
                </a:r>
                <a:r>
                  <a:rPr lang="en-US" altLang="zh-CN" sz="2800" i="1" dirty="0">
                    <a:latin typeface="Times New Roman" panose="02020603050405020304" pitchFamily="18" charset="0"/>
                    <a:ea typeface="楷体" panose="02010609060101010101" pitchFamily="49" charset="-122"/>
                    <a:cs typeface="Times New Roman" panose="02020603050405020304" pitchFamily="18" charset="0"/>
                  </a:rPr>
                  <a:t>AB</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来说</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𝑦</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2</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r>
                      <a:rPr lang="en-US" altLang="zh-CN" sz="2800">
                        <a:latin typeface="Cambria Math" panose="02040503050406030204" pitchFamily="18" charset="0"/>
                      </a:rPr>
                      <m:t>&gt;0</m:t>
                    </m:r>
                  </m:oMath>
                </a14:m>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当点</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与点</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B</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的位置调换时，斜率不变；</a:t>
                </a:r>
              </a:p>
              <a:p>
                <a:pPr>
                  <a:lnSpc>
                    <a:spcPct val="150000"/>
                  </a:lnSpc>
                </a:pP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）设 </a:t>
                </a:r>
                <a14:m>
                  <m:oMath xmlns:m="http://schemas.openxmlformats.org/officeDocument/2006/math">
                    <m:r>
                      <a:rPr lang="en-US" altLang="zh-CN" sz="2800" i="1">
                        <a:latin typeface="Cambria Math" panose="02040503050406030204" pitchFamily="18" charset="0"/>
                      </a:rPr>
                      <m:t>𝐷</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3</m:t>
                            </m:r>
                          </m:sub>
                        </m:sSub>
                        <m:r>
                          <a:rPr lang="en-US" altLang="zh-CN" sz="2800">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3</m:t>
                            </m:r>
                          </m:sub>
                        </m:sSub>
                      </m:e>
                    </m:d>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则直线</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AD</a:t>
                </a:r>
                <a:r>
                  <a:rPr lang="zh-CN" altLang="zh-CN" sz="2800" dirty="0">
                    <a:latin typeface="Times New Roman" panose="02020603050405020304" pitchFamily="18" charset="0"/>
                    <a:ea typeface="楷体" panose="02010609060101010101" pitchFamily="49" charset="-122"/>
                    <a:cs typeface="Times New Roman" panose="02020603050405020304" pitchFamily="18" charset="0"/>
                  </a:rPr>
                  <a:t>的斜率 </a:t>
                </a:r>
                <a14:m>
                  <m:oMath xmlns:m="http://schemas.openxmlformats.org/officeDocument/2006/math">
                    <m:f>
                      <m:fPr>
                        <m:ctrlPr>
                          <a:rPr lang="zh-CN" altLang="zh-CN" sz="2800" i="1">
                            <a:latin typeface="Cambria Math" panose="02040503050406030204" pitchFamily="18" charset="0"/>
                          </a:rPr>
                        </m:ctrlPr>
                      </m:fPr>
                      <m:num>
                        <m:r>
                          <a:rPr lang="en-US" altLang="zh-CN" sz="2800">
                            <a:latin typeface="Cambria Math" panose="02040503050406030204" pitchFamily="18" charset="0"/>
                          </a:rPr>
                          <m:t>∆</m:t>
                        </m:r>
                        <m:r>
                          <a:rPr lang="en-US" altLang="zh-CN" sz="2800" i="1">
                            <a:latin typeface="Cambria Math" panose="02040503050406030204" pitchFamily="18" charset="0"/>
                          </a:rPr>
                          <m:t>𝑦</m:t>
                        </m:r>
                      </m:num>
                      <m:den>
                        <m:r>
                          <a:rPr lang="en-US" altLang="zh-CN" sz="2800">
                            <a:latin typeface="Cambria Math" panose="02040503050406030204" pitchFamily="18" charset="0"/>
                          </a:rPr>
                          <m:t>∆</m:t>
                        </m:r>
                        <m:r>
                          <a:rPr lang="en-US" altLang="zh-CN" sz="2800" i="1">
                            <a:latin typeface="Cambria Math" panose="02040503050406030204" pitchFamily="18" charset="0"/>
                          </a:rPr>
                          <m:t>𝑥</m:t>
                        </m:r>
                      </m:den>
                    </m:f>
                    <m:r>
                      <a:rPr lang="en-US" altLang="zh-CN" sz="2800" i="1">
                        <a:latin typeface="Cambria Math" panose="02040503050406030204" pitchFamily="18" charset="0"/>
                      </a:rPr>
                      <m:t>=</m:t>
                    </m:r>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3</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𝑦</m:t>
                            </m:r>
                          </m:e>
                          <m:sub>
                            <m:r>
                              <a:rPr lang="en-US" altLang="zh-CN" sz="2800" i="1">
                                <a:latin typeface="Cambria Math" panose="02040503050406030204" pitchFamily="18" charset="0"/>
                              </a:rPr>
                              <m:t>1</m:t>
                            </m:r>
                          </m:sub>
                        </m:sSub>
                      </m:num>
                      <m:den>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3</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sub>
                        </m:sSub>
                      </m:den>
                    </m:f>
                    <m:r>
                      <a:rPr lang="en-US" altLang="zh-CN" sz="2800">
                        <a:latin typeface="Cambria Math" panose="02040503050406030204" pitchFamily="18" charset="0"/>
                      </a:rPr>
                      <m:t>&lt;0</m:t>
                    </m:r>
                  </m:oMath>
                </a14:m>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371434" y="1152568"/>
                <a:ext cx="10559421" cy="5438092"/>
              </a:xfrm>
              <a:prstGeom prst="rect">
                <a:avLst/>
              </a:prstGeom>
              <a:blipFill rotWithShape="1">
                <a:blip r:embed="rId2"/>
                <a:stretch>
                  <a:fillRect l="-1212"/>
                </a:stretch>
              </a:blipFill>
            </p:spPr>
            <p:txBody>
              <a:bodyPr/>
              <a:lstStyle/>
              <a:p>
                <a:r>
                  <a:rPr lang="zh-CN" altLang="en-US">
                    <a:noFill/>
                  </a:rPr>
                  <a:t> </a:t>
                </a:r>
                <a:endParaRPr lang="zh-CN" altLang="en-US">
                  <a:noFill/>
                </a:endParaRPr>
              </a:p>
            </p:txBody>
          </p:sp>
        </mc:Fallback>
      </mc:AlternateContent>
      <p:pic>
        <p:nvPicPr>
          <p:cNvPr id="5" name="图片 4" descr="C:\Users\Lenovo\AppData\Local\Temp\WeChat Files\2edfa5bd2b64c8e0eb77f489590496d.jpg"/>
          <p:cNvPicPr/>
          <p:nvPr/>
        </p:nvPicPr>
        <p:blipFill rotWithShape="1">
          <a:blip r:embed="rId3">
            <a:extLst>
              <a:ext uri="{28A0092B-C50C-407E-A947-70E740481C1C}">
                <a14:useLocalDpi xmlns:a14="http://schemas.microsoft.com/office/drawing/2010/main" val="0"/>
              </a:ext>
            </a:extLst>
          </a:blip>
          <a:srcRect l="66593" t="14993" r="8378" b="64944"/>
          <a:stretch>
            <a:fillRect/>
          </a:stretch>
        </p:blipFill>
        <p:spPr bwMode="auto">
          <a:xfrm>
            <a:off x="7988698" y="1685657"/>
            <a:ext cx="2191993" cy="30572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新知探究</a:t>
            </a:r>
            <a:endParaRPr lang="zh-CN" altLang="en-US" sz="3600" b="1" dirty="0">
              <a:solidFill>
                <a:schemeClr val="bg1"/>
              </a:solidFill>
              <a:latin typeface="Arial" panose="020B0604020202020204" pitchFamily="34" charset="0"/>
            </a:endParaRPr>
          </a:p>
        </p:txBody>
      </p:sp>
      <p:sp>
        <p:nvSpPr>
          <p:cNvPr id="3" name="矩形 2"/>
          <p:cNvSpPr/>
          <p:nvPr/>
        </p:nvSpPr>
        <p:spPr>
          <a:xfrm>
            <a:off x="472102" y="1152568"/>
            <a:ext cx="10414000" cy="2031325"/>
          </a:xfrm>
          <a:prstGeom prst="rect">
            <a:avLst/>
          </a:prstGeom>
        </p:spPr>
        <p:txBody>
          <a:bodyPr>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问题</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2】</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254000">
              <a:lnSpc>
                <a:spcPct val="150000"/>
              </a:lnSpc>
              <a:spcAft>
                <a:spcPts val="0"/>
              </a:spcAft>
              <a:defRPr/>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    对于函数图像上的任两个点，它们所确定的直线的斜率是否一定存在？</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新知探究</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矩形 7"/>
          <p:cNvSpPr/>
          <p:nvPr/>
        </p:nvSpPr>
        <p:spPr>
          <a:xfrm>
            <a:off x="559643" y="1341725"/>
            <a:ext cx="10414000" cy="2031325"/>
          </a:xfrm>
          <a:prstGeom prst="rect">
            <a:avLst/>
          </a:prstGeom>
        </p:spPr>
        <p:txBody>
          <a:bodyPr>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问题</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3】</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254000">
              <a:lnSpc>
                <a:spcPct val="150000"/>
              </a:lnSpc>
              <a:spcAft>
                <a:spcPts val="0"/>
              </a:spcAft>
              <a:defRPr/>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    结合以上分析，思考是否可以根据函数图像上任意两点连线斜率的符号判断函数的单调性？</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新知探究</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矩形 7"/>
          <p:cNvSpPr/>
          <p:nvPr/>
        </p:nvSpPr>
        <p:spPr>
          <a:xfrm>
            <a:off x="559643" y="1341725"/>
            <a:ext cx="10414000" cy="1930337"/>
          </a:xfrm>
          <a:prstGeom prst="rect">
            <a:avLst/>
          </a:prstGeom>
        </p:spPr>
        <p:txBody>
          <a:bodyPr>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尝试与发现</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    </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254000">
              <a:lnSpc>
                <a:spcPct val="150000"/>
              </a:lnSpc>
              <a:spcAft>
                <a:spcPts val="0"/>
              </a:spcAft>
              <a:defRPr/>
            </a:pP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     观察函数图像上任意两点连线的斜率的符号与函数单调性之间的关系，并总结出一般规律</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descr="C:\Users\Lenovo\AppData\Local\Temp\WeChat Files\2edfa5bd2b64c8e0eb77f489590496d.jpg"/>
          <p:cNvPicPr/>
          <p:nvPr/>
        </p:nvPicPr>
        <p:blipFill rotWithShape="1">
          <a:blip r:embed="rId2">
            <a:extLst>
              <a:ext uri="{28A0092B-C50C-407E-A947-70E740481C1C}">
                <a14:useLocalDpi xmlns:a14="http://schemas.microsoft.com/office/drawing/2010/main" val="0"/>
              </a:ext>
            </a:extLst>
          </a:blip>
          <a:srcRect l="24849" t="46759" r="1962" b="35999"/>
          <a:stretch>
            <a:fillRect/>
          </a:stretch>
        </p:blipFill>
        <p:spPr bwMode="auto">
          <a:xfrm>
            <a:off x="2005101" y="3737050"/>
            <a:ext cx="5942487" cy="24020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3295461" y="63374"/>
            <a:ext cx="5229225" cy="645160"/>
          </a:xfrm>
          <a:prstGeom prst="rect">
            <a:avLst/>
          </a:prstGeom>
          <a:noFill/>
          <a:ln w="9525">
            <a:noFill/>
          </a:ln>
        </p:spPr>
        <p:txBody>
          <a:bodyPr>
            <a:spAutoFit/>
          </a:bodyPr>
          <a:lstStyle/>
          <a:p>
            <a:pPr algn="ctr" eaLnBrk="1" hangingPunct="1"/>
            <a:r>
              <a:rPr lang="zh-CN" altLang="en-US" sz="3600" b="1" dirty="0">
                <a:solidFill>
                  <a:schemeClr val="bg1"/>
                </a:solidFill>
                <a:latin typeface="Arial" panose="020B0604020202020204" pitchFamily="34" charset="0"/>
              </a:rPr>
              <a:t>新知探究</a:t>
            </a:r>
            <a:endParaRPr lang="zh-CN" altLang="en-US" sz="3600" b="1" dirty="0">
              <a:solidFill>
                <a:schemeClr val="bg1"/>
              </a:solidFill>
              <a:latin typeface="Arial" panose="020B0604020202020204" pitchFamily="34" charset="0"/>
            </a:endParaRPr>
          </a:p>
        </p:txBody>
      </p:sp>
      <p:pic>
        <p:nvPicPr>
          <p:cNvPr id="4" name="Picture 3" descr="D:\人教网\logo透明s.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910" y="5834743"/>
            <a:ext cx="839556" cy="8479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 name="矩形 7"/>
          <p:cNvSpPr/>
          <p:nvPr/>
        </p:nvSpPr>
        <p:spPr>
          <a:xfrm>
            <a:off x="559643" y="1341725"/>
            <a:ext cx="10414000" cy="2031325"/>
          </a:xfrm>
          <a:prstGeom prst="rect">
            <a:avLst/>
          </a:prstGeom>
        </p:spPr>
        <p:txBody>
          <a:bodyPr>
            <a:spAutoFit/>
          </a:bodyPr>
          <a:lstStyle/>
          <a:p>
            <a:pPr marL="254000">
              <a:lnSpc>
                <a:spcPct val="150000"/>
              </a:lnSpc>
              <a:spcAft>
                <a:spcPts val="0"/>
              </a:spcAft>
              <a:defRPr/>
            </a:pP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结论</a:t>
            </a:r>
            <a:r>
              <a:rPr lang="en-US" altLang="zh-CN" sz="2800"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sz="2800" kern="100" dirty="0">
                <a:latin typeface="楷体" panose="02010609060101010101" pitchFamily="49" charset="-122"/>
                <a:ea typeface="楷体" panose="02010609060101010101" pitchFamily="49" charset="-122"/>
                <a:cs typeface="Times New Roman" panose="02020603050405020304" pitchFamily="18" charset="0"/>
              </a:rPr>
              <a:t>文字语言    </a:t>
            </a:r>
            <a:endParaRPr lang="en-US" altLang="zh-CN" sz="2800" kern="100" dirty="0">
              <a:latin typeface="楷体" panose="02010609060101010101" pitchFamily="49" charset="-122"/>
              <a:ea typeface="楷体" panose="02010609060101010101" pitchFamily="49" charset="-122"/>
              <a:cs typeface="Times New Roman" panose="02020603050405020304" pitchFamily="18" charset="0"/>
            </a:endParaRPr>
          </a:p>
          <a:p>
            <a:pPr marL="254000">
              <a:lnSpc>
                <a:spcPct val="150000"/>
              </a:lnSpc>
              <a:spcAft>
                <a:spcPts val="0"/>
              </a:spcAft>
              <a:defRPr/>
            </a:pP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函数递增的充要条件是其图像上任意两点连线的斜率都大于</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800" kern="100" dirty="0">
                <a:latin typeface="Times New Roman" panose="02020603050405020304" pitchFamily="18" charset="0"/>
                <a:ea typeface="楷体" panose="02010609060101010101" pitchFamily="49" charset="-122"/>
                <a:cs typeface="Times New Roman" panose="02020603050405020304" pitchFamily="18" charset="0"/>
              </a:rPr>
              <a:t>，函数递减的充要条件是其图像上任意两点连线的斜率都小于</a:t>
            </a:r>
            <a:r>
              <a:rPr lang="en-US" altLang="zh-CN" sz="2800" kern="100" dirty="0">
                <a:latin typeface="Times New Roman" panose="02020603050405020304" pitchFamily="18" charset="0"/>
                <a:ea typeface="楷体" panose="02010609060101010101" pitchFamily="49" charset="-122"/>
                <a:cs typeface="Times New Roman" panose="02020603050405020304" pitchFamily="18" charset="0"/>
              </a:rPr>
              <a:t>0.</a:t>
            </a:r>
            <a:endParaRPr lang="en-US" altLang="zh-CN" sz="2800" kern="1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Words>
  <Application>WPS 演示</Application>
  <PresentationFormat>宽屏</PresentationFormat>
  <Paragraphs>103</Paragraphs>
  <Slides>17</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微软雅黑</vt:lpstr>
      <vt:lpstr>Arial Black</vt:lpstr>
      <vt:lpstr>Arial</vt:lpstr>
      <vt:lpstr>黑体</vt:lpstr>
      <vt:lpstr>楷体</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DX.Q</cp:lastModifiedBy>
  <cp:revision>267</cp:revision>
  <dcterms:created xsi:type="dcterms:W3CDTF">2014-11-06T06:08:00Z</dcterms:created>
  <dcterms:modified xsi:type="dcterms:W3CDTF">2020-12-14T02:48:24Z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