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3"/>
    <p:sldId id="290" r:id="rId4"/>
    <p:sldId id="303" r:id="rId5"/>
    <p:sldId id="304" r:id="rId6"/>
    <p:sldId id="305" r:id="rId7"/>
    <p:sldId id="306" r:id="rId8"/>
    <p:sldId id="307" r:id="rId9"/>
    <p:sldId id="308" r:id="rId10"/>
    <p:sldId id="294" r:id="rId11"/>
    <p:sldId id="302" r:id="rId12"/>
    <p:sldId id="279" r:id="rId13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30"/>
  </p:normalViewPr>
  <p:slideViewPr>
    <p:cSldViewPr snapToGrid="0" showGuides="1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7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75470" y="372110"/>
            <a:ext cx="2296795" cy="373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56090" y="382270"/>
            <a:ext cx="2296795" cy="3733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6845" y="208280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wmf"/><Relationship Id="rId8" Type="http://schemas.openxmlformats.org/officeDocument/2006/relationships/oleObject" Target="../embeddings/oleObject12.bin"/><Relationship Id="rId7" Type="http://schemas.openxmlformats.org/officeDocument/2006/relationships/image" Target="../media/image15.wmf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13.wmf"/><Relationship Id="rId2" Type="http://schemas.openxmlformats.org/officeDocument/2006/relationships/oleObject" Target="../embeddings/oleObject9.bin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7.wmf"/><Relationship Id="rId10" Type="http://schemas.openxmlformats.org/officeDocument/2006/relationships/oleObject" Target="../embeddings/oleObject13.bin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wmf"/><Relationship Id="rId8" Type="http://schemas.openxmlformats.org/officeDocument/2006/relationships/oleObject" Target="../embeddings/oleObject17.bin"/><Relationship Id="rId7" Type="http://schemas.openxmlformats.org/officeDocument/2006/relationships/image" Target="../media/image15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3" Type="http://schemas.openxmlformats.org/officeDocument/2006/relationships/image" Target="../media/image13.wmf"/><Relationship Id="rId2" Type="http://schemas.openxmlformats.org/officeDocument/2006/relationships/oleObject" Target="../embeddings/oleObject14.bin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7.wmf"/><Relationship Id="rId10" Type="http://schemas.openxmlformats.org/officeDocument/2006/relationships/oleObject" Target="../embeddings/oleObject18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8" Type="http://schemas.openxmlformats.org/officeDocument/2006/relationships/oleObject" Target="../embeddings/oleObject22.bin"/><Relationship Id="rId7" Type="http://schemas.openxmlformats.org/officeDocument/2006/relationships/image" Target="../media/image19.wmf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Relationship Id="rId3" Type="http://schemas.openxmlformats.org/officeDocument/2006/relationships/image" Target="../media/image13.wmf"/><Relationship Id="rId2" Type="http://schemas.openxmlformats.org/officeDocument/2006/relationships/oleObject" Target="../embeddings/oleObject19.bin"/><Relationship Id="rId18" Type="http://schemas.openxmlformats.org/officeDocument/2006/relationships/vmlDrawing" Target="../drawings/vmlDrawing5.vml"/><Relationship Id="rId17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5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13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1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5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4.wmf"/><Relationship Id="rId1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en-US" altLang="zh-CN" sz="6000" b="1" dirty="0">
                <a:solidFill>
                  <a:schemeClr val="bg1"/>
                </a:solidFill>
              </a:rPr>
              <a:t>3.1.2</a:t>
            </a:r>
            <a:r>
              <a:rPr lang="zh-CN" altLang="zh-CN" sz="6000" b="1" dirty="0">
                <a:solidFill>
                  <a:schemeClr val="bg1"/>
                </a:solidFill>
              </a:rPr>
              <a:t>函数单调性</a:t>
            </a: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人： 赵  琳　 北京市第十一中学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>
                <a:sym typeface="+mn-ea"/>
              </a:rPr>
              <a:t>张  鹤    北京市海淀区教师进修学校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3" y="548551"/>
            <a:ext cx="88094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版必修第一册  第三章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3.1.2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课时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2853" y="1612680"/>
            <a:ext cx="9869214" cy="793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课本第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102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页练习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endParaRPr lang="zh-CN" altLang="zh-CN" sz="3600" kern="1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观察函数</a:t>
            </a:r>
            <a:r>
              <a:rPr lang="en-US" altLang="zh-CN" sz="3600" b="1" dirty="0">
                <a:solidFill>
                  <a:schemeClr val="bg1"/>
                </a:solidFill>
              </a:rPr>
              <a:t>   </a:t>
            </a:r>
            <a:r>
              <a:rPr lang="zh-CN" altLang="zh-CN" sz="3600" b="1" dirty="0">
                <a:solidFill>
                  <a:schemeClr val="bg1"/>
                </a:solidFill>
              </a:rPr>
              <a:t>形成感性认识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98808" y="1083528"/>
            <a:ext cx="9794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问题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请观察下列函数，你能发现它们具备怎样的变化状态吗？ 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335314" y="3381828"/>
          <a:ext cx="2177143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2" imgW="799465" imgH="203200" progId="Equation.DSMT4">
                  <p:embed/>
                </p:oleObj>
              </mc:Choice>
              <mc:Fallback>
                <p:oleObj name="Equation" r:id="rId2" imgW="799465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314" y="3381828"/>
                        <a:ext cx="2177143" cy="544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107542" y="3338287"/>
          <a:ext cx="1505799" cy="55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4" imgW="596900" imgH="228600" progId="Equation.DSMT4">
                  <p:embed/>
                </p:oleObj>
              </mc:Choice>
              <mc:Fallback>
                <p:oleObj name="Equation" r:id="rId4" imgW="596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7542" y="3338287"/>
                        <a:ext cx="1505799" cy="551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255656" y="3396343"/>
          <a:ext cx="1738950" cy="49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6" imgW="698500" imgH="203200" progId="Equation.DSMT4">
                  <p:embed/>
                </p:oleObj>
              </mc:Choice>
              <mc:Fallback>
                <p:oleObj name="Equation" r:id="rId6" imgW="6985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656" y="3396343"/>
                        <a:ext cx="1738950" cy="493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8505369" y="3323773"/>
          <a:ext cx="1509486" cy="57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8" imgW="596900" imgH="228600" progId="Equation.DSMT4">
                  <p:embed/>
                </p:oleObj>
              </mc:Choice>
              <mc:Fallback>
                <p:oleObj name="Equation" r:id="rId8" imgW="5969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5369" y="3323773"/>
                        <a:ext cx="1509486" cy="575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转化语言，形成理性认识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05845" y="1596349"/>
            <a:ext cx="979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63951" y="1393371"/>
            <a:ext cx="11550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问题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增函数：在定义域的某一部份上，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的增大而增大；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减函数：在定义域的某一部份上，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的增大而减小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你认为增函数、减函数的图像会有什么特点呢？说明理由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7039427" y="2084254"/>
          <a:ext cx="402127" cy="45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2" imgW="139700" imgH="165100" progId="Equation.DSMT4">
                  <p:embed/>
                </p:oleObj>
              </mc:Choice>
              <mc:Fallback>
                <p:oleObj name="Equation" r:id="rId2" imgW="139700" imgH="165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084254"/>
                        <a:ext cx="402127" cy="455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7046235" y="2657694"/>
          <a:ext cx="4032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4" imgW="139700" imgH="165100" progId="Equation.DSMT4">
                  <p:embed/>
                </p:oleObj>
              </mc:Choice>
              <mc:Fallback>
                <p:oleObj name="Equation" r:id="rId4" imgW="139700" imgH="165100" progId="Equation.DSMT4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235" y="2657694"/>
                        <a:ext cx="4032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7837714" y="2118604"/>
          <a:ext cx="322114" cy="40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5" imgW="127000" imgH="139700" progId="Equation.DSMT4">
                  <p:embed/>
                </p:oleObj>
              </mc:Choice>
              <mc:Fallback>
                <p:oleObj name="Equation" r:id="rId5" imgW="127000" imgH="139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714" y="2118604"/>
                        <a:ext cx="322114" cy="406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/>
        </p:nvGraphicFramePr>
        <p:xfrm>
          <a:off x="7830913" y="2678105"/>
          <a:ext cx="3222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7" imgW="127000" imgH="139700" progId="Equation.DSMT4">
                  <p:embed/>
                </p:oleObj>
              </mc:Choice>
              <mc:Fallback>
                <p:oleObj name="Equation" r:id="rId7" imgW="127000" imgH="139700" progId="Equation.DSMT4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0913" y="2678105"/>
                        <a:ext cx="3222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转化语言，形成理性认识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05845" y="1596349"/>
            <a:ext cx="979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2457" y="2046283"/>
            <a:ext cx="10450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问题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你能用函数的符号语言来刻画增函数和减函数吗？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探究证明，总结方法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05845" y="1596349"/>
            <a:ext cx="979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2456" y="2046283"/>
            <a:ext cx="10820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判断并证明函数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的单调性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638256" y="2114044"/>
          <a:ext cx="2750168" cy="6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2" imgW="1104900" imgH="254000" progId="Equation.DSMT4">
                  <p:embed/>
                </p:oleObj>
              </mc:Choice>
              <mc:Fallback>
                <p:oleObj name="Equation" r:id="rId2" imgW="11049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256" y="2114044"/>
                        <a:ext cx="2750168" cy="64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845822" y="3305930"/>
            <a:ext cx="7542602" cy="2180760"/>
            <a:chOff x="-90282" y="4009248"/>
            <a:chExt cx="7542602" cy="2180760"/>
          </a:xfrm>
        </p:grpSpPr>
        <p:graphicFrame>
          <p:nvGraphicFramePr>
            <p:cNvPr id="16" name="对象 15"/>
            <p:cNvGraphicFramePr>
              <a:graphicFrameLocks noChangeAspect="1"/>
            </p:cNvGraphicFramePr>
            <p:nvPr/>
          </p:nvGraphicFramePr>
          <p:xfrm>
            <a:off x="3652480" y="4009248"/>
            <a:ext cx="1656184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4" name="Equation" r:id="rId4" imgW="660400" imgH="228600" progId="Equation.DSMT4">
                    <p:embed/>
                  </p:oleObj>
                </mc:Choice>
                <mc:Fallback>
                  <p:oleObj name="Equation" r:id="rId4" imgW="660400" imgH="228600" progId="Equation.DSMT4">
                    <p:embed/>
                    <p:pic>
                      <p:nvPicPr>
                        <p:cNvPr id="0" name="图片 205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480" y="4009248"/>
                          <a:ext cx="165618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/>
          </p:nvGraphicFramePr>
          <p:xfrm>
            <a:off x="3011827" y="4797152"/>
            <a:ext cx="1992221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5" name="Equation" r:id="rId6" imgW="787400" imgH="228600" progId="Equation.DSMT4">
                    <p:embed/>
                  </p:oleObj>
                </mc:Choice>
                <mc:Fallback>
                  <p:oleObj name="Equation" r:id="rId6" imgW="787400" imgH="228600" progId="Equation.DSMT4">
                    <p:embed/>
                    <p:pic>
                      <p:nvPicPr>
                        <p:cNvPr id="0" name="图片 205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827" y="4797152"/>
                          <a:ext cx="1992221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/>
            <p:cNvGraphicFramePr>
              <a:graphicFrameLocks noChangeAspect="1"/>
            </p:cNvGraphicFramePr>
            <p:nvPr/>
          </p:nvGraphicFramePr>
          <p:xfrm>
            <a:off x="5796135" y="4773149"/>
            <a:ext cx="1656185" cy="600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6" name="Equation" r:id="rId8" imgW="15849600" imgH="5791200" progId="Equation.DSMT4">
                    <p:embed/>
                  </p:oleObj>
                </mc:Choice>
                <mc:Fallback>
                  <p:oleObj name="Equation" r:id="rId8" imgW="15849600" imgH="5791200" progId="Equation.DSMT4">
                    <p:embed/>
                    <p:pic>
                      <p:nvPicPr>
                        <p:cNvPr id="0" name="图片 205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5" y="4773149"/>
                          <a:ext cx="1656185" cy="6000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2987824" y="5541936"/>
            <a:ext cx="2376264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7" name="Equation" r:id="rId10" imgW="939165" imgH="254000" progId="Equation.DSMT4">
                    <p:embed/>
                  </p:oleObj>
                </mc:Choice>
                <mc:Fallback>
                  <p:oleObj name="Equation" r:id="rId10" imgW="939165" imgH="254000" progId="Equation.DSMT4">
                    <p:embed/>
                    <p:pic>
                      <p:nvPicPr>
                        <p:cNvPr id="0" name="图片 205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24" y="5541936"/>
                          <a:ext cx="2376264" cy="64807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-90282" y="4014784"/>
              <a:ext cx="395958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711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辨析证明：</a:t>
              </a:r>
              <a:r>
                <a:rPr kumimoji="0" 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对任意的</a:t>
              </a:r>
              <a:endParaRPr kumimoji="0" lang="zh-CN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探究证明，总结方法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05845" y="1596349"/>
            <a:ext cx="979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2457" y="2046283"/>
            <a:ext cx="10450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判断并证明函数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的单调性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638256" y="2142421"/>
          <a:ext cx="2750168" cy="6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2" imgW="1104900" imgH="254000" progId="Equation.DSMT4">
                  <p:embed/>
                </p:oleObj>
              </mc:Choice>
              <mc:Fallback>
                <p:oleObj name="Equation" r:id="rId2" imgW="1104900" imgH="254000" progId="Equation.DSMT4">
                  <p:embed/>
                  <p:pic>
                    <p:nvPicPr>
                      <p:cNvPr id="0" name="图片 22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256" y="2142421"/>
                        <a:ext cx="2750168" cy="64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868763" y="3305930"/>
            <a:ext cx="7519661" cy="2180760"/>
            <a:chOff x="-67341" y="4009248"/>
            <a:chExt cx="7519661" cy="2180760"/>
          </a:xfrm>
        </p:grpSpPr>
        <p:graphicFrame>
          <p:nvGraphicFramePr>
            <p:cNvPr id="16" name="对象 15"/>
            <p:cNvGraphicFramePr>
              <a:graphicFrameLocks noChangeAspect="1"/>
            </p:cNvGraphicFramePr>
            <p:nvPr/>
          </p:nvGraphicFramePr>
          <p:xfrm>
            <a:off x="3652480" y="4009248"/>
            <a:ext cx="1656184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0" name="Equation" r:id="rId4" imgW="660400" imgH="228600" progId="Equation.DSMT4">
                    <p:embed/>
                  </p:oleObj>
                </mc:Choice>
                <mc:Fallback>
                  <p:oleObj name="Equation" r:id="rId4" imgW="660400" imgH="228600" progId="Equation.DSMT4">
                    <p:embed/>
                    <p:pic>
                      <p:nvPicPr>
                        <p:cNvPr id="0" name="图片 225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480" y="4009248"/>
                          <a:ext cx="165618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/>
          </p:nvGraphicFramePr>
          <p:xfrm>
            <a:off x="3011827" y="4797152"/>
            <a:ext cx="1992221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1" name="Equation" r:id="rId6" imgW="787400" imgH="228600" progId="Equation.DSMT4">
                    <p:embed/>
                  </p:oleObj>
                </mc:Choice>
                <mc:Fallback>
                  <p:oleObj name="Equation" r:id="rId6" imgW="787400" imgH="228600" progId="Equation.DSMT4">
                    <p:embed/>
                    <p:pic>
                      <p:nvPicPr>
                        <p:cNvPr id="0" name="图片 225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827" y="4797152"/>
                          <a:ext cx="1992221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/>
            <p:cNvGraphicFramePr>
              <a:graphicFrameLocks noChangeAspect="1"/>
            </p:cNvGraphicFramePr>
            <p:nvPr/>
          </p:nvGraphicFramePr>
          <p:xfrm>
            <a:off x="5796135" y="4773149"/>
            <a:ext cx="1656185" cy="600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2" name="Equation" r:id="rId8" imgW="15849600" imgH="5791200" progId="Equation.DSMT4">
                    <p:embed/>
                  </p:oleObj>
                </mc:Choice>
                <mc:Fallback>
                  <p:oleObj name="Equation" r:id="rId8" imgW="15849600" imgH="5791200" progId="Equation.DSMT4">
                    <p:embed/>
                    <p:pic>
                      <p:nvPicPr>
                        <p:cNvPr id="0" name="图片 225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5" y="4773149"/>
                          <a:ext cx="1656185" cy="6000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2987824" y="5541936"/>
            <a:ext cx="2376264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3" name="Equation" r:id="rId10" imgW="939165" imgH="254000" progId="Equation.DSMT4">
                    <p:embed/>
                  </p:oleObj>
                </mc:Choice>
                <mc:Fallback>
                  <p:oleObj name="Equation" r:id="rId10" imgW="939165" imgH="254000" progId="Equation.DSMT4">
                    <p:embed/>
                    <p:pic>
                      <p:nvPicPr>
                        <p:cNvPr id="0" name="图片 225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24" y="5541936"/>
                          <a:ext cx="2376264" cy="64807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-67341" y="4014784"/>
              <a:ext cx="395958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711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辨析证明：</a:t>
              </a:r>
              <a:r>
                <a:rPr kumimoji="0" 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对任意的</a:t>
              </a:r>
              <a:endParaRPr kumimoji="0" lang="zh-CN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163909" y="4876326"/>
            <a:ext cx="162095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zh-CN" sz="2800" b="1" dirty="0"/>
              <a:t>“假证”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探究证明，总结方法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05845" y="1596349"/>
            <a:ext cx="979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2457" y="1189957"/>
            <a:ext cx="10450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判断并证明函数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的单调性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606505" y="1246749"/>
          <a:ext cx="2750168" cy="6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2" imgW="1104900" imgH="254000" progId="Equation.DSMT4">
                  <p:embed/>
                </p:oleObj>
              </mc:Choice>
              <mc:Fallback>
                <p:oleObj name="Equation" r:id="rId2" imgW="1104900" imgH="254000" progId="Equation.DSMT4">
                  <p:embed/>
                  <p:pic>
                    <p:nvPicPr>
                      <p:cNvPr id="0" name="图片 21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505" y="1246749"/>
                        <a:ext cx="2750168" cy="64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41265" y="2046534"/>
            <a:ext cx="3829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证明：对任意的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864100" y="2083047"/>
          <a:ext cx="21351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4" imgW="17068800" imgH="5486400" progId="Equation.DSMT4">
                  <p:embed/>
                </p:oleObj>
              </mc:Choice>
              <mc:Fallback>
                <p:oleObj name="Equation" r:id="rId4" imgW="17068800" imgH="548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083047"/>
                        <a:ext cx="2135188" cy="69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2989944" y="2902876"/>
          <a:ext cx="4556418" cy="75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6" imgW="1548765" imgH="254000" progId="Equation.DSMT4">
                  <p:embed/>
                </p:oleObj>
              </mc:Choice>
              <mc:Fallback>
                <p:oleObj name="Equation" r:id="rId6" imgW="1548765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944" y="2902876"/>
                        <a:ext cx="4556418" cy="754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5704115" y="3730189"/>
          <a:ext cx="3352799" cy="724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8" imgW="1193800" imgH="254000" progId="Equation.DSMT4">
                  <p:embed/>
                </p:oleObj>
              </mc:Choice>
              <mc:Fallback>
                <p:oleObj name="Equation" r:id="rId8" imgW="1193800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115" y="3730189"/>
                        <a:ext cx="3352799" cy="724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9" name="对象 28"/>
          <p:cNvGraphicFramePr>
            <a:graphicFrameLocks noChangeAspect="1"/>
          </p:cNvGraphicFramePr>
          <p:nvPr/>
        </p:nvGraphicFramePr>
        <p:xfrm>
          <a:off x="2967946" y="4426197"/>
          <a:ext cx="21574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10" imgW="19812000" imgH="5486400" progId="Equation.DSMT4">
                  <p:embed/>
                </p:oleObj>
              </mc:Choice>
              <mc:Fallback>
                <p:oleObj name="Equation" r:id="rId10" imgW="19812000" imgH="548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946" y="4426197"/>
                        <a:ext cx="2157412" cy="595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1" name="对象 30"/>
          <p:cNvGraphicFramePr>
            <a:graphicFrameLocks noChangeAspect="1"/>
          </p:cNvGraphicFramePr>
          <p:nvPr/>
        </p:nvGraphicFramePr>
        <p:xfrm>
          <a:off x="5204077" y="4398141"/>
          <a:ext cx="6987924" cy="65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12" imgW="2755900" imgH="254000" progId="Equation.DSMT4">
                  <p:embed/>
                </p:oleObj>
              </mc:Choice>
              <mc:Fallback>
                <p:oleObj name="Equation" r:id="rId12" imgW="2755900" imgH="254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4077" y="4398141"/>
                        <a:ext cx="6987924" cy="652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6385" name="对象 16384"/>
          <p:cNvGraphicFramePr>
            <a:graphicFrameLocks noChangeAspect="1"/>
          </p:cNvGraphicFramePr>
          <p:nvPr/>
        </p:nvGraphicFramePr>
        <p:xfrm>
          <a:off x="2930297" y="5109030"/>
          <a:ext cx="2983100" cy="72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4" imgW="25298400" imgH="6096000" progId="Equation.DSMT4">
                  <p:embed/>
                </p:oleObj>
              </mc:Choice>
              <mc:Fallback>
                <p:oleObj name="Equation" r:id="rId14" imgW="25298400" imgH="6096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297" y="5109030"/>
                        <a:ext cx="2983100" cy="725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Box 16386"/>
          <p:cNvSpPr txBox="1"/>
          <p:nvPr/>
        </p:nvSpPr>
        <p:spPr>
          <a:xfrm>
            <a:off x="2960914" y="5834743"/>
            <a:ext cx="7300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所以，函数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为增函数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16388" name="对象 16387"/>
          <p:cNvGraphicFramePr>
            <a:graphicFrameLocks noChangeAspect="1"/>
          </p:cNvGraphicFramePr>
          <p:nvPr/>
        </p:nvGraphicFramePr>
        <p:xfrm>
          <a:off x="5370277" y="5894935"/>
          <a:ext cx="27495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6" imgW="1104900" imgH="254000" progId="Equation.DSMT4">
                  <p:embed/>
                </p:oleObj>
              </mc:Choice>
              <mc:Fallback>
                <p:oleObj name="Equation" r:id="rId16" imgW="1104900" imgH="254000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277" y="5894935"/>
                        <a:ext cx="27495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029" y="1538514"/>
            <a:ext cx="1107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判断函数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               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的单调性，并求这个函数的最值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98863" y="1610281"/>
          <a:ext cx="2322966" cy="65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1" imgW="21945600" imgH="6096000" progId="Equation.DSMT4">
                  <p:embed/>
                </p:oleObj>
              </mc:Choice>
              <mc:Fallback>
                <p:oleObj name="Equation" r:id="rId1" imgW="21945600" imgH="609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1610281"/>
                        <a:ext cx="2322966" cy="653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834743" y="1625600"/>
          <a:ext cx="1644955" cy="65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647700" imgH="254000" progId="Equation.DSMT4">
                  <p:embed/>
                </p:oleObj>
              </mc:Choice>
              <mc:Fallback>
                <p:oleObj name="Equation" r:id="rId3" imgW="6477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743" y="1625600"/>
                        <a:ext cx="1644955" cy="653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探究证明，总结方法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172" y="1623190"/>
            <a:ext cx="11086553" cy="400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知识总结：单调性的概念总结；单调性证明的步骤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方法总结：函数的性质不仅能够从图中得到，也可从函数解析式中得到，关注函数解析式给予的信息，利于了解函数性质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4000" kern="100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WPS 演示</Application>
  <PresentationFormat>宽屏</PresentationFormat>
  <Paragraphs>100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28</vt:i4>
      </vt:variant>
      <vt:variant>
        <vt:lpstr>幻灯片标题</vt:lpstr>
      </vt:variant>
      <vt:variant>
        <vt:i4>11</vt:i4>
      </vt:variant>
    </vt:vector>
  </HeadingPairs>
  <TitlesOfParts>
    <vt:vector size="51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华文新魏</vt:lpstr>
      <vt:lpstr>Times New Roman</vt:lpstr>
      <vt:lpstr>Calibri</vt:lpstr>
      <vt:lpstr>Arial Unicode MS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197</cp:revision>
  <dcterms:created xsi:type="dcterms:W3CDTF">2014-11-06T06:08:00Z</dcterms:created>
  <dcterms:modified xsi:type="dcterms:W3CDTF">2020-12-14T02:47:42Z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