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wmf" ContentType="image/x-wmf"/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91" r:id="rId3"/>
    <p:sldId id="290" r:id="rId4"/>
    <p:sldId id="303" r:id="rId5"/>
    <p:sldId id="304" r:id="rId6"/>
    <p:sldId id="305" r:id="rId7"/>
    <p:sldId id="306" r:id="rId8"/>
    <p:sldId id="307" r:id="rId9"/>
    <p:sldId id="308" r:id="rId10"/>
    <p:sldId id="294" r:id="rId11"/>
    <p:sldId id="302" r:id="rId12"/>
    <p:sldId id="279" r:id="rId13"/>
  </p:sldIdLst>
  <p:sldSz cx="12192000" cy="6858000"/>
  <p:notesSz cx="6858000" cy="9144000"/>
  <p:defaultTextStyle>
    <a:defPPr>
      <a:defRPr lang="zh-CN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2644A"/>
    <a:srgbClr val="897A5D"/>
    <a:srgbClr val="25B7C0"/>
    <a:srgbClr val="FDFDFD"/>
    <a:srgbClr val="595859"/>
    <a:srgbClr val="595959"/>
    <a:srgbClr val="F6A500"/>
    <a:srgbClr val="FD71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/>
    <p:restoredTop sz="94630"/>
  </p:normalViewPr>
  <p:slideViewPr>
    <p:cSldViewPr snapToGrid="0" showGuides="1">
      <p:cViewPr varScale="1">
        <p:scale>
          <a:sx n="81" d="100"/>
          <a:sy n="81" d="100"/>
        </p:scale>
        <p:origin x="725" y="6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 showFormatting="0"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handoutMaster" Target="handoutMasters/handoutMaster1.xml"/><Relationship Id="rId14" Type="http://schemas.openxmlformats.org/officeDocument/2006/relationships/notesMaster" Target="notesMasters/notesMaster1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4" Type="http://schemas.openxmlformats.org/officeDocument/2006/relationships/image" Target="../media/image10.wmf"/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5" Type="http://schemas.openxmlformats.org/officeDocument/2006/relationships/image" Target="../media/image17.wmf"/><Relationship Id="rId4" Type="http://schemas.openxmlformats.org/officeDocument/2006/relationships/image" Target="../media/image16.wmf"/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5" Type="http://schemas.openxmlformats.org/officeDocument/2006/relationships/image" Target="../media/image17.wmf"/><Relationship Id="rId4" Type="http://schemas.openxmlformats.org/officeDocument/2006/relationships/image" Target="../media/image16.wmf"/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7" Type="http://schemas.openxmlformats.org/officeDocument/2006/relationships/image" Target="../media/image23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606A740-BBB9-4963-8797-18622D141CA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单击此处编辑母版文本样式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第二级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第三级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第四级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1410881-65A3-43F7-9548-CFED2647BFBE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10243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10244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eaLnBrk="1" hangingPunct="1"/>
            <a:fld id="{9A0DB2DC-4C9A-4742-B13C-FB6460FD3503}" type="slidenum">
              <a:rPr lang="zh-CN" altLang="en-US" sz="1200" dirty="0"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emf"/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5" Type="http://schemas.openxmlformats.org/officeDocument/2006/relationships/image" Target="../media/image3.emf"/><Relationship Id="rId4" Type="http://schemas.openxmlformats.org/officeDocument/2006/relationships/image" Target="../media/image2.png"/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幻灯片封面"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29000">
                <a:srgbClr val="FFFFFF"/>
              </a:gs>
              <a:gs pos="98000">
                <a:srgbClr val="FFFFFF">
                  <a:lumMod val="75000"/>
                </a:srgbClr>
              </a:gs>
            </a:gsLst>
            <a:lin ang="2700000" scaled="1"/>
            <a:tileRect/>
          </a:gradFill>
          <a:ln w="25400" cap="flat" cmpd="sng" algn="ctr">
            <a:noFill/>
            <a:prstDash val="solid"/>
          </a:ln>
          <a:effectLst>
            <a:softEdge rad="0"/>
          </a:effectLst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矩形 5"/>
          <p:cNvSpPr/>
          <p:nvPr userDrawn="1"/>
        </p:nvSpPr>
        <p:spPr>
          <a:xfrm>
            <a:off x="0" y="1603648"/>
            <a:ext cx="12192000" cy="80297"/>
          </a:xfrm>
          <a:prstGeom prst="rect">
            <a:avLst/>
          </a:prstGeom>
          <a:solidFill>
            <a:srgbClr val="72644A"/>
          </a:solidFill>
          <a:ln w="25400" cap="flat" cmpd="sng" algn="ctr">
            <a:noFill/>
            <a:prstDash val="solid"/>
          </a:ln>
          <a:effectLst>
            <a:softEdge rad="0"/>
          </a:effectLst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4408085"/>
            <a:ext cx="12192000" cy="80297"/>
          </a:xfrm>
          <a:prstGeom prst="rect">
            <a:avLst/>
          </a:prstGeom>
          <a:solidFill>
            <a:srgbClr val="72644A"/>
          </a:solidFill>
          <a:ln w="25400" cap="flat" cmpd="sng" algn="ctr">
            <a:noFill/>
            <a:prstDash val="solid"/>
          </a:ln>
          <a:effectLst>
            <a:softEdge rad="0"/>
          </a:effectLst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3" name="图片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17265"/>
            <a:ext cx="12192000" cy="2857500"/>
          </a:xfrm>
          <a:prstGeom prst="rect">
            <a:avLst/>
          </a:prstGeom>
        </p:spPr>
      </p:pic>
      <p:pic>
        <p:nvPicPr>
          <p:cNvPr id="8" name="Picture 3" descr="D:\人教网\logo透明s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图片 1" descr="人教社logo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475470" y="372110"/>
            <a:ext cx="2296795" cy="37338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内容页"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D:\人教网\logo透明s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结束页"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37859"/>
            <a:ext cx="12192000" cy="1552575"/>
          </a:xfrm>
          <a:prstGeom prst="rect">
            <a:avLst/>
          </a:prstGeom>
        </p:spPr>
      </p:pic>
      <p:sp>
        <p:nvSpPr>
          <p:cNvPr id="6" name="Oval 9"/>
          <p:cNvSpPr/>
          <p:nvPr/>
        </p:nvSpPr>
        <p:spPr>
          <a:xfrm>
            <a:off x="3752850" y="1257300"/>
            <a:ext cx="2381250" cy="2381250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Oval 10"/>
          <p:cNvSpPr/>
          <p:nvPr/>
        </p:nvSpPr>
        <p:spPr>
          <a:xfrm>
            <a:off x="2568575" y="1104900"/>
            <a:ext cx="2381250" cy="2382838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4106" name="组合 79"/>
          <p:cNvGrpSpPr/>
          <p:nvPr userDrawn="1"/>
        </p:nvGrpSpPr>
        <p:grpSpPr>
          <a:xfrm>
            <a:off x="1589088" y="811213"/>
            <a:ext cx="2341562" cy="2344737"/>
            <a:chOff x="6379729" y="2488774"/>
            <a:chExt cx="2513016" cy="2513016"/>
          </a:xfrm>
        </p:grpSpPr>
        <p:sp>
          <p:nvSpPr>
            <p:cNvPr id="9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11" name="椭圆 80"/>
          <p:cNvSpPr/>
          <p:nvPr/>
        </p:nvSpPr>
        <p:spPr bwMode="auto">
          <a:xfrm>
            <a:off x="1932719" y="1141999"/>
            <a:ext cx="1691508" cy="1694936"/>
          </a:xfrm>
          <a:prstGeom prst="ellipse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0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谢</a:t>
            </a:r>
            <a:endParaRPr kumimoji="0" lang="zh-CN" altLang="en-US" sz="10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grpSp>
        <p:nvGrpSpPr>
          <p:cNvPr id="4110" name="组合 79"/>
          <p:cNvGrpSpPr/>
          <p:nvPr userDrawn="1"/>
        </p:nvGrpSpPr>
        <p:grpSpPr>
          <a:xfrm>
            <a:off x="3630613" y="601663"/>
            <a:ext cx="2181225" cy="2184400"/>
            <a:chOff x="6379729" y="2488774"/>
            <a:chExt cx="2513016" cy="2513016"/>
          </a:xfrm>
        </p:grpSpPr>
        <p:sp>
          <p:nvSpPr>
            <p:cNvPr id="13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4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15" name="椭圆 80"/>
          <p:cNvSpPr/>
          <p:nvPr/>
        </p:nvSpPr>
        <p:spPr bwMode="auto">
          <a:xfrm>
            <a:off x="3950515" y="893734"/>
            <a:ext cx="1575476" cy="1578669"/>
          </a:xfrm>
          <a:prstGeom prst="ellipse">
            <a:avLst/>
          </a:prstGeom>
          <a:solidFill>
            <a:schemeClr val="accent2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95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谢</a:t>
            </a:r>
            <a:endParaRPr kumimoji="0" lang="zh-CN" altLang="en-US" sz="95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grpSp>
        <p:nvGrpSpPr>
          <p:cNvPr id="4114" name="组合 79"/>
          <p:cNvGrpSpPr/>
          <p:nvPr userDrawn="1"/>
        </p:nvGrpSpPr>
        <p:grpSpPr>
          <a:xfrm>
            <a:off x="6508750" y="796925"/>
            <a:ext cx="2355850" cy="2359025"/>
            <a:chOff x="6379729" y="2488774"/>
            <a:chExt cx="2513016" cy="2513016"/>
          </a:xfrm>
        </p:grpSpPr>
        <p:sp>
          <p:nvSpPr>
            <p:cNvPr id="17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8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19" name="椭圆 80"/>
          <p:cNvSpPr/>
          <p:nvPr/>
        </p:nvSpPr>
        <p:spPr bwMode="auto">
          <a:xfrm>
            <a:off x="6854479" y="1129847"/>
            <a:ext cx="1701582" cy="1705030"/>
          </a:xfrm>
          <a:prstGeom prst="ellipse">
            <a:avLst/>
          </a:prstGeom>
          <a:solidFill>
            <a:schemeClr val="accent4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95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看</a:t>
            </a:r>
            <a:endParaRPr kumimoji="0" lang="zh-CN" altLang="en-US" sz="95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grpSp>
        <p:nvGrpSpPr>
          <p:cNvPr id="4118" name="组合 79"/>
          <p:cNvGrpSpPr/>
          <p:nvPr userDrawn="1"/>
        </p:nvGrpSpPr>
        <p:grpSpPr>
          <a:xfrm>
            <a:off x="5019675" y="1946275"/>
            <a:ext cx="1920875" cy="1924050"/>
            <a:chOff x="6379729" y="2488774"/>
            <a:chExt cx="2513016" cy="2513016"/>
          </a:xfrm>
        </p:grpSpPr>
        <p:sp>
          <p:nvSpPr>
            <p:cNvPr id="21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2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23" name="椭圆 80"/>
          <p:cNvSpPr/>
          <p:nvPr/>
        </p:nvSpPr>
        <p:spPr bwMode="auto">
          <a:xfrm>
            <a:off x="5301429" y="2217371"/>
            <a:ext cx="1387841" cy="1390650"/>
          </a:xfrm>
          <a:prstGeom prst="ellipse">
            <a:avLst/>
          </a:prstGeom>
          <a:solidFill>
            <a:schemeClr val="accent3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8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观</a:t>
            </a:r>
            <a:endParaRPr kumimoji="0" lang="zh-CN" altLang="en-US" sz="8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pic>
        <p:nvPicPr>
          <p:cNvPr id="24" name="Picture 3" descr="D:\人教网\logo透明s.pn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图片 1" descr="人教社logo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9356090" y="382270"/>
            <a:ext cx="2296795" cy="37338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image" Target="../media/image3.emf"/><Relationship Id="rId4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90575"/>
          </a:xfrm>
          <a:prstGeom prst="rect">
            <a:avLst/>
          </a:prstGeom>
        </p:spPr>
      </p:pic>
      <p:pic>
        <p:nvPicPr>
          <p:cNvPr id="3" name="图片 2" descr="人教社logo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7776845" y="208280"/>
            <a:ext cx="2296795" cy="37338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image" Target="../media/image10.wmf"/><Relationship Id="rId8" Type="http://schemas.openxmlformats.org/officeDocument/2006/relationships/oleObject" Target="../embeddings/oleObject4.bin"/><Relationship Id="rId7" Type="http://schemas.openxmlformats.org/officeDocument/2006/relationships/image" Target="../media/image9.wmf"/><Relationship Id="rId6" Type="http://schemas.openxmlformats.org/officeDocument/2006/relationships/oleObject" Target="../embeddings/oleObject3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2.bin"/><Relationship Id="rId3" Type="http://schemas.openxmlformats.org/officeDocument/2006/relationships/image" Target="../media/image7.wmf"/><Relationship Id="rId2" Type="http://schemas.openxmlformats.org/officeDocument/2006/relationships/oleObject" Target="../embeddings/oleObject1.bin"/><Relationship Id="rId11" Type="http://schemas.openxmlformats.org/officeDocument/2006/relationships/vmlDrawing" Target="../drawings/vmlDrawing1.vml"/><Relationship Id="rId10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vmlDrawing" Target="../drawings/vmlDrawing2.vml"/><Relationship Id="rId8" Type="http://schemas.openxmlformats.org/officeDocument/2006/relationships/slideLayout" Target="../slideLayouts/slideLayout2.xml"/><Relationship Id="rId7" Type="http://schemas.openxmlformats.org/officeDocument/2006/relationships/oleObject" Target="../embeddings/oleObject8.bin"/><Relationship Id="rId6" Type="http://schemas.openxmlformats.org/officeDocument/2006/relationships/image" Target="../media/image12.wmf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Relationship Id="rId3" Type="http://schemas.openxmlformats.org/officeDocument/2006/relationships/image" Target="../media/image11.wmf"/><Relationship Id="rId2" Type="http://schemas.openxmlformats.org/officeDocument/2006/relationships/oleObject" Target="../embeddings/oleObject5.bin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image" Target="../media/image16.wmf"/><Relationship Id="rId8" Type="http://schemas.openxmlformats.org/officeDocument/2006/relationships/oleObject" Target="../embeddings/oleObject12.bin"/><Relationship Id="rId7" Type="http://schemas.openxmlformats.org/officeDocument/2006/relationships/image" Target="../media/image15.wmf"/><Relationship Id="rId6" Type="http://schemas.openxmlformats.org/officeDocument/2006/relationships/oleObject" Target="../embeddings/oleObject11.bin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0.bin"/><Relationship Id="rId3" Type="http://schemas.openxmlformats.org/officeDocument/2006/relationships/image" Target="../media/image13.wmf"/><Relationship Id="rId2" Type="http://schemas.openxmlformats.org/officeDocument/2006/relationships/oleObject" Target="../embeddings/oleObject9.bin"/><Relationship Id="rId13" Type="http://schemas.openxmlformats.org/officeDocument/2006/relationships/vmlDrawing" Target="../drawings/vmlDrawing3.vml"/><Relationship Id="rId12" Type="http://schemas.openxmlformats.org/officeDocument/2006/relationships/slideLayout" Target="../slideLayouts/slideLayout2.xml"/><Relationship Id="rId11" Type="http://schemas.openxmlformats.org/officeDocument/2006/relationships/image" Target="../media/image17.wmf"/><Relationship Id="rId10" Type="http://schemas.openxmlformats.org/officeDocument/2006/relationships/oleObject" Target="../embeddings/oleObject13.bin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image" Target="../media/image16.wmf"/><Relationship Id="rId8" Type="http://schemas.openxmlformats.org/officeDocument/2006/relationships/oleObject" Target="../embeddings/oleObject17.bin"/><Relationship Id="rId7" Type="http://schemas.openxmlformats.org/officeDocument/2006/relationships/image" Target="../media/image15.wmf"/><Relationship Id="rId6" Type="http://schemas.openxmlformats.org/officeDocument/2006/relationships/oleObject" Target="../embeddings/oleObject16.bin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5.bin"/><Relationship Id="rId3" Type="http://schemas.openxmlformats.org/officeDocument/2006/relationships/image" Target="../media/image13.wmf"/><Relationship Id="rId2" Type="http://schemas.openxmlformats.org/officeDocument/2006/relationships/oleObject" Target="../embeddings/oleObject14.bin"/><Relationship Id="rId13" Type="http://schemas.openxmlformats.org/officeDocument/2006/relationships/vmlDrawing" Target="../drawings/vmlDrawing4.vml"/><Relationship Id="rId12" Type="http://schemas.openxmlformats.org/officeDocument/2006/relationships/slideLayout" Target="../slideLayouts/slideLayout2.xml"/><Relationship Id="rId11" Type="http://schemas.openxmlformats.org/officeDocument/2006/relationships/image" Target="../media/image17.wmf"/><Relationship Id="rId10" Type="http://schemas.openxmlformats.org/officeDocument/2006/relationships/oleObject" Target="../embeddings/oleObject18.bin"/><Relationship Id="rId1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image" Target="../media/image20.wmf"/><Relationship Id="rId8" Type="http://schemas.openxmlformats.org/officeDocument/2006/relationships/oleObject" Target="../embeddings/oleObject22.bin"/><Relationship Id="rId7" Type="http://schemas.openxmlformats.org/officeDocument/2006/relationships/image" Target="../media/image19.wmf"/><Relationship Id="rId6" Type="http://schemas.openxmlformats.org/officeDocument/2006/relationships/oleObject" Target="../embeddings/oleObject21.bin"/><Relationship Id="rId5" Type="http://schemas.openxmlformats.org/officeDocument/2006/relationships/image" Target="../media/image18.wmf"/><Relationship Id="rId4" Type="http://schemas.openxmlformats.org/officeDocument/2006/relationships/oleObject" Target="../embeddings/oleObject20.bin"/><Relationship Id="rId3" Type="http://schemas.openxmlformats.org/officeDocument/2006/relationships/image" Target="../media/image13.wmf"/><Relationship Id="rId2" Type="http://schemas.openxmlformats.org/officeDocument/2006/relationships/oleObject" Target="../embeddings/oleObject19.bin"/><Relationship Id="rId18" Type="http://schemas.openxmlformats.org/officeDocument/2006/relationships/vmlDrawing" Target="../drawings/vmlDrawing5.vml"/><Relationship Id="rId17" Type="http://schemas.openxmlformats.org/officeDocument/2006/relationships/slideLayout" Target="../slideLayouts/slideLayout2.xml"/><Relationship Id="rId16" Type="http://schemas.openxmlformats.org/officeDocument/2006/relationships/oleObject" Target="../embeddings/oleObject26.bin"/><Relationship Id="rId15" Type="http://schemas.openxmlformats.org/officeDocument/2006/relationships/image" Target="../media/image23.wmf"/><Relationship Id="rId14" Type="http://schemas.openxmlformats.org/officeDocument/2006/relationships/oleObject" Target="../embeddings/oleObject25.bin"/><Relationship Id="rId13" Type="http://schemas.openxmlformats.org/officeDocument/2006/relationships/image" Target="../media/image22.wmf"/><Relationship Id="rId12" Type="http://schemas.openxmlformats.org/officeDocument/2006/relationships/oleObject" Target="../embeddings/oleObject24.bin"/><Relationship Id="rId11" Type="http://schemas.openxmlformats.org/officeDocument/2006/relationships/image" Target="../media/image21.wmf"/><Relationship Id="rId10" Type="http://schemas.openxmlformats.org/officeDocument/2006/relationships/oleObject" Target="../embeddings/oleObject23.bin"/><Relationship Id="rId1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6.v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25.wmf"/><Relationship Id="rId3" Type="http://schemas.openxmlformats.org/officeDocument/2006/relationships/oleObject" Target="../embeddings/oleObject28.bin"/><Relationship Id="rId2" Type="http://schemas.openxmlformats.org/officeDocument/2006/relationships/image" Target="../media/image24.wmf"/><Relationship Id="rId1" Type="http://schemas.openxmlformats.org/officeDocument/2006/relationships/oleObject" Target="../embeddings/oleObject27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12"/>
          <p:cNvSpPr txBox="1"/>
          <p:nvPr/>
        </p:nvSpPr>
        <p:spPr>
          <a:xfrm>
            <a:off x="0" y="2298700"/>
            <a:ext cx="12192000" cy="131266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6000" b="1" dirty="0">
                <a:solidFill>
                  <a:schemeClr val="bg1"/>
                </a:solidFill>
                <a:latin typeface="Arial" panose="020B0604020202020204" pitchFamily="34" charset="0"/>
              </a:rPr>
              <a:t>《</a:t>
            </a:r>
            <a:r>
              <a:rPr lang="en-US" altLang="zh-CN" sz="6000" b="1" dirty="0">
                <a:solidFill>
                  <a:schemeClr val="bg1"/>
                </a:solidFill>
              </a:rPr>
              <a:t>3.1.2</a:t>
            </a:r>
            <a:r>
              <a:rPr lang="zh-CN" altLang="zh-CN" sz="6000" b="1" dirty="0">
                <a:solidFill>
                  <a:schemeClr val="bg1"/>
                </a:solidFill>
              </a:rPr>
              <a:t>函数单调性</a:t>
            </a:r>
            <a:r>
              <a:rPr lang="en-US" altLang="zh-CN" sz="6000" b="1" dirty="0">
                <a:solidFill>
                  <a:schemeClr val="bg1"/>
                </a:solidFill>
                <a:latin typeface="Arial" panose="020B0604020202020204" pitchFamily="34" charset="0"/>
              </a:rPr>
              <a:t>》</a:t>
            </a:r>
            <a:endParaRPr lang="zh-CN" altLang="zh-CN" sz="60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7172" name="TextBox 13"/>
          <p:cNvSpPr txBox="1"/>
          <p:nvPr/>
        </p:nvSpPr>
        <p:spPr>
          <a:xfrm>
            <a:off x="3044841" y="4879157"/>
            <a:ext cx="7540333" cy="120032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zh-CN" altLang="en-US" sz="2400" b="1" dirty="0">
                <a:sym typeface="+mn-ea"/>
              </a:rPr>
              <a:t>主 讲   人： 赵  琳　 北京市第十一中学</a:t>
            </a:r>
            <a:endParaRPr lang="zh-CN" sz="2400" b="1" dirty="0"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 algn="l" eaLnBrk="1" hangingPunct="1">
              <a:lnSpc>
                <a:spcPct val="150000"/>
              </a:lnSpc>
            </a:pPr>
            <a:r>
              <a:rPr lang="zh-CN" sz="2400" b="1" dirty="0">
                <a:sym typeface="+mn-ea"/>
              </a:rPr>
              <a:t>审核指导：</a:t>
            </a:r>
            <a:r>
              <a:rPr lang="en-US" altLang="zh-CN" sz="2400" b="1" dirty="0">
                <a:sym typeface="+mn-ea"/>
              </a:rPr>
              <a:t> </a:t>
            </a:r>
            <a:r>
              <a:rPr lang="zh-CN" altLang="en-US" sz="2400" b="1" dirty="0">
                <a:sym typeface="+mn-ea"/>
              </a:rPr>
              <a:t>张  鹤    北京市海淀区教师进修学校</a:t>
            </a:r>
            <a:endParaRPr lang="en-US" altLang="zh-CN" sz="2400" b="1" dirty="0">
              <a:latin typeface="Arial" panose="020B0604020202020204" pitchFamily="34" charset="0"/>
            </a:endParaRPr>
          </a:p>
        </p:txBody>
      </p:sp>
      <p:sp>
        <p:nvSpPr>
          <p:cNvPr id="5" name="TextBox 12"/>
          <p:cNvSpPr txBox="1">
            <a:spLocks noChangeArrowheads="1"/>
          </p:cNvSpPr>
          <p:nvPr/>
        </p:nvSpPr>
        <p:spPr bwMode="auto">
          <a:xfrm>
            <a:off x="278033" y="548551"/>
            <a:ext cx="880940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人教版高中数学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B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版必修第一册  第三章 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3.1.2 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第</a:t>
            </a:r>
            <a:r>
              <a:rPr kumimoji="0" lang="en-US" altLang="zh-CN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1</a:t>
            </a:r>
            <a:r>
              <a:rPr kumimoji="0" lang="zh-CN" alt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课时</a:t>
            </a:r>
            <a:endParaRPr kumimoji="0" lang="zh-CN" altLang="zh-CN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6" name="Picture 3" descr="D:\人教网\logo透明s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2"/>
          <p:cNvSpPr txBox="1"/>
          <p:nvPr/>
        </p:nvSpPr>
        <p:spPr>
          <a:xfrm>
            <a:off x="3295461" y="63374"/>
            <a:ext cx="5229225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>
                <a:solidFill>
                  <a:schemeClr val="bg1"/>
                </a:solidFill>
                <a:latin typeface="Arial" panose="020B0604020202020204" pitchFamily="34" charset="0"/>
              </a:rPr>
              <a:t>布置作业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882853" y="1612680"/>
            <a:ext cx="9869214" cy="793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4000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zh-CN" sz="3600" dirty="0">
                <a:latin typeface="宋体" panose="02010600030101010101" pitchFamily="2" charset="-122"/>
                <a:ea typeface="宋体" panose="02010600030101010101" pitchFamily="2" charset="-122"/>
              </a:rPr>
              <a:t>课本第</a:t>
            </a:r>
            <a:r>
              <a:rPr lang="en-US" altLang="zh-CN" sz="3600" dirty="0">
                <a:latin typeface="宋体" panose="02010600030101010101" pitchFamily="2" charset="-122"/>
                <a:ea typeface="宋体" panose="02010600030101010101" pitchFamily="2" charset="-122"/>
              </a:rPr>
              <a:t>102</a:t>
            </a:r>
            <a:r>
              <a:rPr lang="zh-CN" altLang="zh-CN" sz="3600" dirty="0">
                <a:latin typeface="宋体" panose="02010600030101010101" pitchFamily="2" charset="-122"/>
                <a:ea typeface="宋体" panose="02010600030101010101" pitchFamily="2" charset="-122"/>
              </a:rPr>
              <a:t>页练习</a:t>
            </a:r>
            <a:r>
              <a:rPr lang="en-US" altLang="zh-CN" sz="3600" dirty="0">
                <a:latin typeface="宋体" panose="02010600030101010101" pitchFamily="2" charset="-122"/>
                <a:ea typeface="宋体" panose="02010600030101010101" pitchFamily="2" charset="-122"/>
              </a:rPr>
              <a:t>A</a:t>
            </a:r>
            <a:r>
              <a:rPr lang="zh-CN" altLang="zh-CN" sz="3600" dirty="0">
                <a:latin typeface="宋体" panose="02010600030101010101" pitchFamily="2" charset="-122"/>
                <a:ea typeface="宋体" panose="02010600030101010101" pitchFamily="2" charset="-122"/>
              </a:rPr>
              <a:t>：</a:t>
            </a:r>
            <a:r>
              <a:rPr lang="en-US" altLang="zh-CN" sz="3600" dirty="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zh-CN" altLang="zh-CN" sz="3600" dirty="0"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en-US" altLang="zh-CN" sz="3600" dirty="0"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lang="zh-CN" altLang="zh-CN" sz="3600" dirty="0"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en-US" altLang="zh-CN" sz="3600" dirty="0"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zh-CN" sz="3600" dirty="0"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en-US" altLang="zh-CN" sz="3600" dirty="0">
                <a:latin typeface="宋体" panose="02010600030101010101" pitchFamily="2" charset="-122"/>
                <a:ea typeface="宋体" panose="02010600030101010101" pitchFamily="2" charset="-122"/>
              </a:rPr>
              <a:t>6.</a:t>
            </a:r>
            <a:endParaRPr lang="zh-CN" altLang="zh-CN" sz="3600" kern="1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4" name="Picture 3" descr="D:\人教网\logo透明s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9"/>
          <p:cNvSpPr/>
          <p:nvPr/>
        </p:nvSpPr>
        <p:spPr>
          <a:xfrm>
            <a:off x="3752850" y="1257300"/>
            <a:ext cx="2381250" cy="2381250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Oval 10"/>
          <p:cNvSpPr/>
          <p:nvPr/>
        </p:nvSpPr>
        <p:spPr>
          <a:xfrm>
            <a:off x="2568575" y="1104900"/>
            <a:ext cx="2381250" cy="2382838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9220" name="组合 79"/>
          <p:cNvGrpSpPr/>
          <p:nvPr/>
        </p:nvGrpSpPr>
        <p:grpSpPr>
          <a:xfrm>
            <a:off x="1589088" y="811213"/>
            <a:ext cx="2341562" cy="2344737"/>
            <a:chOff x="6379729" y="2488774"/>
            <a:chExt cx="2513016" cy="2513016"/>
          </a:xfrm>
        </p:grpSpPr>
        <p:sp>
          <p:nvSpPr>
            <p:cNvPr id="10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9" name="椭圆 80"/>
          <p:cNvSpPr/>
          <p:nvPr/>
        </p:nvSpPr>
        <p:spPr bwMode="auto">
          <a:xfrm>
            <a:off x="1932719" y="1141999"/>
            <a:ext cx="1691508" cy="1694936"/>
          </a:xfrm>
          <a:prstGeom prst="ellipse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0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谢</a:t>
            </a:r>
            <a:endParaRPr kumimoji="0" lang="zh-CN" altLang="en-US" sz="10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grpSp>
        <p:nvGrpSpPr>
          <p:cNvPr id="9224" name="组合 79"/>
          <p:cNvGrpSpPr/>
          <p:nvPr/>
        </p:nvGrpSpPr>
        <p:grpSpPr>
          <a:xfrm>
            <a:off x="3630613" y="601663"/>
            <a:ext cx="2181225" cy="2184400"/>
            <a:chOff x="6379729" y="2488774"/>
            <a:chExt cx="2513016" cy="2513016"/>
          </a:xfrm>
        </p:grpSpPr>
        <p:sp>
          <p:nvSpPr>
            <p:cNvPr id="31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32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30" name="椭圆 80"/>
          <p:cNvSpPr/>
          <p:nvPr/>
        </p:nvSpPr>
        <p:spPr bwMode="auto">
          <a:xfrm>
            <a:off x="3950515" y="909500"/>
            <a:ext cx="1575476" cy="1578669"/>
          </a:xfrm>
          <a:prstGeom prst="ellipse">
            <a:avLst/>
          </a:prstGeom>
          <a:solidFill>
            <a:schemeClr val="accent2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95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谢</a:t>
            </a:r>
            <a:endParaRPr kumimoji="0" lang="zh-CN" altLang="en-US" sz="95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grpSp>
        <p:nvGrpSpPr>
          <p:cNvPr id="9228" name="组合 79"/>
          <p:cNvGrpSpPr/>
          <p:nvPr/>
        </p:nvGrpSpPr>
        <p:grpSpPr>
          <a:xfrm>
            <a:off x="6508750" y="796925"/>
            <a:ext cx="2355850" cy="2359025"/>
            <a:chOff x="6379729" y="2488774"/>
            <a:chExt cx="2513016" cy="2513016"/>
          </a:xfrm>
        </p:grpSpPr>
        <p:sp>
          <p:nvSpPr>
            <p:cNvPr id="40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41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39" name="椭圆 80"/>
          <p:cNvSpPr/>
          <p:nvPr/>
        </p:nvSpPr>
        <p:spPr bwMode="auto">
          <a:xfrm>
            <a:off x="6854479" y="1129847"/>
            <a:ext cx="1701582" cy="1705030"/>
          </a:xfrm>
          <a:prstGeom prst="ellipse">
            <a:avLst/>
          </a:prstGeom>
          <a:solidFill>
            <a:schemeClr val="accent4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95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看</a:t>
            </a:r>
            <a:endParaRPr kumimoji="0" lang="zh-CN" altLang="en-US" sz="95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grpSp>
        <p:nvGrpSpPr>
          <p:cNvPr id="9232" name="组合 79"/>
          <p:cNvGrpSpPr/>
          <p:nvPr/>
        </p:nvGrpSpPr>
        <p:grpSpPr>
          <a:xfrm>
            <a:off x="5019675" y="1946275"/>
            <a:ext cx="1920875" cy="1924050"/>
            <a:chOff x="6379729" y="2488774"/>
            <a:chExt cx="2513016" cy="2513016"/>
          </a:xfrm>
        </p:grpSpPr>
        <p:sp>
          <p:nvSpPr>
            <p:cNvPr id="49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0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48" name="椭圆 80"/>
          <p:cNvSpPr/>
          <p:nvPr/>
        </p:nvSpPr>
        <p:spPr bwMode="auto">
          <a:xfrm>
            <a:off x="5301429" y="2217371"/>
            <a:ext cx="1387841" cy="1390650"/>
          </a:xfrm>
          <a:prstGeom prst="ellipse">
            <a:avLst/>
          </a:prstGeom>
          <a:solidFill>
            <a:schemeClr val="accent3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8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观</a:t>
            </a:r>
            <a:endParaRPr kumimoji="0" lang="zh-CN" altLang="en-US" sz="8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20" name="Oval 9"/>
          <p:cNvSpPr/>
          <p:nvPr/>
        </p:nvSpPr>
        <p:spPr>
          <a:xfrm>
            <a:off x="3752850" y="1257300"/>
            <a:ext cx="2381250" cy="2381250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Oval 10"/>
          <p:cNvSpPr/>
          <p:nvPr/>
        </p:nvSpPr>
        <p:spPr>
          <a:xfrm>
            <a:off x="2568575" y="1104900"/>
            <a:ext cx="2381250" cy="2382838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22" name="组合 79"/>
          <p:cNvGrpSpPr/>
          <p:nvPr/>
        </p:nvGrpSpPr>
        <p:grpSpPr bwMode="auto">
          <a:xfrm>
            <a:off x="1589088" y="811213"/>
            <a:ext cx="2341562" cy="2344737"/>
            <a:chOff x="6379729" y="2488774"/>
            <a:chExt cx="2513016" cy="2513016"/>
          </a:xfrm>
        </p:grpSpPr>
        <p:sp>
          <p:nvSpPr>
            <p:cNvPr id="23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24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</a:endParaRPr>
            </a:p>
          </p:txBody>
        </p:sp>
      </p:grpSp>
      <p:sp>
        <p:nvSpPr>
          <p:cNvPr id="25" name="椭圆 80"/>
          <p:cNvSpPr/>
          <p:nvPr/>
        </p:nvSpPr>
        <p:spPr bwMode="auto">
          <a:xfrm>
            <a:off x="1932719" y="1141999"/>
            <a:ext cx="1691508" cy="1694936"/>
          </a:xfrm>
          <a:prstGeom prst="ellipse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10000" kern="0" dirty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谢</a:t>
            </a:r>
            <a:endParaRPr lang="zh-CN" altLang="en-US" sz="10000" kern="0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26" name="组合 79"/>
          <p:cNvGrpSpPr/>
          <p:nvPr/>
        </p:nvGrpSpPr>
        <p:grpSpPr bwMode="auto">
          <a:xfrm>
            <a:off x="3630613" y="601663"/>
            <a:ext cx="2181225" cy="2184400"/>
            <a:chOff x="6379729" y="2488774"/>
            <a:chExt cx="2513016" cy="2513016"/>
          </a:xfrm>
        </p:grpSpPr>
        <p:sp>
          <p:nvSpPr>
            <p:cNvPr id="27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28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</a:endParaRPr>
            </a:p>
          </p:txBody>
        </p:sp>
      </p:grpSp>
      <p:sp>
        <p:nvSpPr>
          <p:cNvPr id="29" name="椭圆 80"/>
          <p:cNvSpPr/>
          <p:nvPr/>
        </p:nvSpPr>
        <p:spPr bwMode="auto">
          <a:xfrm>
            <a:off x="3950515" y="909500"/>
            <a:ext cx="1575477" cy="1578669"/>
          </a:xfrm>
          <a:prstGeom prst="ellipse">
            <a:avLst/>
          </a:prstGeom>
          <a:solidFill>
            <a:schemeClr val="accent2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9500" kern="0" dirty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谢</a:t>
            </a:r>
            <a:endParaRPr lang="zh-CN" altLang="en-US" sz="9500" kern="0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33" name="组合 79"/>
          <p:cNvGrpSpPr/>
          <p:nvPr/>
        </p:nvGrpSpPr>
        <p:grpSpPr bwMode="auto">
          <a:xfrm>
            <a:off x="6508750" y="796925"/>
            <a:ext cx="2355850" cy="2359025"/>
            <a:chOff x="6379729" y="2488774"/>
            <a:chExt cx="2513016" cy="2513016"/>
          </a:xfrm>
        </p:grpSpPr>
        <p:sp>
          <p:nvSpPr>
            <p:cNvPr id="34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35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</a:endParaRPr>
            </a:p>
          </p:txBody>
        </p:sp>
      </p:grpSp>
      <p:sp>
        <p:nvSpPr>
          <p:cNvPr id="36" name="椭圆 80"/>
          <p:cNvSpPr/>
          <p:nvPr/>
        </p:nvSpPr>
        <p:spPr bwMode="auto">
          <a:xfrm>
            <a:off x="6854479" y="1129847"/>
            <a:ext cx="1701582" cy="1705030"/>
          </a:xfrm>
          <a:prstGeom prst="ellipse">
            <a:avLst/>
          </a:prstGeom>
          <a:solidFill>
            <a:schemeClr val="accent4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9500" kern="0" dirty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看</a:t>
            </a:r>
            <a:endParaRPr lang="zh-CN" altLang="en-US" sz="9500" kern="0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37" name="组合 79"/>
          <p:cNvGrpSpPr/>
          <p:nvPr/>
        </p:nvGrpSpPr>
        <p:grpSpPr bwMode="auto">
          <a:xfrm>
            <a:off x="5019675" y="1946275"/>
            <a:ext cx="1920875" cy="1924050"/>
            <a:chOff x="6379729" y="2488774"/>
            <a:chExt cx="2513016" cy="2513016"/>
          </a:xfrm>
        </p:grpSpPr>
        <p:sp>
          <p:nvSpPr>
            <p:cNvPr id="38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42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</a:endParaRPr>
            </a:p>
          </p:txBody>
        </p:sp>
      </p:grpSp>
      <p:sp>
        <p:nvSpPr>
          <p:cNvPr id="43" name="椭圆 80"/>
          <p:cNvSpPr/>
          <p:nvPr/>
        </p:nvSpPr>
        <p:spPr bwMode="auto">
          <a:xfrm>
            <a:off x="5301430" y="2217371"/>
            <a:ext cx="1387840" cy="1390651"/>
          </a:xfrm>
          <a:prstGeom prst="ellipse">
            <a:avLst/>
          </a:prstGeom>
          <a:solidFill>
            <a:schemeClr val="accent3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8000" kern="0" dirty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观</a:t>
            </a:r>
            <a:endParaRPr lang="zh-CN" altLang="en-US" sz="8000" kern="0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4" name="Oval 9"/>
          <p:cNvSpPr/>
          <p:nvPr/>
        </p:nvSpPr>
        <p:spPr>
          <a:xfrm>
            <a:off x="3752850" y="1257300"/>
            <a:ext cx="2381250" cy="2381250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5" name="Oval 10"/>
          <p:cNvSpPr/>
          <p:nvPr/>
        </p:nvSpPr>
        <p:spPr>
          <a:xfrm>
            <a:off x="2568575" y="1104900"/>
            <a:ext cx="2381250" cy="2382838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46" name="组合 79"/>
          <p:cNvGrpSpPr/>
          <p:nvPr/>
        </p:nvGrpSpPr>
        <p:grpSpPr bwMode="auto">
          <a:xfrm>
            <a:off x="1589088" y="811213"/>
            <a:ext cx="2341562" cy="2344737"/>
            <a:chOff x="6379729" y="2488774"/>
            <a:chExt cx="2513016" cy="2513016"/>
          </a:xfrm>
        </p:grpSpPr>
        <p:sp>
          <p:nvSpPr>
            <p:cNvPr id="47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51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</a:endParaRPr>
            </a:p>
          </p:txBody>
        </p:sp>
      </p:grpSp>
      <p:sp>
        <p:nvSpPr>
          <p:cNvPr id="52" name="椭圆 80"/>
          <p:cNvSpPr/>
          <p:nvPr/>
        </p:nvSpPr>
        <p:spPr bwMode="auto">
          <a:xfrm>
            <a:off x="1932719" y="1141999"/>
            <a:ext cx="1691508" cy="1694936"/>
          </a:xfrm>
          <a:prstGeom prst="ellipse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10000" kern="0" dirty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谢</a:t>
            </a:r>
            <a:endParaRPr lang="zh-CN" altLang="en-US" sz="10000" kern="0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53" name="组合 79"/>
          <p:cNvGrpSpPr/>
          <p:nvPr/>
        </p:nvGrpSpPr>
        <p:grpSpPr bwMode="auto">
          <a:xfrm>
            <a:off x="3630613" y="601663"/>
            <a:ext cx="2181225" cy="2184400"/>
            <a:chOff x="6379729" y="2488774"/>
            <a:chExt cx="2513016" cy="2513016"/>
          </a:xfrm>
        </p:grpSpPr>
        <p:sp>
          <p:nvSpPr>
            <p:cNvPr id="54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55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</a:endParaRPr>
            </a:p>
          </p:txBody>
        </p:sp>
      </p:grpSp>
      <p:sp>
        <p:nvSpPr>
          <p:cNvPr id="56" name="椭圆 80"/>
          <p:cNvSpPr/>
          <p:nvPr/>
        </p:nvSpPr>
        <p:spPr bwMode="auto">
          <a:xfrm>
            <a:off x="3950515" y="909500"/>
            <a:ext cx="1575477" cy="1578669"/>
          </a:xfrm>
          <a:prstGeom prst="ellipse">
            <a:avLst/>
          </a:prstGeom>
          <a:solidFill>
            <a:schemeClr val="accent2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9500" kern="0" dirty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谢</a:t>
            </a:r>
            <a:endParaRPr lang="zh-CN" altLang="en-US" sz="9500" kern="0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57" name="组合 79"/>
          <p:cNvGrpSpPr/>
          <p:nvPr/>
        </p:nvGrpSpPr>
        <p:grpSpPr bwMode="auto">
          <a:xfrm>
            <a:off x="6508750" y="796925"/>
            <a:ext cx="2355850" cy="2359025"/>
            <a:chOff x="6379729" y="2488774"/>
            <a:chExt cx="2513016" cy="2513016"/>
          </a:xfrm>
        </p:grpSpPr>
        <p:sp>
          <p:nvSpPr>
            <p:cNvPr id="58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59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</a:endParaRPr>
            </a:p>
          </p:txBody>
        </p:sp>
      </p:grpSp>
      <p:sp>
        <p:nvSpPr>
          <p:cNvPr id="60" name="椭圆 80"/>
          <p:cNvSpPr/>
          <p:nvPr/>
        </p:nvSpPr>
        <p:spPr bwMode="auto">
          <a:xfrm>
            <a:off x="6854479" y="1129847"/>
            <a:ext cx="1701582" cy="1705030"/>
          </a:xfrm>
          <a:prstGeom prst="ellipse">
            <a:avLst/>
          </a:prstGeom>
          <a:solidFill>
            <a:schemeClr val="accent4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9500" kern="0" dirty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看</a:t>
            </a:r>
            <a:endParaRPr lang="zh-CN" altLang="en-US" sz="9500" kern="0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61" name="组合 79"/>
          <p:cNvGrpSpPr/>
          <p:nvPr/>
        </p:nvGrpSpPr>
        <p:grpSpPr bwMode="auto">
          <a:xfrm>
            <a:off x="5019675" y="1946275"/>
            <a:ext cx="1920875" cy="1924050"/>
            <a:chOff x="6379729" y="2488774"/>
            <a:chExt cx="2513016" cy="2513016"/>
          </a:xfrm>
        </p:grpSpPr>
        <p:sp>
          <p:nvSpPr>
            <p:cNvPr id="62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63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</a:endParaRPr>
            </a:p>
          </p:txBody>
        </p:sp>
      </p:grpSp>
      <p:sp>
        <p:nvSpPr>
          <p:cNvPr id="64" name="椭圆 80"/>
          <p:cNvSpPr/>
          <p:nvPr/>
        </p:nvSpPr>
        <p:spPr bwMode="auto">
          <a:xfrm>
            <a:off x="5301430" y="2217371"/>
            <a:ext cx="1387840" cy="1390651"/>
          </a:xfrm>
          <a:prstGeom prst="ellipse">
            <a:avLst/>
          </a:prstGeom>
          <a:solidFill>
            <a:schemeClr val="accent3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8000" kern="0" dirty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观</a:t>
            </a:r>
            <a:endParaRPr lang="zh-CN" altLang="en-US" sz="8000" kern="0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65" name="Picture 3" descr="D:\人教网\logo透明s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2"/>
          <p:cNvSpPr txBox="1"/>
          <p:nvPr/>
        </p:nvSpPr>
        <p:spPr>
          <a:xfrm>
            <a:off x="3295461" y="63374"/>
            <a:ext cx="5229225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zh-CN" sz="3600" b="1" dirty="0">
                <a:solidFill>
                  <a:schemeClr val="bg1"/>
                </a:solidFill>
              </a:rPr>
              <a:t>观察函数</a:t>
            </a:r>
            <a:r>
              <a:rPr lang="en-US" altLang="zh-CN" sz="3600" b="1" dirty="0">
                <a:solidFill>
                  <a:schemeClr val="bg1"/>
                </a:solidFill>
              </a:rPr>
              <a:t>   </a:t>
            </a:r>
            <a:r>
              <a:rPr lang="zh-CN" altLang="zh-CN" sz="3600" b="1" dirty="0">
                <a:solidFill>
                  <a:schemeClr val="bg1"/>
                </a:solidFill>
              </a:rPr>
              <a:t>形成感性认识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4" name="Picture 3" descr="D:\人教网\logo透明s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1198808" y="1083528"/>
            <a:ext cx="979438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4000" dirty="0">
                <a:latin typeface="宋体" panose="02010600030101010101" pitchFamily="2" charset="-122"/>
                <a:ea typeface="宋体" panose="02010600030101010101" pitchFamily="2" charset="-122"/>
              </a:rPr>
              <a:t>问题</a:t>
            </a:r>
            <a:r>
              <a:rPr lang="en-US" altLang="zh-CN" sz="4000" dirty="0">
                <a:latin typeface="宋体" panose="02010600030101010101" pitchFamily="2" charset="-122"/>
                <a:ea typeface="宋体" panose="02010600030101010101" pitchFamily="2" charset="-122"/>
              </a:rPr>
              <a:t>1.</a:t>
            </a:r>
            <a:endParaRPr lang="en-US" altLang="zh-CN" sz="40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zh-CN" sz="4000" dirty="0">
                <a:latin typeface="宋体" panose="02010600030101010101" pitchFamily="2" charset="-122"/>
                <a:ea typeface="宋体" panose="02010600030101010101" pitchFamily="2" charset="-122"/>
              </a:rPr>
              <a:t>请观察下列函数，你能发现它们具备怎样的变化状态吗？ </a:t>
            </a:r>
            <a:endParaRPr lang="zh-CN" altLang="zh-CN" sz="40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graphicFrame>
        <p:nvGraphicFramePr>
          <p:cNvPr id="7" name="对象 6"/>
          <p:cNvGraphicFramePr>
            <a:graphicFrameLocks noChangeAspect="1"/>
          </p:cNvGraphicFramePr>
          <p:nvPr/>
        </p:nvGraphicFramePr>
        <p:xfrm>
          <a:off x="1335314" y="3381828"/>
          <a:ext cx="2177143" cy="5442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4" name="Equation" r:id="rId2" imgW="799465" imgH="203200" progId="Equation.DSMT4">
                  <p:embed/>
                </p:oleObj>
              </mc:Choice>
              <mc:Fallback>
                <p:oleObj name="Equation" r:id="rId2" imgW="799465" imgH="2032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5314" y="3381828"/>
                        <a:ext cx="2177143" cy="54428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graphicFrame>
        <p:nvGraphicFramePr>
          <p:cNvPr id="9" name="对象 8"/>
          <p:cNvGraphicFramePr>
            <a:graphicFrameLocks noChangeAspect="1"/>
          </p:cNvGraphicFramePr>
          <p:nvPr/>
        </p:nvGraphicFramePr>
        <p:xfrm>
          <a:off x="4107542" y="3338287"/>
          <a:ext cx="1505799" cy="5515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5" name="Equation" r:id="rId4" imgW="596900" imgH="228600" progId="Equation.DSMT4">
                  <p:embed/>
                </p:oleObj>
              </mc:Choice>
              <mc:Fallback>
                <p:oleObj name="Equation" r:id="rId4" imgW="596900" imgH="228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7542" y="3338287"/>
                        <a:ext cx="1505799" cy="55154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graphicFrame>
        <p:nvGraphicFramePr>
          <p:cNvPr id="11" name="对象 10"/>
          <p:cNvGraphicFramePr>
            <a:graphicFrameLocks noChangeAspect="1"/>
          </p:cNvGraphicFramePr>
          <p:nvPr/>
        </p:nvGraphicFramePr>
        <p:xfrm>
          <a:off x="6255656" y="3396343"/>
          <a:ext cx="1738950" cy="4934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6" name="Equation" r:id="rId6" imgW="698500" imgH="203200" progId="Equation.DSMT4">
                  <p:embed/>
                </p:oleObj>
              </mc:Choice>
              <mc:Fallback>
                <p:oleObj name="Equation" r:id="rId6" imgW="698500" imgH="2032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5656" y="3396343"/>
                        <a:ext cx="1738950" cy="49348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graphicFrame>
        <p:nvGraphicFramePr>
          <p:cNvPr id="13" name="对象 12"/>
          <p:cNvGraphicFramePr>
            <a:graphicFrameLocks noChangeAspect="1"/>
          </p:cNvGraphicFramePr>
          <p:nvPr/>
        </p:nvGraphicFramePr>
        <p:xfrm>
          <a:off x="8505369" y="3323773"/>
          <a:ext cx="1509486" cy="5750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7" name="Equation" r:id="rId8" imgW="596900" imgH="228600" progId="Equation.DSMT4">
                  <p:embed/>
                </p:oleObj>
              </mc:Choice>
              <mc:Fallback>
                <p:oleObj name="Equation" r:id="rId8" imgW="596900" imgH="2286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05369" y="3323773"/>
                        <a:ext cx="1509486" cy="57504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2"/>
          <p:cNvSpPr txBox="1"/>
          <p:nvPr/>
        </p:nvSpPr>
        <p:spPr>
          <a:xfrm>
            <a:off x="3295461" y="63374"/>
            <a:ext cx="5229225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zh-CN" sz="3600" b="1" dirty="0">
                <a:solidFill>
                  <a:schemeClr val="bg1"/>
                </a:solidFill>
              </a:rPr>
              <a:t>转化语言，形成理性认识</a:t>
            </a:r>
            <a:endParaRPr lang="zh-CN" altLang="en-US" sz="3600" b="1" dirty="0">
              <a:solidFill>
                <a:schemeClr val="bg1"/>
              </a:solidFill>
            </a:endParaRPr>
          </a:p>
        </p:txBody>
      </p:sp>
      <p:pic>
        <p:nvPicPr>
          <p:cNvPr id="4" name="Picture 3" descr="D:\人教网\logo透明s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1105845" y="1596349"/>
            <a:ext cx="97943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000" dirty="0">
                <a:latin typeface="华文新魏" panose="02010800040101010101" pitchFamily="2" charset="-122"/>
                <a:ea typeface="华文新魏" panose="02010800040101010101" pitchFamily="2" charset="-122"/>
              </a:rPr>
              <a:t>        </a:t>
            </a:r>
            <a:endParaRPr lang="zh-CN" altLang="zh-CN" sz="4000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22" name="TextBox 21"/>
          <p:cNvSpPr txBox="1"/>
          <p:nvPr/>
        </p:nvSpPr>
        <p:spPr>
          <a:xfrm>
            <a:off x="263951" y="1393371"/>
            <a:ext cx="1155067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3600" b="1" dirty="0">
                <a:latin typeface="宋体" panose="02010600030101010101" pitchFamily="2" charset="-122"/>
                <a:ea typeface="宋体" panose="02010600030101010101" pitchFamily="2" charset="-122"/>
              </a:rPr>
              <a:t>问题</a:t>
            </a:r>
            <a:r>
              <a:rPr lang="en-US" altLang="zh-CN" sz="3600" b="1" dirty="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zh-CN" altLang="zh-CN" sz="3600" b="1" dirty="0">
                <a:latin typeface="宋体" panose="02010600030101010101" pitchFamily="2" charset="-122"/>
                <a:ea typeface="宋体" panose="02010600030101010101" pitchFamily="2" charset="-122"/>
              </a:rPr>
              <a:t>：</a:t>
            </a:r>
            <a:endParaRPr lang="zh-CN" altLang="zh-CN" sz="36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zh-CN" sz="3600" dirty="0">
                <a:latin typeface="宋体" panose="02010600030101010101" pitchFamily="2" charset="-122"/>
                <a:ea typeface="宋体" panose="02010600030101010101" pitchFamily="2" charset="-122"/>
              </a:rPr>
              <a:t>增函数：在定义域的某一部份上，</a:t>
            </a:r>
            <a:r>
              <a:rPr lang="en-US" altLang="zh-CN" sz="3600" dirty="0"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r>
              <a:rPr lang="zh-CN" altLang="zh-CN" sz="3600" dirty="0">
                <a:latin typeface="宋体" panose="02010600030101010101" pitchFamily="2" charset="-122"/>
                <a:ea typeface="宋体" panose="02010600030101010101" pitchFamily="2" charset="-122"/>
              </a:rPr>
              <a:t>随</a:t>
            </a:r>
            <a:r>
              <a:rPr lang="en-US" altLang="zh-CN" sz="3600" dirty="0"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zh-CN" sz="3600" dirty="0">
                <a:latin typeface="宋体" panose="02010600030101010101" pitchFamily="2" charset="-122"/>
                <a:ea typeface="宋体" panose="02010600030101010101" pitchFamily="2" charset="-122"/>
              </a:rPr>
              <a:t>的增大而增大；</a:t>
            </a:r>
            <a:endParaRPr lang="zh-CN" altLang="zh-CN" sz="36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zh-CN" sz="3600" dirty="0">
                <a:latin typeface="宋体" panose="02010600030101010101" pitchFamily="2" charset="-122"/>
                <a:ea typeface="宋体" panose="02010600030101010101" pitchFamily="2" charset="-122"/>
              </a:rPr>
              <a:t>减函数：在定义域的某一部份上，</a:t>
            </a:r>
            <a:r>
              <a:rPr lang="en-US" altLang="zh-CN" sz="3600" dirty="0"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r>
              <a:rPr lang="zh-CN" altLang="zh-CN" sz="3600" dirty="0">
                <a:latin typeface="宋体" panose="02010600030101010101" pitchFamily="2" charset="-122"/>
                <a:ea typeface="宋体" panose="02010600030101010101" pitchFamily="2" charset="-122"/>
              </a:rPr>
              <a:t>随</a:t>
            </a:r>
            <a:r>
              <a:rPr lang="en-US" altLang="zh-CN" sz="3600" dirty="0"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zh-CN" sz="3600" dirty="0">
                <a:latin typeface="宋体" panose="02010600030101010101" pitchFamily="2" charset="-122"/>
                <a:ea typeface="宋体" panose="02010600030101010101" pitchFamily="2" charset="-122"/>
              </a:rPr>
              <a:t>的增大而减小</a:t>
            </a:r>
            <a:r>
              <a:rPr lang="en-US" altLang="zh-CN" sz="3600" dirty="0"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endParaRPr lang="zh-CN" altLang="zh-CN" sz="36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zh-CN" sz="3600" dirty="0">
                <a:latin typeface="宋体" panose="02010600030101010101" pitchFamily="2" charset="-122"/>
                <a:ea typeface="宋体" panose="02010600030101010101" pitchFamily="2" charset="-122"/>
              </a:rPr>
              <a:t>你认为增函数、减函数的图像会有什么特点呢？说明理由</a:t>
            </a:r>
            <a:r>
              <a:rPr lang="en-US" altLang="zh-CN" sz="3600" dirty="0"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endParaRPr lang="zh-CN" altLang="zh-CN" sz="36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endParaRPr lang="zh-CN" altLang="en-US" sz="3600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23" name="Rectangle 1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graphicFrame>
        <p:nvGraphicFramePr>
          <p:cNvPr id="24" name="对象 23"/>
          <p:cNvGraphicFramePr>
            <a:graphicFrameLocks noChangeAspect="1"/>
          </p:cNvGraphicFramePr>
          <p:nvPr/>
        </p:nvGraphicFramePr>
        <p:xfrm>
          <a:off x="7039427" y="2084254"/>
          <a:ext cx="402127" cy="4557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6" name="Equation" r:id="rId2" imgW="139700" imgH="165100" progId="Equation.DSMT4">
                  <p:embed/>
                </p:oleObj>
              </mc:Choice>
              <mc:Fallback>
                <p:oleObj name="Equation" r:id="rId2" imgW="139700" imgH="1651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39427" y="2084254"/>
                        <a:ext cx="402127" cy="45574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对象 24"/>
          <p:cNvGraphicFramePr>
            <a:graphicFrameLocks noChangeAspect="1"/>
          </p:cNvGraphicFramePr>
          <p:nvPr/>
        </p:nvGraphicFramePr>
        <p:xfrm>
          <a:off x="7046235" y="2657694"/>
          <a:ext cx="403225" cy="455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7" name="Equation" r:id="rId4" imgW="139700" imgH="165100" progId="Equation.DSMT4">
                  <p:embed/>
                </p:oleObj>
              </mc:Choice>
              <mc:Fallback>
                <p:oleObj name="Equation" r:id="rId4" imgW="139700" imgH="165100" progId="Equation.DSMT4">
                  <p:embed/>
                  <p:pic>
                    <p:nvPicPr>
                      <p:cNvPr id="0" name="对象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46235" y="2657694"/>
                        <a:ext cx="403225" cy="455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Rectangle 1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graphicFrame>
        <p:nvGraphicFramePr>
          <p:cNvPr id="27" name="对象 26"/>
          <p:cNvGraphicFramePr>
            <a:graphicFrameLocks noChangeAspect="1"/>
          </p:cNvGraphicFramePr>
          <p:nvPr/>
        </p:nvGraphicFramePr>
        <p:xfrm>
          <a:off x="7837714" y="2118604"/>
          <a:ext cx="322114" cy="4068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8" name="Equation" r:id="rId5" imgW="127000" imgH="139700" progId="Equation.DSMT4">
                  <p:embed/>
                </p:oleObj>
              </mc:Choice>
              <mc:Fallback>
                <p:oleObj name="Equation" r:id="rId5" imgW="127000" imgH="1397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37714" y="2118604"/>
                        <a:ext cx="322114" cy="40688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对象 27"/>
          <p:cNvGraphicFramePr>
            <a:graphicFrameLocks noChangeAspect="1"/>
          </p:cNvGraphicFramePr>
          <p:nvPr/>
        </p:nvGraphicFramePr>
        <p:xfrm>
          <a:off x="7830913" y="2678105"/>
          <a:ext cx="322263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9" name="Equation" r:id="rId7" imgW="127000" imgH="139700" progId="Equation.DSMT4">
                  <p:embed/>
                </p:oleObj>
              </mc:Choice>
              <mc:Fallback>
                <p:oleObj name="Equation" r:id="rId7" imgW="127000" imgH="139700" progId="Equation.DSMT4">
                  <p:embed/>
                  <p:pic>
                    <p:nvPicPr>
                      <p:cNvPr id="0" name="对象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30913" y="2678105"/>
                        <a:ext cx="322263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2"/>
          <p:cNvSpPr txBox="1"/>
          <p:nvPr/>
        </p:nvSpPr>
        <p:spPr>
          <a:xfrm>
            <a:off x="3295461" y="63374"/>
            <a:ext cx="5229225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zh-CN" sz="3600" b="1" dirty="0">
                <a:solidFill>
                  <a:schemeClr val="bg1"/>
                </a:solidFill>
              </a:rPr>
              <a:t>转化语言，形成理性认识</a:t>
            </a:r>
            <a:endParaRPr lang="zh-CN" altLang="en-US" sz="3600" b="1" dirty="0">
              <a:solidFill>
                <a:schemeClr val="bg1"/>
              </a:solidFill>
            </a:endParaRPr>
          </a:p>
        </p:txBody>
      </p:sp>
      <p:pic>
        <p:nvPicPr>
          <p:cNvPr id="4" name="Picture 3" descr="D:\人教网\logo透明s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1105845" y="1596349"/>
            <a:ext cx="97943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000" dirty="0">
                <a:latin typeface="华文新魏" panose="02010800040101010101" pitchFamily="2" charset="-122"/>
                <a:ea typeface="华文新魏" panose="02010800040101010101" pitchFamily="2" charset="-122"/>
              </a:rPr>
              <a:t>        </a:t>
            </a:r>
            <a:endParaRPr lang="zh-CN" altLang="zh-CN" sz="4000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23" name="Rectangle 1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26" name="Rectangle 1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3" name="TextBox 2"/>
          <p:cNvSpPr txBox="1"/>
          <p:nvPr/>
        </p:nvSpPr>
        <p:spPr>
          <a:xfrm>
            <a:off x="972457" y="2046283"/>
            <a:ext cx="1045028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4000" dirty="0">
                <a:latin typeface="宋体" panose="02010600030101010101" pitchFamily="2" charset="-122"/>
                <a:ea typeface="宋体" panose="02010600030101010101" pitchFamily="2" charset="-122"/>
              </a:rPr>
              <a:t>问题</a:t>
            </a:r>
            <a:r>
              <a:rPr lang="en-US" altLang="zh-CN" sz="4000" dirty="0">
                <a:latin typeface="宋体" panose="02010600030101010101" pitchFamily="2" charset="-122"/>
                <a:ea typeface="宋体" panose="02010600030101010101" pitchFamily="2" charset="-122"/>
              </a:rPr>
              <a:t>3.</a:t>
            </a:r>
            <a:endParaRPr lang="en-US" altLang="zh-CN" sz="40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zh-CN" sz="4000" dirty="0">
                <a:latin typeface="宋体" panose="02010600030101010101" pitchFamily="2" charset="-122"/>
                <a:ea typeface="宋体" panose="02010600030101010101" pitchFamily="2" charset="-122"/>
              </a:rPr>
              <a:t>你能用函数的符号语言来刻画增函数和减函数吗？</a:t>
            </a:r>
            <a:endParaRPr lang="zh-CN" altLang="en-US" sz="40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2"/>
          <p:cNvSpPr txBox="1"/>
          <p:nvPr/>
        </p:nvSpPr>
        <p:spPr>
          <a:xfrm>
            <a:off x="3295461" y="63374"/>
            <a:ext cx="5229225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zh-CN" sz="3600" b="1" dirty="0">
                <a:solidFill>
                  <a:schemeClr val="bg1"/>
                </a:solidFill>
              </a:rPr>
              <a:t>探究证明，总结方法</a:t>
            </a:r>
            <a:endParaRPr lang="zh-CN" altLang="en-US" sz="3600" b="1" dirty="0">
              <a:solidFill>
                <a:schemeClr val="bg1"/>
              </a:solidFill>
            </a:endParaRPr>
          </a:p>
        </p:txBody>
      </p:sp>
      <p:pic>
        <p:nvPicPr>
          <p:cNvPr id="4" name="Picture 3" descr="D:\人教网\logo透明s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1105845" y="1596349"/>
            <a:ext cx="97943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000" dirty="0">
                <a:latin typeface="华文新魏" panose="02010800040101010101" pitchFamily="2" charset="-122"/>
                <a:ea typeface="华文新魏" panose="02010800040101010101" pitchFamily="2" charset="-122"/>
              </a:rPr>
              <a:t>        </a:t>
            </a:r>
            <a:endParaRPr lang="zh-CN" altLang="zh-CN" sz="4000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23" name="Rectangle 1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26" name="Rectangle 1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3" name="TextBox 2"/>
          <p:cNvSpPr txBox="1"/>
          <p:nvPr/>
        </p:nvSpPr>
        <p:spPr>
          <a:xfrm>
            <a:off x="972456" y="2046283"/>
            <a:ext cx="1082047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4000" dirty="0">
                <a:latin typeface="宋体" panose="02010600030101010101" pitchFamily="2" charset="-122"/>
                <a:ea typeface="宋体" panose="02010600030101010101" pitchFamily="2" charset="-122"/>
              </a:rPr>
              <a:t>例</a:t>
            </a:r>
            <a:r>
              <a:rPr lang="en-US" altLang="zh-CN" sz="4000" dirty="0">
                <a:latin typeface="宋体" panose="02010600030101010101" pitchFamily="2" charset="-122"/>
                <a:ea typeface="宋体" panose="02010600030101010101" pitchFamily="2" charset="-122"/>
              </a:rPr>
              <a:t>1.</a:t>
            </a:r>
            <a:r>
              <a:rPr lang="zh-CN" altLang="zh-CN" sz="4000" dirty="0">
                <a:latin typeface="宋体" panose="02010600030101010101" pitchFamily="2" charset="-122"/>
                <a:ea typeface="宋体" panose="02010600030101010101" pitchFamily="2" charset="-122"/>
              </a:rPr>
              <a:t>判断并证明函数</a:t>
            </a:r>
            <a:r>
              <a:rPr lang="en-US" altLang="zh-CN" sz="4000" dirty="0">
                <a:latin typeface="宋体" panose="02010600030101010101" pitchFamily="2" charset="-122"/>
                <a:ea typeface="宋体" panose="02010600030101010101" pitchFamily="2" charset="-122"/>
              </a:rPr>
              <a:t>           </a:t>
            </a:r>
            <a:r>
              <a:rPr lang="zh-CN" altLang="zh-CN" sz="4000" dirty="0">
                <a:latin typeface="宋体" panose="02010600030101010101" pitchFamily="2" charset="-122"/>
                <a:ea typeface="宋体" panose="02010600030101010101" pitchFamily="2" charset="-122"/>
              </a:rPr>
              <a:t>的单调性</a:t>
            </a:r>
            <a:r>
              <a:rPr lang="en-US" altLang="zh-CN" sz="4000" dirty="0"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endParaRPr lang="zh-CN" altLang="zh-CN" sz="40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endParaRPr lang="zh-CN" altLang="en-US" sz="4000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graphicFrame>
        <p:nvGraphicFramePr>
          <p:cNvPr id="9" name="对象 8"/>
          <p:cNvGraphicFramePr>
            <a:graphicFrameLocks noChangeAspect="1"/>
          </p:cNvGraphicFramePr>
          <p:nvPr/>
        </p:nvGraphicFramePr>
        <p:xfrm>
          <a:off x="5638256" y="2114044"/>
          <a:ext cx="2750168" cy="64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3" name="Equation" r:id="rId2" imgW="1104900" imgH="254000" progId="Equation.DSMT4">
                  <p:embed/>
                </p:oleObj>
              </mc:Choice>
              <mc:Fallback>
                <p:oleObj name="Equation" r:id="rId2" imgW="1104900" imgH="2540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256" y="2114044"/>
                        <a:ext cx="2750168" cy="6401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5" name="组合 14"/>
          <p:cNvGrpSpPr/>
          <p:nvPr/>
        </p:nvGrpSpPr>
        <p:grpSpPr>
          <a:xfrm>
            <a:off x="845822" y="3305930"/>
            <a:ext cx="7542602" cy="2180760"/>
            <a:chOff x="-90282" y="4009248"/>
            <a:chExt cx="7542602" cy="2180760"/>
          </a:xfrm>
        </p:grpSpPr>
        <p:graphicFrame>
          <p:nvGraphicFramePr>
            <p:cNvPr id="16" name="对象 15"/>
            <p:cNvGraphicFramePr>
              <a:graphicFrameLocks noChangeAspect="1"/>
            </p:cNvGraphicFramePr>
            <p:nvPr/>
          </p:nvGraphicFramePr>
          <p:xfrm>
            <a:off x="3652480" y="4009248"/>
            <a:ext cx="1656184" cy="5760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04" name="Equation" r:id="rId4" imgW="660400" imgH="228600" progId="Equation.DSMT4">
                    <p:embed/>
                  </p:oleObj>
                </mc:Choice>
                <mc:Fallback>
                  <p:oleObj name="Equation" r:id="rId4" imgW="660400" imgH="228600" progId="Equation.DSMT4">
                    <p:embed/>
                    <p:pic>
                      <p:nvPicPr>
                        <p:cNvPr id="0" name="图片 2050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52480" y="4009248"/>
                          <a:ext cx="1656184" cy="576064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" name="对象 16"/>
            <p:cNvGraphicFramePr>
              <a:graphicFrameLocks noChangeAspect="1"/>
            </p:cNvGraphicFramePr>
            <p:nvPr/>
          </p:nvGraphicFramePr>
          <p:xfrm>
            <a:off x="3011827" y="4797152"/>
            <a:ext cx="1992221" cy="5760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05" name="Equation" r:id="rId6" imgW="787400" imgH="228600" progId="Equation.DSMT4">
                    <p:embed/>
                  </p:oleObj>
                </mc:Choice>
                <mc:Fallback>
                  <p:oleObj name="Equation" r:id="rId6" imgW="787400" imgH="228600" progId="Equation.DSMT4">
                    <p:embed/>
                    <p:pic>
                      <p:nvPicPr>
                        <p:cNvPr id="0" name="图片 2050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11827" y="4797152"/>
                          <a:ext cx="1992221" cy="576064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" name="对象 17"/>
            <p:cNvGraphicFramePr>
              <a:graphicFrameLocks noChangeAspect="1"/>
            </p:cNvGraphicFramePr>
            <p:nvPr/>
          </p:nvGraphicFramePr>
          <p:xfrm>
            <a:off x="5796135" y="4773149"/>
            <a:ext cx="1656185" cy="60006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06" name="Equation" r:id="rId8" imgW="15849600" imgH="5791200" progId="Equation.DSMT4">
                    <p:embed/>
                  </p:oleObj>
                </mc:Choice>
                <mc:Fallback>
                  <p:oleObj name="Equation" r:id="rId8" imgW="15849600" imgH="5791200" progId="Equation.DSMT4">
                    <p:embed/>
                    <p:pic>
                      <p:nvPicPr>
                        <p:cNvPr id="0" name="图片 2050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96135" y="4773149"/>
                          <a:ext cx="1656185" cy="600067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" name="对象 18"/>
            <p:cNvGraphicFramePr>
              <a:graphicFrameLocks noChangeAspect="1"/>
            </p:cNvGraphicFramePr>
            <p:nvPr/>
          </p:nvGraphicFramePr>
          <p:xfrm>
            <a:off x="2987824" y="5541936"/>
            <a:ext cx="2376264" cy="6480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07" name="Equation" r:id="rId10" imgW="939165" imgH="254000" progId="Equation.DSMT4">
                    <p:embed/>
                  </p:oleObj>
                </mc:Choice>
                <mc:Fallback>
                  <p:oleObj name="Equation" r:id="rId10" imgW="939165" imgH="254000" progId="Equation.DSMT4">
                    <p:embed/>
                    <p:pic>
                      <p:nvPicPr>
                        <p:cNvPr id="0" name="图片 2050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87824" y="5541936"/>
                          <a:ext cx="2376264" cy="648072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" name="Rectangle 12"/>
            <p:cNvSpPr>
              <a:spLocks noChangeArrowheads="1"/>
            </p:cNvSpPr>
            <p:nvPr/>
          </p:nvSpPr>
          <p:spPr bwMode="auto">
            <a:xfrm>
              <a:off x="-90282" y="4014784"/>
              <a:ext cx="3959583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spAutoFit/>
            </a:bodyPr>
            <a:lstStyle/>
            <a:p>
              <a:pPr marL="0" marR="0" lvl="0" indent="71120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zh-CN" altLang="en-US" sz="240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辨析证明：</a:t>
              </a:r>
              <a:r>
                <a:rPr kumimoji="0" lang="zh-CN" sz="240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对任意的</a:t>
              </a:r>
              <a:endParaRPr kumimoji="0" lang="zh-CN" sz="3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2"/>
          <p:cNvSpPr txBox="1"/>
          <p:nvPr/>
        </p:nvSpPr>
        <p:spPr>
          <a:xfrm>
            <a:off x="3295461" y="63374"/>
            <a:ext cx="5229225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zh-CN" sz="3600" b="1" dirty="0">
                <a:solidFill>
                  <a:schemeClr val="bg1"/>
                </a:solidFill>
              </a:rPr>
              <a:t>探究证明，总结方法</a:t>
            </a:r>
            <a:endParaRPr lang="zh-CN" altLang="en-US" sz="3600" b="1" dirty="0">
              <a:solidFill>
                <a:schemeClr val="bg1"/>
              </a:solidFill>
            </a:endParaRPr>
          </a:p>
        </p:txBody>
      </p:sp>
      <p:pic>
        <p:nvPicPr>
          <p:cNvPr id="4" name="Picture 3" descr="D:\人教网\logo透明s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1105845" y="1596349"/>
            <a:ext cx="97943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000" dirty="0">
                <a:latin typeface="华文新魏" panose="02010800040101010101" pitchFamily="2" charset="-122"/>
                <a:ea typeface="华文新魏" panose="02010800040101010101" pitchFamily="2" charset="-122"/>
              </a:rPr>
              <a:t>        </a:t>
            </a:r>
            <a:endParaRPr lang="zh-CN" altLang="zh-CN" sz="4000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23" name="Rectangle 1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26" name="Rectangle 1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3" name="TextBox 2"/>
          <p:cNvSpPr txBox="1"/>
          <p:nvPr/>
        </p:nvSpPr>
        <p:spPr>
          <a:xfrm>
            <a:off x="972457" y="2046283"/>
            <a:ext cx="1045028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4000" dirty="0">
                <a:latin typeface="宋体" panose="02010600030101010101" pitchFamily="2" charset="-122"/>
                <a:ea typeface="宋体" panose="02010600030101010101" pitchFamily="2" charset="-122"/>
              </a:rPr>
              <a:t>例</a:t>
            </a:r>
            <a:r>
              <a:rPr lang="en-US" altLang="zh-CN" sz="4000" dirty="0">
                <a:latin typeface="宋体" panose="02010600030101010101" pitchFamily="2" charset="-122"/>
                <a:ea typeface="宋体" panose="02010600030101010101" pitchFamily="2" charset="-122"/>
              </a:rPr>
              <a:t>1.</a:t>
            </a:r>
            <a:r>
              <a:rPr lang="zh-CN" altLang="zh-CN" sz="4000" dirty="0">
                <a:latin typeface="宋体" panose="02010600030101010101" pitchFamily="2" charset="-122"/>
                <a:ea typeface="宋体" panose="02010600030101010101" pitchFamily="2" charset="-122"/>
              </a:rPr>
              <a:t>判断并证明函数</a:t>
            </a:r>
            <a:r>
              <a:rPr lang="en-US" altLang="zh-CN" sz="4000" dirty="0">
                <a:latin typeface="宋体" panose="02010600030101010101" pitchFamily="2" charset="-122"/>
                <a:ea typeface="宋体" panose="02010600030101010101" pitchFamily="2" charset="-122"/>
              </a:rPr>
              <a:t>           </a:t>
            </a:r>
            <a:r>
              <a:rPr lang="zh-CN" altLang="zh-CN" sz="4000" dirty="0">
                <a:latin typeface="宋体" panose="02010600030101010101" pitchFamily="2" charset="-122"/>
                <a:ea typeface="宋体" panose="02010600030101010101" pitchFamily="2" charset="-122"/>
              </a:rPr>
              <a:t>的单调性</a:t>
            </a:r>
            <a:r>
              <a:rPr lang="en-US" altLang="zh-CN" sz="4000" dirty="0"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endParaRPr lang="zh-CN" altLang="zh-CN" sz="40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endParaRPr lang="zh-CN" altLang="en-US" sz="4000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graphicFrame>
        <p:nvGraphicFramePr>
          <p:cNvPr id="9" name="对象 8"/>
          <p:cNvGraphicFramePr>
            <a:graphicFrameLocks noChangeAspect="1"/>
          </p:cNvGraphicFramePr>
          <p:nvPr/>
        </p:nvGraphicFramePr>
        <p:xfrm>
          <a:off x="5638256" y="2142421"/>
          <a:ext cx="2750168" cy="64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9" name="Equation" r:id="rId2" imgW="1104900" imgH="254000" progId="Equation.DSMT4">
                  <p:embed/>
                </p:oleObj>
              </mc:Choice>
              <mc:Fallback>
                <p:oleObj name="Equation" r:id="rId2" imgW="1104900" imgH="254000" progId="Equation.DSMT4">
                  <p:embed/>
                  <p:pic>
                    <p:nvPicPr>
                      <p:cNvPr id="0" name="图片 225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256" y="2142421"/>
                        <a:ext cx="2750168" cy="6401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5" name="组合 14"/>
          <p:cNvGrpSpPr/>
          <p:nvPr/>
        </p:nvGrpSpPr>
        <p:grpSpPr>
          <a:xfrm>
            <a:off x="868763" y="3305930"/>
            <a:ext cx="7519661" cy="2180760"/>
            <a:chOff x="-67341" y="4009248"/>
            <a:chExt cx="7519661" cy="2180760"/>
          </a:xfrm>
        </p:grpSpPr>
        <p:graphicFrame>
          <p:nvGraphicFramePr>
            <p:cNvPr id="16" name="对象 15"/>
            <p:cNvGraphicFramePr>
              <a:graphicFrameLocks noChangeAspect="1"/>
            </p:cNvGraphicFramePr>
            <p:nvPr/>
          </p:nvGraphicFramePr>
          <p:xfrm>
            <a:off x="3652480" y="4009248"/>
            <a:ext cx="1656184" cy="5760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550" name="Equation" r:id="rId4" imgW="660400" imgH="228600" progId="Equation.DSMT4">
                    <p:embed/>
                  </p:oleObj>
                </mc:Choice>
                <mc:Fallback>
                  <p:oleObj name="Equation" r:id="rId4" imgW="660400" imgH="228600" progId="Equation.DSMT4">
                    <p:embed/>
                    <p:pic>
                      <p:nvPicPr>
                        <p:cNvPr id="0" name="图片 2254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52480" y="4009248"/>
                          <a:ext cx="1656184" cy="576064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" name="对象 16"/>
            <p:cNvGraphicFramePr>
              <a:graphicFrameLocks noChangeAspect="1"/>
            </p:cNvGraphicFramePr>
            <p:nvPr/>
          </p:nvGraphicFramePr>
          <p:xfrm>
            <a:off x="3011827" y="4797152"/>
            <a:ext cx="1992221" cy="5760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551" name="Equation" r:id="rId6" imgW="787400" imgH="228600" progId="Equation.DSMT4">
                    <p:embed/>
                  </p:oleObj>
                </mc:Choice>
                <mc:Fallback>
                  <p:oleObj name="Equation" r:id="rId6" imgW="787400" imgH="228600" progId="Equation.DSMT4">
                    <p:embed/>
                    <p:pic>
                      <p:nvPicPr>
                        <p:cNvPr id="0" name="图片 2255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11827" y="4797152"/>
                          <a:ext cx="1992221" cy="576064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" name="对象 17"/>
            <p:cNvGraphicFramePr>
              <a:graphicFrameLocks noChangeAspect="1"/>
            </p:cNvGraphicFramePr>
            <p:nvPr/>
          </p:nvGraphicFramePr>
          <p:xfrm>
            <a:off x="5796135" y="4773149"/>
            <a:ext cx="1656185" cy="60006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552" name="Equation" r:id="rId8" imgW="15849600" imgH="5791200" progId="Equation.DSMT4">
                    <p:embed/>
                  </p:oleObj>
                </mc:Choice>
                <mc:Fallback>
                  <p:oleObj name="Equation" r:id="rId8" imgW="15849600" imgH="5791200" progId="Equation.DSMT4">
                    <p:embed/>
                    <p:pic>
                      <p:nvPicPr>
                        <p:cNvPr id="0" name="图片 2255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96135" y="4773149"/>
                          <a:ext cx="1656185" cy="600067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" name="对象 18"/>
            <p:cNvGraphicFramePr>
              <a:graphicFrameLocks noChangeAspect="1"/>
            </p:cNvGraphicFramePr>
            <p:nvPr/>
          </p:nvGraphicFramePr>
          <p:xfrm>
            <a:off x="2987824" y="5541936"/>
            <a:ext cx="2376264" cy="6480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553" name="Equation" r:id="rId10" imgW="939165" imgH="254000" progId="Equation.DSMT4">
                    <p:embed/>
                  </p:oleObj>
                </mc:Choice>
                <mc:Fallback>
                  <p:oleObj name="Equation" r:id="rId10" imgW="939165" imgH="254000" progId="Equation.DSMT4">
                    <p:embed/>
                    <p:pic>
                      <p:nvPicPr>
                        <p:cNvPr id="0" name="图片 2255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87824" y="5541936"/>
                          <a:ext cx="2376264" cy="648072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" name="Rectangle 12"/>
            <p:cNvSpPr>
              <a:spLocks noChangeArrowheads="1"/>
            </p:cNvSpPr>
            <p:nvPr/>
          </p:nvSpPr>
          <p:spPr bwMode="auto">
            <a:xfrm>
              <a:off x="-67341" y="4014784"/>
              <a:ext cx="3959583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spAutoFit/>
            </a:bodyPr>
            <a:lstStyle/>
            <a:p>
              <a:pPr marL="0" marR="0" lvl="0" indent="71120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zh-CN" altLang="en-US" sz="240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辨析证明：</a:t>
              </a:r>
              <a:r>
                <a:rPr kumimoji="0" lang="zh-CN" sz="240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对任意的</a:t>
              </a:r>
              <a:endParaRPr kumimoji="0" lang="zh-CN" sz="3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endParaRPr>
            </a:p>
          </p:txBody>
        </p:sp>
      </p:grpSp>
      <p:sp>
        <p:nvSpPr>
          <p:cNvPr id="21" name="矩形 20"/>
          <p:cNvSpPr/>
          <p:nvPr/>
        </p:nvSpPr>
        <p:spPr>
          <a:xfrm>
            <a:off x="8163909" y="4876326"/>
            <a:ext cx="1620957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zh-CN" altLang="zh-CN" sz="2800" b="1" dirty="0"/>
              <a:t>“假证”</a:t>
            </a:r>
            <a:endParaRPr lang="zh-CN" alt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2"/>
          <p:cNvSpPr txBox="1"/>
          <p:nvPr/>
        </p:nvSpPr>
        <p:spPr>
          <a:xfrm>
            <a:off x="3295461" y="63374"/>
            <a:ext cx="5229225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zh-CN" sz="3600" b="1" dirty="0">
                <a:solidFill>
                  <a:schemeClr val="bg1"/>
                </a:solidFill>
              </a:rPr>
              <a:t>探究证明，总结方法</a:t>
            </a:r>
            <a:endParaRPr lang="zh-CN" altLang="en-US" sz="3600" b="1" dirty="0">
              <a:solidFill>
                <a:schemeClr val="bg1"/>
              </a:solidFill>
            </a:endParaRPr>
          </a:p>
        </p:txBody>
      </p:sp>
      <p:pic>
        <p:nvPicPr>
          <p:cNvPr id="4" name="Picture 3" descr="D:\人教网\logo透明s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1105845" y="1596349"/>
            <a:ext cx="97943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000" dirty="0">
                <a:latin typeface="华文新魏" panose="02010800040101010101" pitchFamily="2" charset="-122"/>
                <a:ea typeface="华文新魏" panose="02010800040101010101" pitchFamily="2" charset="-122"/>
              </a:rPr>
              <a:t>        </a:t>
            </a:r>
            <a:endParaRPr lang="zh-CN" altLang="zh-CN" sz="4000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23" name="Rectangle 1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26" name="Rectangle 1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3" name="TextBox 2"/>
          <p:cNvSpPr txBox="1"/>
          <p:nvPr/>
        </p:nvSpPr>
        <p:spPr>
          <a:xfrm>
            <a:off x="972457" y="1189957"/>
            <a:ext cx="1045028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4000" dirty="0">
                <a:latin typeface="宋体" panose="02010600030101010101" pitchFamily="2" charset="-122"/>
                <a:ea typeface="宋体" panose="02010600030101010101" pitchFamily="2" charset="-122"/>
              </a:rPr>
              <a:t>例</a:t>
            </a:r>
            <a:r>
              <a:rPr lang="en-US" altLang="zh-CN" sz="4000" dirty="0">
                <a:latin typeface="宋体" panose="02010600030101010101" pitchFamily="2" charset="-122"/>
                <a:ea typeface="宋体" panose="02010600030101010101" pitchFamily="2" charset="-122"/>
              </a:rPr>
              <a:t>1.</a:t>
            </a:r>
            <a:r>
              <a:rPr lang="zh-CN" altLang="zh-CN" sz="4000" dirty="0">
                <a:latin typeface="宋体" panose="02010600030101010101" pitchFamily="2" charset="-122"/>
                <a:ea typeface="宋体" panose="02010600030101010101" pitchFamily="2" charset="-122"/>
              </a:rPr>
              <a:t>判断并证明函数</a:t>
            </a:r>
            <a:r>
              <a:rPr lang="en-US" altLang="zh-CN" sz="4000" dirty="0">
                <a:latin typeface="宋体" panose="02010600030101010101" pitchFamily="2" charset="-122"/>
                <a:ea typeface="宋体" panose="02010600030101010101" pitchFamily="2" charset="-122"/>
              </a:rPr>
              <a:t>           </a:t>
            </a:r>
            <a:r>
              <a:rPr lang="zh-CN" altLang="zh-CN" sz="4000" dirty="0">
                <a:latin typeface="宋体" panose="02010600030101010101" pitchFamily="2" charset="-122"/>
                <a:ea typeface="宋体" panose="02010600030101010101" pitchFamily="2" charset="-122"/>
              </a:rPr>
              <a:t>的单调性</a:t>
            </a:r>
            <a:r>
              <a:rPr lang="en-US" altLang="zh-CN" sz="4000" dirty="0"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endParaRPr lang="zh-CN" altLang="zh-CN" sz="40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endParaRPr lang="zh-CN" altLang="en-US" sz="4000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graphicFrame>
        <p:nvGraphicFramePr>
          <p:cNvPr id="9" name="对象 8"/>
          <p:cNvGraphicFramePr>
            <a:graphicFrameLocks noChangeAspect="1"/>
          </p:cNvGraphicFramePr>
          <p:nvPr/>
        </p:nvGraphicFramePr>
        <p:xfrm>
          <a:off x="5606505" y="1246749"/>
          <a:ext cx="2750168" cy="64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3" name="Equation" r:id="rId2" imgW="1104900" imgH="254000" progId="Equation.DSMT4">
                  <p:embed/>
                </p:oleObj>
              </mc:Choice>
              <mc:Fallback>
                <p:oleObj name="Equation" r:id="rId2" imgW="1104900" imgH="254000" progId="Equation.DSMT4">
                  <p:embed/>
                  <p:pic>
                    <p:nvPicPr>
                      <p:cNvPr id="0" name="图片 215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06505" y="1246749"/>
                        <a:ext cx="2750168" cy="6401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541265" y="2046534"/>
            <a:ext cx="38290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3600" dirty="0">
                <a:latin typeface="宋体" panose="02010600030101010101" pitchFamily="2" charset="-122"/>
                <a:ea typeface="宋体" panose="02010600030101010101" pitchFamily="2" charset="-122"/>
              </a:rPr>
              <a:t>证明：对任意的</a:t>
            </a:r>
            <a:endParaRPr lang="zh-CN" altLang="en-US" sz="36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graphicFrame>
        <p:nvGraphicFramePr>
          <p:cNvPr id="14" name="对象 13"/>
          <p:cNvGraphicFramePr>
            <a:graphicFrameLocks noChangeAspect="1"/>
          </p:cNvGraphicFramePr>
          <p:nvPr/>
        </p:nvGraphicFramePr>
        <p:xfrm>
          <a:off x="4864100" y="2083047"/>
          <a:ext cx="2135188" cy="690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4" name="Equation" r:id="rId4" imgW="17068800" imgH="5486400" progId="Equation.DSMT4">
                  <p:embed/>
                </p:oleObj>
              </mc:Choice>
              <mc:Fallback>
                <p:oleObj name="Equation" r:id="rId4" imgW="17068800" imgH="54864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4100" y="2083047"/>
                        <a:ext cx="2135188" cy="6905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graphicFrame>
        <p:nvGraphicFramePr>
          <p:cNvPr id="24" name="对象 23"/>
          <p:cNvGraphicFramePr>
            <a:graphicFrameLocks noChangeAspect="1"/>
          </p:cNvGraphicFramePr>
          <p:nvPr/>
        </p:nvGraphicFramePr>
        <p:xfrm>
          <a:off x="2989944" y="2902876"/>
          <a:ext cx="4556418" cy="7547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5" name="Equation" r:id="rId6" imgW="1548765" imgH="254000" progId="Equation.DSMT4">
                  <p:embed/>
                </p:oleObj>
              </mc:Choice>
              <mc:Fallback>
                <p:oleObj name="Equation" r:id="rId6" imgW="1548765" imgH="2540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9944" y="2902876"/>
                        <a:ext cx="4556418" cy="75474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tangle 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graphicFrame>
        <p:nvGraphicFramePr>
          <p:cNvPr id="27" name="对象 26"/>
          <p:cNvGraphicFramePr>
            <a:graphicFrameLocks noChangeAspect="1"/>
          </p:cNvGraphicFramePr>
          <p:nvPr/>
        </p:nvGraphicFramePr>
        <p:xfrm>
          <a:off x="5704115" y="3730189"/>
          <a:ext cx="3352799" cy="7242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6" name="Equation" r:id="rId8" imgW="1193800" imgH="254000" progId="Equation.DSMT4">
                  <p:embed/>
                </p:oleObj>
              </mc:Choice>
              <mc:Fallback>
                <p:oleObj name="Equation" r:id="rId8" imgW="1193800" imgH="2540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04115" y="3730189"/>
                        <a:ext cx="3352799" cy="72420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graphicFrame>
        <p:nvGraphicFramePr>
          <p:cNvPr id="29" name="对象 28"/>
          <p:cNvGraphicFramePr>
            <a:graphicFrameLocks noChangeAspect="1"/>
          </p:cNvGraphicFramePr>
          <p:nvPr/>
        </p:nvGraphicFramePr>
        <p:xfrm>
          <a:off x="2967946" y="4426197"/>
          <a:ext cx="2157412" cy="595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7" name="Equation" r:id="rId10" imgW="19812000" imgH="5486400" progId="Equation.DSMT4">
                  <p:embed/>
                </p:oleObj>
              </mc:Choice>
              <mc:Fallback>
                <p:oleObj name="Equation" r:id="rId10" imgW="19812000" imgH="54864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7946" y="4426197"/>
                        <a:ext cx="2157412" cy="5953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Rectangle 1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graphicFrame>
        <p:nvGraphicFramePr>
          <p:cNvPr id="31" name="对象 30"/>
          <p:cNvGraphicFramePr>
            <a:graphicFrameLocks noChangeAspect="1"/>
          </p:cNvGraphicFramePr>
          <p:nvPr/>
        </p:nvGraphicFramePr>
        <p:xfrm>
          <a:off x="5204077" y="4398141"/>
          <a:ext cx="6987924" cy="6528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8" name="Equation" r:id="rId12" imgW="2755900" imgH="254000" progId="Equation.DSMT4">
                  <p:embed/>
                </p:oleObj>
              </mc:Choice>
              <mc:Fallback>
                <p:oleObj name="Equation" r:id="rId12" imgW="2755900" imgH="2540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4077" y="4398141"/>
                        <a:ext cx="6987924" cy="65285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84" name="Rectangle 1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graphicFrame>
        <p:nvGraphicFramePr>
          <p:cNvPr id="16385" name="对象 16384"/>
          <p:cNvGraphicFramePr>
            <a:graphicFrameLocks noChangeAspect="1"/>
          </p:cNvGraphicFramePr>
          <p:nvPr/>
        </p:nvGraphicFramePr>
        <p:xfrm>
          <a:off x="2930297" y="5109030"/>
          <a:ext cx="2983100" cy="7250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9" name="Equation" r:id="rId14" imgW="25298400" imgH="6096000" progId="Equation.DSMT4">
                  <p:embed/>
                </p:oleObj>
              </mc:Choice>
              <mc:Fallback>
                <p:oleObj name="Equation" r:id="rId14" imgW="25298400" imgH="60960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0297" y="5109030"/>
                        <a:ext cx="2983100" cy="72503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87" name="TextBox 16386"/>
          <p:cNvSpPr txBox="1"/>
          <p:nvPr/>
        </p:nvSpPr>
        <p:spPr>
          <a:xfrm>
            <a:off x="2960914" y="5834743"/>
            <a:ext cx="73006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3600" dirty="0">
                <a:latin typeface="宋体" panose="02010600030101010101" pitchFamily="2" charset="-122"/>
                <a:ea typeface="宋体" panose="02010600030101010101" pitchFamily="2" charset="-122"/>
              </a:rPr>
              <a:t>所以，函数</a:t>
            </a:r>
            <a:r>
              <a:rPr lang="en-US" altLang="zh-CN" sz="3600" dirty="0">
                <a:latin typeface="宋体" panose="02010600030101010101" pitchFamily="2" charset="-122"/>
                <a:ea typeface="宋体" panose="02010600030101010101" pitchFamily="2" charset="-122"/>
              </a:rPr>
              <a:t>            </a:t>
            </a:r>
            <a:r>
              <a:rPr lang="zh-CN" altLang="zh-CN" sz="3600" dirty="0">
                <a:latin typeface="宋体" panose="02010600030101010101" pitchFamily="2" charset="-122"/>
                <a:ea typeface="宋体" panose="02010600030101010101" pitchFamily="2" charset="-122"/>
              </a:rPr>
              <a:t>为增函数</a:t>
            </a:r>
            <a:r>
              <a:rPr lang="en-US" altLang="zh-CN" sz="3600" dirty="0"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endParaRPr lang="zh-CN" altLang="zh-CN" sz="36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endParaRPr lang="zh-CN" altLang="en-US" sz="3600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graphicFrame>
        <p:nvGraphicFramePr>
          <p:cNvPr id="16388" name="对象 16387"/>
          <p:cNvGraphicFramePr>
            <a:graphicFrameLocks noChangeAspect="1"/>
          </p:cNvGraphicFramePr>
          <p:nvPr/>
        </p:nvGraphicFramePr>
        <p:xfrm>
          <a:off x="5370277" y="5894935"/>
          <a:ext cx="2749550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60" name="Equation" r:id="rId16" imgW="1104900" imgH="254000" progId="Equation.DSMT4">
                  <p:embed/>
                </p:oleObj>
              </mc:Choice>
              <mc:Fallback>
                <p:oleObj name="Equation" r:id="rId16" imgW="1104900" imgH="254000" progId="Equation.DSMT4">
                  <p:embed/>
                  <p:pic>
                    <p:nvPicPr>
                      <p:cNvPr id="0" name="对象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0277" y="5894935"/>
                        <a:ext cx="2749550" cy="641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7029" y="1538514"/>
            <a:ext cx="11074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4000" dirty="0">
                <a:latin typeface="宋体" panose="02010600030101010101" pitchFamily="2" charset="-122"/>
                <a:ea typeface="宋体" panose="02010600030101010101" pitchFamily="2" charset="-122"/>
              </a:rPr>
              <a:t>例</a:t>
            </a:r>
            <a:r>
              <a:rPr lang="en-US" altLang="zh-CN" sz="4000" dirty="0">
                <a:latin typeface="宋体" panose="02010600030101010101" pitchFamily="2" charset="-122"/>
                <a:ea typeface="宋体" panose="02010600030101010101" pitchFamily="2" charset="-122"/>
              </a:rPr>
              <a:t>2.</a:t>
            </a:r>
            <a:r>
              <a:rPr lang="zh-CN" altLang="zh-CN" sz="4000" dirty="0">
                <a:latin typeface="宋体" panose="02010600030101010101" pitchFamily="2" charset="-122"/>
                <a:ea typeface="宋体" panose="02010600030101010101" pitchFamily="2" charset="-122"/>
              </a:rPr>
              <a:t>判断函数</a:t>
            </a:r>
            <a:r>
              <a:rPr lang="en-US" altLang="zh-CN" sz="4000" dirty="0">
                <a:latin typeface="宋体" panose="02010600030101010101" pitchFamily="2" charset="-122"/>
                <a:ea typeface="宋体" panose="02010600030101010101" pitchFamily="2" charset="-122"/>
              </a:rPr>
              <a:t>               </a:t>
            </a:r>
            <a:r>
              <a:rPr lang="zh-CN" altLang="zh-CN" sz="4000" dirty="0">
                <a:latin typeface="宋体" panose="02010600030101010101" pitchFamily="2" charset="-122"/>
                <a:ea typeface="宋体" panose="02010600030101010101" pitchFamily="2" charset="-122"/>
              </a:rPr>
              <a:t>的单调性，并求这个函数的最值</a:t>
            </a:r>
            <a:r>
              <a:rPr lang="en-US" altLang="zh-CN" sz="4000" dirty="0"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endParaRPr lang="zh-CN" altLang="zh-CN" sz="40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endParaRPr lang="zh-CN" altLang="en-US" sz="4000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/>
        </p:nvGraphicFramePr>
        <p:xfrm>
          <a:off x="3598863" y="1610281"/>
          <a:ext cx="2322966" cy="6534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5" name="Equation" r:id="rId1" imgW="21945600" imgH="6096000" progId="Equation.DSMT4">
                  <p:embed/>
                </p:oleObj>
              </mc:Choice>
              <mc:Fallback>
                <p:oleObj name="Equation" r:id="rId1" imgW="21945600" imgH="60960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8863" y="1610281"/>
                        <a:ext cx="2322966" cy="65349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graphicFrame>
        <p:nvGraphicFramePr>
          <p:cNvPr id="6" name="对象 5"/>
          <p:cNvGraphicFramePr>
            <a:graphicFrameLocks noChangeAspect="1"/>
          </p:cNvGraphicFramePr>
          <p:nvPr/>
        </p:nvGraphicFramePr>
        <p:xfrm>
          <a:off x="5834743" y="1625600"/>
          <a:ext cx="1644955" cy="6531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6" name="Equation" r:id="rId3" imgW="647700" imgH="254000" progId="Equation.DSMT4">
                  <p:embed/>
                </p:oleObj>
              </mc:Choice>
              <mc:Fallback>
                <p:oleObj name="Equation" r:id="rId3" imgW="647700" imgH="2540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34743" y="1625600"/>
                        <a:ext cx="1644955" cy="65314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12"/>
          <p:cNvSpPr txBox="1"/>
          <p:nvPr/>
        </p:nvSpPr>
        <p:spPr>
          <a:xfrm>
            <a:off x="3295461" y="63374"/>
            <a:ext cx="5229225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zh-CN" sz="3600" b="1" dirty="0">
                <a:solidFill>
                  <a:schemeClr val="bg1"/>
                </a:solidFill>
              </a:rPr>
              <a:t>探究证明，总结方法</a:t>
            </a:r>
            <a:endParaRPr lang="zh-CN" altLang="en-US" sz="3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2"/>
          <p:cNvSpPr txBox="1"/>
          <p:nvPr/>
        </p:nvSpPr>
        <p:spPr>
          <a:xfrm>
            <a:off x="3295461" y="63374"/>
            <a:ext cx="5229225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>
                <a:solidFill>
                  <a:schemeClr val="bg1"/>
                </a:solidFill>
              </a:rPr>
              <a:t>课堂小结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683172" y="1623190"/>
            <a:ext cx="11086553" cy="40054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000" dirty="0">
                <a:latin typeface="宋体" panose="02010600030101010101" pitchFamily="2" charset="-122"/>
                <a:ea typeface="宋体" panose="02010600030101010101" pitchFamily="2" charset="-122"/>
              </a:rPr>
              <a:t>1.</a:t>
            </a:r>
            <a:r>
              <a:rPr lang="zh-CN" altLang="zh-CN" sz="4000" dirty="0">
                <a:latin typeface="宋体" panose="02010600030101010101" pitchFamily="2" charset="-122"/>
                <a:ea typeface="宋体" panose="02010600030101010101" pitchFamily="2" charset="-122"/>
              </a:rPr>
              <a:t>知识总结：单调性的概念总结；单调性证明的步骤</a:t>
            </a:r>
            <a:r>
              <a:rPr lang="en-US" altLang="zh-CN" sz="4000" dirty="0"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endParaRPr lang="zh-CN" altLang="zh-CN" sz="40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4000" dirty="0">
                <a:latin typeface="宋体" panose="02010600030101010101" pitchFamily="2" charset="-122"/>
                <a:ea typeface="宋体" panose="02010600030101010101" pitchFamily="2" charset="-122"/>
              </a:rPr>
              <a:t>2.</a:t>
            </a:r>
            <a:r>
              <a:rPr lang="zh-CN" altLang="zh-CN" sz="4000" dirty="0">
                <a:latin typeface="宋体" panose="02010600030101010101" pitchFamily="2" charset="-122"/>
                <a:ea typeface="宋体" panose="02010600030101010101" pitchFamily="2" charset="-122"/>
              </a:rPr>
              <a:t>方法总结：函数的性质不仅能够从图中得到，也可从函数解析式中得到，关注函数解析式给予的信息，利于了解函数性质</a:t>
            </a:r>
            <a:r>
              <a:rPr lang="en-US" altLang="zh-CN" sz="4000" dirty="0"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endParaRPr lang="zh-CN" altLang="zh-CN" sz="40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254000">
              <a:lnSpc>
                <a:spcPct val="150000"/>
              </a:lnSpc>
              <a:spcAft>
                <a:spcPts val="0"/>
              </a:spcAft>
              <a:defRPr/>
            </a:pPr>
            <a:endParaRPr lang="zh-CN" altLang="en-US" sz="4000" kern="100" dirty="0"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4" name="Picture 3" descr="D:\人教网\logo透明s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自定义 1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25B7C0"/>
      </a:accent1>
      <a:accent2>
        <a:srgbClr val="F6A500"/>
      </a:accent2>
      <a:accent3>
        <a:srgbClr val="585858"/>
      </a:accent3>
      <a:accent4>
        <a:srgbClr val="FD7104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自定义 1">
      <a:majorFont>
        <a:latin typeface="Arial Black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29000">
              <a:srgbClr val="FFFFFF"/>
            </a:gs>
            <a:gs pos="98000">
              <a:srgbClr val="FFFFFF">
                <a:lumMod val="75000"/>
              </a:srgbClr>
            </a:gs>
          </a:gsLst>
          <a:lin ang="2700000" scaled="1"/>
          <a:tileRect/>
        </a:gradFill>
        <a:ln w="25400" cap="flat" cmpd="sng" algn="ctr">
          <a:noFill/>
          <a:prstDash val="solid"/>
        </a:ln>
        <a:effectLst>
          <a:softEdge rad="0"/>
        </a:effectLst>
      </a:spPr>
      <a:bodyPr anchor="ctr"/>
      <a:lstStyle>
        <a:defPPr marL="0" marR="0" indent="0" algn="ctr" defTabSz="91440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sz="1800" b="0" i="0" u="none" strike="noStrike" kern="0" cap="none" spc="0" normalizeH="0" baseline="0" noProof="0" smtClean="0">
            <a:ln>
              <a:noFill/>
            </a:ln>
            <a:solidFill>
              <a:srgbClr val="FFFFFF"/>
            </a:solidFill>
            <a:effectLst/>
            <a:uLnTx/>
            <a:uFillTx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626</Words>
  <Application>WPS 演示</Application>
  <PresentationFormat>宽屏</PresentationFormat>
  <Paragraphs>100</Paragraphs>
  <Slides>11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28</vt:i4>
      </vt:variant>
      <vt:variant>
        <vt:lpstr>幻灯片标题</vt:lpstr>
      </vt:variant>
      <vt:variant>
        <vt:i4>11</vt:i4>
      </vt:variant>
    </vt:vector>
  </HeadingPairs>
  <TitlesOfParts>
    <vt:vector size="51" baseType="lpstr">
      <vt:lpstr>Arial</vt:lpstr>
      <vt:lpstr>宋体</vt:lpstr>
      <vt:lpstr>Wingdings</vt:lpstr>
      <vt:lpstr>微软雅黑</vt:lpstr>
      <vt:lpstr>Arial Black</vt:lpstr>
      <vt:lpstr>Arial</vt:lpstr>
      <vt:lpstr>黑体</vt:lpstr>
      <vt:lpstr>华文新魏</vt:lpstr>
      <vt:lpstr>Times New Roman</vt:lpstr>
      <vt:lpstr>Calibri</vt:lpstr>
      <vt:lpstr>Arial Unicode MS</vt:lpstr>
      <vt:lpstr>Office 主题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MOMODASUCAI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MOMODA</dc:creator>
  <cp:lastModifiedBy>DX.Q</cp:lastModifiedBy>
  <cp:revision>197</cp:revision>
  <dcterms:created xsi:type="dcterms:W3CDTF">2014-11-06T06:08:00Z</dcterms:created>
  <dcterms:modified xsi:type="dcterms:W3CDTF">2020-12-14T02:47:42Z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2052-11.1.0.10132</vt:lpwstr>
  </property>
</Properties>
</file>