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1" r:id="rId2"/>
    <p:sldId id="292" r:id="rId3"/>
    <p:sldId id="293" r:id="rId4"/>
    <p:sldId id="294" r:id="rId5"/>
    <p:sldId id="315" r:id="rId6"/>
    <p:sldId id="296" r:id="rId7"/>
    <p:sldId id="316" r:id="rId8"/>
    <p:sldId id="317" r:id="rId9"/>
    <p:sldId id="290" r:id="rId10"/>
    <p:sldId id="314" r:id="rId11"/>
    <p:sldId id="279" r:id="rId12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72644A"/>
    <a:srgbClr val="897A5D"/>
    <a:srgbClr val="25B7C0"/>
    <a:srgbClr val="FDFDFD"/>
    <a:srgbClr val="595859"/>
    <a:srgbClr val="595959"/>
    <a:srgbClr val="F6A500"/>
    <a:srgbClr val="FD7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30"/>
  </p:normalViewPr>
  <p:slideViewPr>
    <p:cSldViewPr snapToGrid="0" showGuides="1">
      <p:cViewPr varScale="1">
        <p:scale>
          <a:sx n="73" d="100"/>
          <a:sy n="73" d="100"/>
        </p:scale>
        <p:origin x="41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8321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26714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  <a:pPr lvl="0" algn="r" eaLnBrk="1" hangingPunct="1"/>
              <a:t>11</a:t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5357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0" y="2298700"/>
            <a:ext cx="12192000" cy="131266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《2.2.4 </a:t>
            </a:r>
            <a:r>
              <a:rPr lang="zh-CN" altLang="en-US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均值不等式及其应用</a:t>
            </a:r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》</a:t>
            </a:r>
            <a:endParaRPr lang="zh-CN" altLang="zh-CN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6600825" cy="1200329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主 </a:t>
            </a:r>
            <a:r>
              <a:rPr lang="zh-CN" altLang="en-US" sz="2400" b="1" dirty="0" smtClean="0">
                <a:sym typeface="+mn-ea"/>
              </a:rPr>
              <a:t> 讲 人：于海飞</a:t>
            </a:r>
            <a:r>
              <a:rPr lang="zh-CN" altLang="en-US" sz="2400" b="1" dirty="0">
                <a:sym typeface="+mn-ea"/>
              </a:rPr>
              <a:t>　北京师范大学第二附属中学</a:t>
            </a:r>
            <a:endParaRPr lang="zh-CN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sz="2400" b="1" dirty="0">
                <a:sym typeface="+mn-ea"/>
              </a:rPr>
              <a:t>审核指导</a:t>
            </a:r>
            <a:r>
              <a:rPr lang="zh-CN" sz="2400" b="1" dirty="0" smtClean="0">
                <a:sym typeface="+mn-ea"/>
              </a:rPr>
              <a:t>：</a:t>
            </a:r>
            <a:r>
              <a:rPr lang="zh-CN" altLang="en-US" sz="2400" b="1" dirty="0" smtClean="0">
                <a:sym typeface="+mn-ea"/>
              </a:rPr>
              <a:t>李   梁    </a:t>
            </a:r>
            <a:r>
              <a:rPr lang="zh-CN" altLang="en-US" sz="2400" b="1" dirty="0">
                <a:sym typeface="+mn-ea"/>
              </a:rPr>
              <a:t>北京市西</a:t>
            </a:r>
            <a:r>
              <a:rPr lang="zh-CN" altLang="en-US" sz="2400" b="1" dirty="0">
                <a:sym typeface="+mn-ea"/>
              </a:rPr>
              <a:t>城区教育研修学院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4" y="548551"/>
            <a:ext cx="85223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人教版高中数学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版必修第一册  第二章 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2.2.4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第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1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课时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0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12">
            <a:extLst>
              <a:ext uri="{FF2B5EF4-FFF2-40B4-BE49-F238E27FC236}">
                <a16:creationId xmlns:a16="http://schemas.microsoft.com/office/drawing/2014/main" id="{C23404BB-3D7D-4B63-8735-3BB6406C8A29}"/>
              </a:ext>
            </a:extLst>
          </p:cNvPr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课后作业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E081ABD-F2FC-45B0-9221-EDBD7EE7F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0249" y="5401493"/>
            <a:ext cx="2279512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498434" y="1152567"/>
            <a:ext cx="1055942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完成教材</a:t>
            </a: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P76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上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“探索与研究”，每位同学将总结出来的规律整理好，下节课交流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教材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P76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，练习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A 1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；练习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B 2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endParaRPr lang="en-US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26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>
            <a:grpSpLocks/>
          </p:cNvGrpSpPr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26" name="组合 79"/>
          <p:cNvGrpSpPr>
            <a:grpSpLocks/>
          </p:cNvGrpSpPr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33" name="组合 79"/>
          <p:cNvGrpSpPr>
            <a:grpSpLocks/>
          </p:cNvGrpSpPr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</a:p>
        </p:txBody>
      </p:sp>
      <p:grpSp>
        <p:nvGrpSpPr>
          <p:cNvPr id="37" name="组合 79"/>
          <p:cNvGrpSpPr>
            <a:grpSpLocks/>
          </p:cNvGrpSpPr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>
            <a:grpSpLocks/>
          </p:cNvGrpSpPr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53" name="组合 79"/>
          <p:cNvGrpSpPr>
            <a:grpSpLocks/>
          </p:cNvGrpSpPr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57" name="组合 79"/>
          <p:cNvGrpSpPr>
            <a:grpSpLocks/>
          </p:cNvGrpSpPr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</a:p>
        </p:txBody>
      </p:sp>
      <p:grpSp>
        <p:nvGrpSpPr>
          <p:cNvPr id="61" name="组合 79"/>
          <p:cNvGrpSpPr>
            <a:grpSpLocks/>
          </p:cNvGrpSpPr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新课讲解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371434" y="1152568"/>
                <a:ext cx="11203254" cy="2958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【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相关概念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】</a:t>
                </a:r>
                <a:endParaRPr lang="en-US" altLang="zh-CN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1.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给定</a:t>
                </a:r>
                <a:r>
                  <a:rPr lang="zh-CN" altLang="en-US" sz="2800" kern="100" dirty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两个正数</a:t>
                </a:r>
                <a14:m>
                  <m:oMath xmlns:m="http://schemas.openxmlformats.org/officeDocument/2006/math"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CN" altLang="en-US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，数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称为</a:t>
                </a:r>
                <a14:m>
                  <m:oMath xmlns:m="http://schemas.openxmlformats.org/officeDocument/2006/math"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CN" altLang="en-US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的算术平均数；数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CN" altLang="en-US" sz="280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𝑎𝑏</m:t>
                        </m:r>
                      </m:e>
                    </m:rad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称为</a:t>
                </a:r>
                <a14:m>
                  <m:oMath xmlns:m="http://schemas.openxmlformats.org/officeDocument/2006/math"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CN" altLang="en-US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的几何平均数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2.①</a:t>
                </a:r>
                <a:r>
                  <a:rPr lang="zh-CN" altLang="en-US" sz="2800" kern="100" dirty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多个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正数的算术平均值和几何平均值的定义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34" y="1152568"/>
                <a:ext cx="11203254" cy="2958695"/>
              </a:xfrm>
              <a:prstGeom prst="rect">
                <a:avLst/>
              </a:prstGeom>
              <a:blipFill rotWithShape="1">
                <a:blip r:embed="rId2"/>
                <a:stretch>
                  <a:fillRect b="-144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02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新课讲解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371434" y="1152568"/>
            <a:ext cx="1055942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【</a:t>
            </a:r>
            <a:r>
              <a:rPr lang="zh-CN" altLang="en-US" sz="28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任务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：完成教材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P72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“尝试与发现”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，解决下列问题：</a:t>
            </a:r>
            <a:endParaRPr lang="en-US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算术平均数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的几何意义？几何平均值的几何意义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？</a:t>
            </a:r>
            <a:endParaRPr lang="en-US" altLang="zh-CN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它们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的大小关系如何呢？</a:t>
            </a:r>
            <a:endParaRPr lang="en-US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8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新课讲解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371434" y="1152568"/>
                <a:ext cx="10414000" cy="425135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【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结论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】</a:t>
                </a:r>
                <a:endParaRPr lang="en-US" altLang="zh-CN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两个正数的算术平均值大于或等于它们的几何平均值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【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均值不等式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】</a:t>
                </a:r>
                <a:endParaRPr lang="en-US" altLang="zh-CN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如果</a:t>
                </a:r>
                <a14:m>
                  <m:oMath xmlns:m="http://schemas.openxmlformats.org/officeDocument/2006/math"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CN" altLang="en-US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都是正数，那么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altLang="zh-CN" sz="2800" i="1" kern="10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≥</m:t>
                    </m:r>
                    <m:rad>
                      <m:radPr>
                        <m:degHide m:val="on"/>
                        <m:ctrlPr>
                          <a:rPr lang="en-US" altLang="zh-CN" sz="2800" i="1" kern="100" smtClean="0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sz="2800" b="0" i="1" kern="10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𝑎𝑏</m:t>
                        </m:r>
                      </m:e>
                    </m:rad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，当且仅当</a:t>
                </a:r>
                <a14:m>
                  <m:oMath xmlns:m="http://schemas.openxmlformats.org/officeDocument/2006/math"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时，等号成立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【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证明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】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：教材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P73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页</a:t>
                </a:r>
                <a:endParaRPr lang="en-US" altLang="zh-CN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34" y="1152568"/>
                <a:ext cx="10414000" cy="4251357"/>
              </a:xfrm>
              <a:prstGeom prst="rect">
                <a:avLst/>
              </a:prstGeom>
              <a:blipFill rotWithShape="1">
                <a:blip r:embed="rId2"/>
                <a:stretch>
                  <a:fillRect b="-7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55B78FF9-6DF0-4460-BAF4-FDE97A908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24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新课讲解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614715" y="942843"/>
                <a:ext cx="10414000" cy="567168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【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均值不等式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】——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又称基本不等式</a:t>
                </a:r>
                <a:endParaRPr lang="en-US" altLang="zh-CN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1.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基本不等式中的</a:t>
                </a:r>
                <a14:m>
                  <m:oMath xmlns:m="http://schemas.openxmlformats.org/officeDocument/2006/math">
                    <m:r>
                      <a:rPr lang="en-US" altLang="zh-CN" sz="280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𝑎</m:t>
                    </m:r>
                    <m:r>
                      <a:rPr lang="zh-CN" altLang="en-US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，</m:t>
                    </m:r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还可以是零，其实质是：两个正实数的算术平均值不小于它们的几何平均值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2.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均值不等式有什么几何意义呢？</a:t>
                </a:r>
                <a:endParaRPr lang="en-US" altLang="zh-CN" sz="2800" kern="100" dirty="0" smtClean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zh-CN" altLang="en-US" sz="2800" kern="100" dirty="0" smtClean="0">
                    <a:ea typeface="楷体" panose="02010609060101010101" pitchFamily="49" charset="-122"/>
                    <a:cs typeface="Times New Roman" panose="02020603050405020304" pitchFamily="18" charset="0"/>
                  </a:rPr>
                  <a:t>研究</a:t>
                </a:r>
                <a14:m>
                  <m:oMath xmlns:m="http://schemas.openxmlformats.org/officeDocument/2006/math">
                    <m:r>
                      <a:rPr lang="zh-CN" altLang="en-US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：</m:t>
                    </m:r>
                    <m:sSup>
                      <m:sSupPr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zh-CN" altLang="en-US" sz="2800" b="0" i="0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将</m:t>
                        </m:r>
                        <m:r>
                          <a:rPr lang="zh-CN" altLang="en-US" sz="2800" i="0" kern="10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均值</m:t>
                        </m:r>
                        <m:r>
                          <a:rPr lang="zh-CN" altLang="en-US" sz="2800" i="0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不等式</m:t>
                        </m:r>
                        <m:r>
                          <a:rPr lang="zh-CN" altLang="en-US" sz="2800" i="0" kern="10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两边平方</m:t>
                        </m:r>
                        <m:r>
                          <a:rPr lang="zh-CN" altLang="en-US" sz="2800" b="0" i="0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得</m:t>
                        </m:r>
                        <m:r>
                          <a:rPr lang="zh-CN" altLang="en-US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，</m:t>
                        </m:r>
                        <m:r>
                          <a:rPr lang="zh-CN" altLang="en-US" sz="2800" i="1" kern="10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（</m:t>
                        </m:r>
                        <m:f>
                          <m:fPr>
                            <m:ctrlPr>
                              <a:rPr lang="en-US" altLang="zh-CN" sz="2800" i="1" kern="100">
                                <a:latin typeface="Cambria Math" panose="02040503050406030204" pitchFamily="18" charset="0"/>
                                <a:ea typeface="楷体" panose="02010609060101010101" pitchFamily="49" charset="-122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i="1" kern="100">
                                <a:latin typeface="Cambria Math"/>
                                <a:ea typeface="楷体" panose="02010609060101010101" pitchFamily="49" charset="-122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en-US" altLang="zh-CN" sz="2800" i="1" kern="100">
                                <a:latin typeface="Cambria Math"/>
                                <a:ea typeface="楷体" panose="02010609060101010101" pitchFamily="49" charset="-122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altLang="zh-CN" sz="2800" i="1" kern="100">
                                <a:latin typeface="Cambria Math"/>
                                <a:ea typeface="楷体" panose="02010609060101010101" pitchFamily="49" charset="-122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altLang="zh-CN" sz="2800" i="1" kern="100">
                                <a:latin typeface="Cambria Math"/>
                                <a:ea typeface="楷体" panose="02010609060101010101" pitchFamily="49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zh-CN" altLang="en-US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）</m:t>
                        </m:r>
                      </m:e>
                      <m:sup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800" i="1" kern="10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altLang="zh-CN" sz="2800" b="0" i="1" kern="10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𝑎𝑏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，可以得出：均值不等式的一个几何意义：所有周长一定的矩形中，正方形的面积最大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3.【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拓展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】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：请回答教材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P73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页的“想一想”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  <a:endParaRPr lang="en-US" altLang="zh-CN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15" y="942843"/>
                <a:ext cx="10414000" cy="5671681"/>
              </a:xfrm>
              <a:prstGeom prst="rect">
                <a:avLst/>
              </a:prstGeom>
              <a:blipFill rotWithShape="1">
                <a:blip r:embed="rId3"/>
                <a:stretch>
                  <a:fillRect r="-1054" b="-32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025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新课讲解</a:t>
            </a:r>
          </a:p>
        </p:txBody>
      </p:sp>
      <p:sp>
        <p:nvSpPr>
          <p:cNvPr id="3" name="矩形 2"/>
          <p:cNvSpPr/>
          <p:nvPr/>
        </p:nvSpPr>
        <p:spPr>
          <a:xfrm>
            <a:off x="371434" y="1152568"/>
            <a:ext cx="10414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【</a:t>
            </a:r>
            <a:r>
              <a:rPr lang="zh-CN" altLang="en-US" sz="2800" b="1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任务</a:t>
            </a: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】</a:t>
            </a:r>
          </a:p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师生一起研究教材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— 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“探索与研究”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中的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问题，可以和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你的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同桌交流，给出相应的结论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55B78FF9-6DF0-4460-BAF4-FDE97A908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49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新课讲解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371434" y="842175"/>
                <a:ext cx="11623032" cy="16546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【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典型例题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】</a:t>
                </a:r>
                <a:endParaRPr lang="en-US" altLang="zh-CN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例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1 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已知</a:t>
                </a:r>
                <a14:m>
                  <m:oMath xmlns:m="http://schemas.openxmlformats.org/officeDocument/2006/math"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，求</a:t>
                </a:r>
                <a14:m>
                  <m:oMath xmlns:m="http://schemas.openxmlformats.org/officeDocument/2006/math"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的最小值，并说明</a:t>
                </a:r>
                <a14:m>
                  <m:oMath xmlns:m="http://schemas.openxmlformats.org/officeDocument/2006/math"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为何值时</a:t>
                </a:r>
                <a14:m>
                  <m:oMath xmlns:m="http://schemas.openxmlformats.org/officeDocument/2006/math"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取得最小值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  <a:endParaRPr lang="en-US" altLang="zh-CN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34" y="842175"/>
                <a:ext cx="11623032" cy="1654684"/>
              </a:xfrm>
              <a:prstGeom prst="rect">
                <a:avLst/>
              </a:prstGeom>
              <a:blipFill rotWithShape="1">
                <a:blip r:embed="rId2"/>
                <a:stretch>
                  <a:fillRect r="-1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55B78FF9-6DF0-4460-BAF4-FDE97A908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379823" y="2479426"/>
                <a:ext cx="11623032" cy="3616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解：</a:t>
                </a:r>
                <a:r>
                  <a:rPr lang="zh-CN" altLang="en-US" sz="2800" b="0" kern="100" dirty="0" smtClean="0">
                    <a:ea typeface="楷体" panose="02010609060101010101" pitchFamily="49" charset="-122"/>
                    <a:cs typeface="Times New Roman" panose="02020603050405020304" pitchFamily="18" charset="0"/>
                  </a:rPr>
                  <a:t>因为</a:t>
                </a:r>
                <a14:m>
                  <m:oMath xmlns:m="http://schemas.openxmlformats.org/officeDocument/2006/math"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，所以根据均值不等式有</a:t>
                </a:r>
                <a14:m>
                  <m:oMath xmlns:m="http://schemas.openxmlformats.org/officeDocument/2006/math"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US" altLang="zh-CN" sz="2800" b="0" i="1" kern="10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≥2</m:t>
                    </m:r>
                    <m:rad>
                      <m:radPr>
                        <m:degHide m:val="on"/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sz="2800" b="0" i="1" kern="10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altLang="zh-CN" sz="2800" b="0" i="1" kern="10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n-US" altLang="zh-CN" sz="2800" b="0" i="1" kern="100" smtClean="0"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b="0" i="1" kern="100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2800" b="0" i="1" kern="100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den>
                        </m:f>
                      </m:e>
                    </m:rad>
                    <m:r>
                      <a:rPr lang="en-US" altLang="zh-CN" sz="2800" b="0" i="1" kern="10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，其中等号成立当且仅当</a:t>
                </a:r>
                <a14:m>
                  <m:oMath xmlns:m="http://schemas.openxmlformats.org/officeDocument/2006/math"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，即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，解得</a:t>
                </a:r>
                <a14:m>
                  <m:oMath xmlns:m="http://schemas.openxmlformats.org/officeDocument/2006/math"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或</a:t>
                </a:r>
                <a14:m>
                  <m:oMath xmlns:m="http://schemas.openxmlformats.org/officeDocument/2006/math">
                    <m:r>
                      <a:rPr lang="en-US" altLang="zh-CN" sz="2800" b="0" i="1" kern="100" dirty="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2800" b="0" i="1" kern="100" dirty="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（舍）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因此</a:t>
                </a:r>
                <a14:m>
                  <m:oMath xmlns:m="http://schemas.openxmlformats.org/officeDocument/2006/math"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时，</a:t>
                </a:r>
                <a14:m>
                  <m:oMath xmlns:m="http://schemas.openxmlformats.org/officeDocument/2006/math"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取得最小值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2.</a:t>
                </a: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solidFill>
                      <a:srgbClr val="FF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【</a:t>
                </a:r>
                <a:r>
                  <a:rPr lang="zh-CN" altLang="en-US" sz="2800" kern="100" dirty="0" smtClean="0">
                    <a:solidFill>
                      <a:srgbClr val="FF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注</a:t>
                </a:r>
                <a:r>
                  <a:rPr lang="en-US" altLang="zh-CN" sz="2800" kern="100" dirty="0" smtClean="0">
                    <a:solidFill>
                      <a:srgbClr val="FF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】</a:t>
                </a:r>
                <a:r>
                  <a:rPr lang="zh-CN" altLang="en-US" sz="2800" kern="100" dirty="0" smtClean="0">
                    <a:solidFill>
                      <a:srgbClr val="FF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：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请注意格式的规范性！</a:t>
                </a:r>
                <a:endParaRPr lang="en-US" altLang="zh-CN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23" y="2479426"/>
                <a:ext cx="11623032" cy="3616311"/>
              </a:xfrm>
              <a:prstGeom prst="rect">
                <a:avLst/>
              </a:prstGeom>
              <a:blipFill rotWithShape="1">
                <a:blip r:embed="rId4"/>
                <a:stretch>
                  <a:fillRect b="-10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572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新课讲解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371434" y="842175"/>
                <a:ext cx="11623032" cy="16694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【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典型例题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】</a:t>
                </a:r>
                <a:endParaRPr lang="en-US" altLang="zh-CN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例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2 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已知</a:t>
                </a:r>
                <a14:m>
                  <m:oMath xmlns:m="http://schemas.openxmlformats.org/officeDocument/2006/math"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𝑎𝑏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，求</a:t>
                </a:r>
                <a:r>
                  <a:rPr lang="zh-CN" altLang="en-US" sz="2800" kern="100" dirty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证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：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en-US" altLang="zh-CN" sz="2800" b="0" i="1" kern="10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≥2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，并</a:t>
                </a:r>
                <a:r>
                  <a:rPr lang="zh-CN" altLang="en-US" sz="2800" kern="100" dirty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推导等号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成立的条件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  <a:endParaRPr lang="en-US" altLang="zh-CN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34" y="842175"/>
                <a:ext cx="11623032" cy="16694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55B78FF9-6DF0-4460-BAF4-FDE97A908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379823" y="2296046"/>
                <a:ext cx="11623032" cy="45619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证明：</a:t>
                </a:r>
                <a:r>
                  <a:rPr lang="zh-CN" altLang="en-US" sz="2800" b="0" kern="100" dirty="0" smtClean="0">
                    <a:ea typeface="楷体" panose="02010609060101010101" pitchFamily="49" charset="-122"/>
                    <a:cs typeface="Times New Roman" panose="02020603050405020304" pitchFamily="18" charset="0"/>
                  </a:rPr>
                  <a:t>因为</a:t>
                </a:r>
                <a14:m>
                  <m:oMath xmlns:m="http://schemas.openxmlformats.org/officeDocument/2006/math"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𝑎𝑏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，所以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&gt;0</m:t>
                    </m:r>
                    <m:r>
                      <a:rPr lang="zh-CN" altLang="en-US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，</m:t>
                    </m:r>
                    <m:f>
                      <m:fPr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根据均值不等式，得</a:t>
                </a:r>
                <a:endParaRPr lang="en-US" altLang="zh-CN" sz="2800" kern="100" dirty="0" smtClean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en-US" altLang="zh-CN" sz="2800" b="0" i="1" kern="10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≥2</m:t>
                    </m:r>
                    <m:rad>
                      <m:radPr>
                        <m:degHide m:val="on"/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zh-CN" sz="2800" b="0" i="1" kern="100" smtClean="0"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b="0" i="1" kern="100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altLang="zh-CN" sz="2800" b="0" i="1" kern="100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n-US" altLang="zh-CN" sz="2800" b="0" i="1" kern="100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n-US" altLang="zh-CN" sz="2800" b="0" i="1" kern="100" smtClean="0"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b="0" i="1" kern="100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altLang="zh-CN" sz="2800" b="0" i="1" kern="100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den>
                        </m:f>
                      </m:e>
                    </m:rad>
                    <m:r>
                      <a:rPr lang="en-US" altLang="zh-CN" sz="2800" b="0" i="1" kern="10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</a:t>
                </a:r>
                <a:r>
                  <a:rPr lang="zh-CN" altLang="en-US" sz="2800" kern="100" dirty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即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i="1" kern="10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i="1" kern="10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zh-CN" sz="2800" i="1" kern="10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sz="2800" i="1" kern="10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i="1" kern="10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altLang="zh-CN" sz="2800" i="1" kern="10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en-US" altLang="zh-CN" sz="2800" i="1" kern="10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≥2</m:t>
                    </m:r>
                  </m:oMath>
                </a14:m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当且仅当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80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，即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800" b="0" i="1" kern="100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zh-CN" sz="2800" b="0" i="1" kern="100" smtClean="0">
                            <a:latin typeface="Cambria Math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时，等号成立</a:t>
                </a:r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  <a:r>
                  <a:rPr lang="zh-CN" altLang="en-US" sz="2800" kern="100" dirty="0">
                    <a:ea typeface="楷体" panose="02010609060101010101" pitchFamily="49" charset="-122"/>
                    <a:cs typeface="Times New Roman" panose="02020603050405020304" pitchFamily="18" charset="0"/>
                  </a:rPr>
                  <a:t>因为</a:t>
                </a:r>
                <a14:m>
                  <m:oMath xmlns:m="http://schemas.openxmlformats.org/officeDocument/2006/math"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𝑎𝑏</m:t>
                    </m:r>
                    <m:r>
                      <a:rPr lang="en-US" altLang="zh-CN" sz="2800" i="1" kern="10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，所以等号成立的条件是</a:t>
                </a:r>
                <a14:m>
                  <m:oMath xmlns:m="http://schemas.openxmlformats.org/officeDocument/2006/math"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zh-CN" sz="2800" b="0" i="1" kern="100" smtClean="0">
                        <a:latin typeface="Cambria Math"/>
                        <a:ea typeface="楷体" panose="02010609060101010101" pitchFamily="49" charset="-122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CN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254000">
                  <a:lnSpc>
                    <a:spcPct val="150000"/>
                  </a:lnSpc>
                  <a:spcAft>
                    <a:spcPts val="0"/>
                  </a:spcAft>
                  <a:defRPr/>
                </a:pPr>
                <a:r>
                  <a:rPr lang="en-US" altLang="zh-CN" sz="2800" kern="100" dirty="0" smtClean="0">
                    <a:solidFill>
                      <a:srgbClr val="FF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【</a:t>
                </a:r>
                <a:r>
                  <a:rPr lang="zh-CN" altLang="en-US" sz="2800" kern="100" dirty="0" smtClean="0">
                    <a:solidFill>
                      <a:srgbClr val="FF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注</a:t>
                </a:r>
                <a:r>
                  <a:rPr lang="en-US" altLang="zh-CN" sz="2800" kern="100" dirty="0" smtClean="0">
                    <a:solidFill>
                      <a:srgbClr val="FF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】</a:t>
                </a:r>
                <a:r>
                  <a:rPr lang="zh-CN" altLang="en-US" sz="2800" kern="100" dirty="0" smtClean="0">
                    <a:solidFill>
                      <a:srgbClr val="FF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：</a:t>
                </a:r>
                <a:r>
                  <a:rPr lang="zh-CN" altLang="en-US" sz="2800" kern="100" dirty="0" smtClean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请注意格式的规范性！</a:t>
                </a:r>
                <a:endParaRPr lang="en-US" altLang="zh-CN" sz="2800" kern="100" dirty="0"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23" y="2296046"/>
                <a:ext cx="11623032" cy="4561954"/>
              </a:xfrm>
              <a:prstGeom prst="rect">
                <a:avLst/>
              </a:prstGeom>
              <a:blipFill rotWithShape="1">
                <a:blip r:embed="rId4"/>
                <a:stretch>
                  <a:fillRect r="-105" b="-6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656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  <a:latin typeface="Arial" panose="020B0604020202020204" pitchFamily="34" charset="0"/>
              </a:rPr>
              <a:t>归纳小结</a:t>
            </a:r>
          </a:p>
        </p:txBody>
      </p:sp>
      <p:sp>
        <p:nvSpPr>
          <p:cNvPr id="3" name="矩形 2"/>
          <p:cNvSpPr/>
          <p:nvPr/>
        </p:nvSpPr>
        <p:spPr>
          <a:xfrm>
            <a:off x="703073" y="1379712"/>
            <a:ext cx="10414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54000">
              <a:lnSpc>
                <a:spcPct val="20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算术平均值和几何平均值 </a:t>
            </a:r>
            <a:endParaRPr lang="en-US" altLang="zh-CN" sz="2800" kern="100" dirty="0" smtClean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200000"/>
              </a:lnSpc>
              <a:spcAft>
                <a:spcPts val="0"/>
              </a:spcAft>
              <a:defRPr/>
            </a:pP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均值不等式（又称基本不等式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）以及均值不等式的几何意义（两个哦）</a:t>
            </a:r>
            <a:endParaRPr lang="en-US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54000">
              <a:lnSpc>
                <a:spcPct val="200000"/>
              </a:lnSpc>
              <a:spcAft>
                <a:spcPts val="0"/>
              </a:spcAft>
              <a:defRPr/>
            </a:pPr>
            <a:r>
              <a:rPr lang="en-US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2800" kern="100" dirty="0" smtClean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用均值不等式解题的格式要求</a:t>
            </a:r>
            <a:endParaRPr lang="en-US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342</Words>
  <Application>Microsoft Office PowerPoint</Application>
  <PresentationFormat>宽屏</PresentationFormat>
  <Paragraphs>60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黑体</vt:lpstr>
      <vt:lpstr>楷体</vt:lpstr>
      <vt:lpstr>宋体</vt:lpstr>
      <vt:lpstr>微软雅黑</vt:lpstr>
      <vt:lpstr>Arial</vt:lpstr>
      <vt:lpstr>Arial Black</vt:lpstr>
      <vt:lpstr>Calibri</vt:lpstr>
      <vt:lpstr>Cambria Math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MOMODASUCAI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swfy</cp:lastModifiedBy>
  <cp:revision>244</cp:revision>
  <dcterms:created xsi:type="dcterms:W3CDTF">2014-11-06T06:08:00Z</dcterms:created>
  <dcterms:modified xsi:type="dcterms:W3CDTF">2019-09-09T05:40:20Z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