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1" r:id="rId2"/>
    <p:sldId id="292" r:id="rId3"/>
    <p:sldId id="293" r:id="rId4"/>
    <p:sldId id="294" r:id="rId5"/>
    <p:sldId id="315" r:id="rId6"/>
    <p:sldId id="296" r:id="rId7"/>
    <p:sldId id="316" r:id="rId8"/>
    <p:sldId id="317" r:id="rId9"/>
    <p:sldId id="290" r:id="rId10"/>
    <p:sldId id="314" r:id="rId11"/>
    <p:sldId id="279" r:id="rId12"/>
  </p:sldIdLst>
  <p:sldSz cx="12192000" cy="6858000"/>
  <p:notesSz cx="6858000" cy="9144000"/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微软雅黑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72644A"/>
    <a:srgbClr val="897A5D"/>
    <a:srgbClr val="25B7C0"/>
    <a:srgbClr val="FDFDFD"/>
    <a:srgbClr val="595859"/>
    <a:srgbClr val="595959"/>
    <a:srgbClr val="F6A500"/>
    <a:srgbClr val="FD71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30"/>
  </p:normalViewPr>
  <p:slideViewPr>
    <p:cSldViewPr snapToGrid="0" showGuides="1">
      <p:cViewPr varScale="1">
        <p:scale>
          <a:sx n="73" d="100"/>
          <a:sy n="73" d="100"/>
        </p:scale>
        <p:origin x="4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06A740-BBB9-4963-8797-18622D141CA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3211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1410881-65A3-43F7-9548-CFED2647BFBE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26714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10243" name="备注占位符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024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  <a:ea typeface="宋体" panose="02010600030101010101" pitchFamily="2" charset="-122"/>
              </a:rPr>
              <a:pPr lvl="0" algn="r" eaLnBrk="1" hangingPunct="1"/>
              <a:t>11</a:t>
            </a:fld>
            <a:endParaRPr lang="zh-CN" altLang="en-US" sz="1200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5357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幻灯片封面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9000">
                <a:srgbClr val="FFFFFF"/>
              </a:gs>
              <a:gs pos="98000">
                <a:srgbClr val="FFFFFF">
                  <a:lumMod val="75000"/>
                </a:srgbClr>
              </a:gs>
            </a:gsLst>
            <a:lin ang="2700000" scaled="1"/>
            <a:tileRect/>
          </a:gra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矩形 5"/>
          <p:cNvSpPr/>
          <p:nvPr userDrawn="1"/>
        </p:nvSpPr>
        <p:spPr>
          <a:xfrm>
            <a:off x="0" y="1603648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408085"/>
            <a:ext cx="12192000" cy="80297"/>
          </a:xfrm>
          <a:prstGeom prst="rect">
            <a:avLst/>
          </a:prstGeom>
          <a:solidFill>
            <a:srgbClr val="72644A"/>
          </a:solidFill>
          <a:ln w="25400" cap="flat" cmpd="sng" algn="ctr">
            <a:noFill/>
            <a:prstDash val="solid"/>
          </a:ln>
          <a:effectLst>
            <a:softEdge rad="0"/>
          </a:effectLst>
        </p:spPr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265"/>
            <a:ext cx="12192000" cy="2857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内容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9"/>
            <a:ext cx="12192000" cy="1552575"/>
          </a:xfrm>
          <a:prstGeom prst="rect">
            <a:avLst/>
          </a:prstGeom>
        </p:spPr>
      </p:pic>
      <p:sp>
        <p:nvSpPr>
          <p:cNvPr id="6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4106" name="组合 79"/>
          <p:cNvGrpSpPr/>
          <p:nvPr userDrawn="1"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9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1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4110" name="组合 79"/>
          <p:cNvGrpSpPr/>
          <p:nvPr userDrawn="1"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13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5" name="椭圆 80"/>
          <p:cNvSpPr/>
          <p:nvPr/>
        </p:nvSpPr>
        <p:spPr bwMode="auto">
          <a:xfrm>
            <a:off x="3950515" y="893734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4114" name="组合 79"/>
          <p:cNvGrpSpPr/>
          <p:nvPr userDrawn="1"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1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1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</a:p>
        </p:txBody>
      </p:sp>
      <p:grpSp>
        <p:nvGrpSpPr>
          <p:cNvPr id="4118" name="组合 79"/>
          <p:cNvGrpSpPr/>
          <p:nvPr userDrawn="1"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2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2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23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905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anose="020B0A0402010202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2"/>
          <p:cNvSpPr txBox="1"/>
          <p:nvPr/>
        </p:nvSpPr>
        <p:spPr>
          <a:xfrm>
            <a:off x="0" y="2298700"/>
            <a:ext cx="12192000" cy="131266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《2.2.4 </a:t>
            </a:r>
            <a:r>
              <a:rPr lang="zh-CN" altLang="en-US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均值不等式及其应用</a:t>
            </a:r>
            <a:r>
              <a:rPr lang="en-US" altLang="zh-CN" sz="6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》</a:t>
            </a:r>
            <a:endParaRPr lang="zh-CN" altLang="zh-CN" sz="6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3"/>
          <p:cNvSpPr txBox="1"/>
          <p:nvPr/>
        </p:nvSpPr>
        <p:spPr>
          <a:xfrm>
            <a:off x="3044841" y="4879157"/>
            <a:ext cx="6600825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ym typeface="+mn-ea"/>
              </a:rPr>
              <a:t>主 </a:t>
            </a:r>
            <a:r>
              <a:rPr lang="zh-CN" altLang="en-US" sz="2400" b="1" dirty="0" smtClean="0">
                <a:sym typeface="+mn-ea"/>
              </a:rPr>
              <a:t> 讲 人：于海飞</a:t>
            </a:r>
            <a:r>
              <a:rPr lang="zh-CN" altLang="en-US" sz="2400" b="1" dirty="0">
                <a:sym typeface="+mn-ea"/>
              </a:rPr>
              <a:t>　北京师范大学第二附属中学</a:t>
            </a:r>
            <a:endParaRPr lang="zh-CN" sz="2400" b="1" dirty="0"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sz="2400" b="1" dirty="0">
                <a:sym typeface="+mn-ea"/>
              </a:rPr>
              <a:t>审核指导</a:t>
            </a:r>
            <a:r>
              <a:rPr lang="zh-CN" sz="2400" b="1" dirty="0" smtClean="0">
                <a:sym typeface="+mn-ea"/>
              </a:rPr>
              <a:t>：</a:t>
            </a:r>
            <a:r>
              <a:rPr lang="zh-CN" altLang="en-US" sz="2400" b="1" dirty="0" smtClean="0">
                <a:sym typeface="+mn-ea"/>
              </a:rPr>
              <a:t>李   梁    </a:t>
            </a:r>
            <a:r>
              <a:rPr lang="zh-CN" altLang="en-US" sz="2400" b="1" dirty="0">
                <a:sym typeface="+mn-ea"/>
              </a:rPr>
              <a:t>北京市西</a:t>
            </a:r>
            <a:r>
              <a:rPr lang="zh-CN" altLang="en-US" sz="2400" b="1" dirty="0">
                <a:sym typeface="+mn-ea"/>
              </a:rPr>
              <a:t>城区教育研修学院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278034" y="548551"/>
            <a:ext cx="8522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人教版高中数学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B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版必修第一册  第二章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2.2.4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1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课时</a:t>
            </a:r>
            <a:endParaRPr kumimoji="0" lang="zh-CN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6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0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12">
            <a:extLst>
              <a:ext uri="{FF2B5EF4-FFF2-40B4-BE49-F238E27FC236}">
                <a16:creationId xmlns:a16="http://schemas.microsoft.com/office/drawing/2014/main" id="{C23404BB-3D7D-4B63-8735-3BB6406C8A29}"/>
              </a:ext>
            </a:extLst>
          </p:cNvPr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课后作业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E081ABD-F2FC-45B0-9221-EDBD7EE7F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0249" y="5401493"/>
            <a:ext cx="227951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498434" y="1152567"/>
            <a:ext cx="105594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完成教材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P76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上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“探索与研究”，每位同学将总结出来的规律整理好，下节课交流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教材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P76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，练习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A 1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；练习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B 2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6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220" name="组合 79"/>
          <p:cNvGrpSpPr/>
          <p:nvPr/>
        </p:nvGrpSpPr>
        <p:grpSpPr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1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9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9224" name="组合 79"/>
          <p:cNvGrpSpPr/>
          <p:nvPr/>
        </p:nvGrpSpPr>
        <p:grpSpPr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31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0" name="椭圆 80"/>
          <p:cNvSpPr/>
          <p:nvPr/>
        </p:nvSpPr>
        <p:spPr bwMode="auto">
          <a:xfrm>
            <a:off x="3950515" y="909500"/>
            <a:ext cx="1575476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谢</a:t>
            </a:r>
          </a:p>
        </p:txBody>
      </p:sp>
      <p:grpSp>
        <p:nvGrpSpPr>
          <p:cNvPr id="9228" name="组合 79"/>
          <p:cNvGrpSpPr/>
          <p:nvPr/>
        </p:nvGrpSpPr>
        <p:grpSpPr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40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39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95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看</a:t>
            </a:r>
          </a:p>
        </p:txBody>
      </p:sp>
      <p:grpSp>
        <p:nvGrpSpPr>
          <p:cNvPr id="9232" name="组合 79"/>
          <p:cNvGrpSpPr/>
          <p:nvPr/>
        </p:nvGrpSpPr>
        <p:grpSpPr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49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50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8" name="椭圆 80"/>
          <p:cNvSpPr/>
          <p:nvPr/>
        </p:nvSpPr>
        <p:spPr bwMode="auto">
          <a:xfrm>
            <a:off x="5301429" y="2217371"/>
            <a:ext cx="1387841" cy="1390650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观</a:t>
            </a:r>
          </a:p>
        </p:txBody>
      </p:sp>
      <p:sp>
        <p:nvSpPr>
          <p:cNvPr id="20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22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23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4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5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26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27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28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29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33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34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3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36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</a:p>
        </p:txBody>
      </p:sp>
      <p:grpSp>
        <p:nvGrpSpPr>
          <p:cNvPr id="37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38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42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43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</a:p>
        </p:txBody>
      </p:sp>
      <p:sp>
        <p:nvSpPr>
          <p:cNvPr id="44" name="Oval 9"/>
          <p:cNvSpPr/>
          <p:nvPr/>
        </p:nvSpPr>
        <p:spPr>
          <a:xfrm>
            <a:off x="3752850" y="1257300"/>
            <a:ext cx="2381250" cy="2381250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"/>
          <p:cNvSpPr/>
          <p:nvPr/>
        </p:nvSpPr>
        <p:spPr>
          <a:xfrm>
            <a:off x="2568575" y="1104900"/>
            <a:ext cx="2381250" cy="2382838"/>
          </a:xfrm>
          <a:prstGeom prst="ellipse">
            <a:avLst/>
          </a:prstGeom>
          <a:noFill/>
          <a:ln>
            <a:solidFill>
              <a:srgbClr val="59595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46" name="组合 79"/>
          <p:cNvGrpSpPr>
            <a:grpSpLocks/>
          </p:cNvGrpSpPr>
          <p:nvPr/>
        </p:nvGrpSpPr>
        <p:grpSpPr bwMode="auto">
          <a:xfrm>
            <a:off x="1589088" y="811213"/>
            <a:ext cx="2341562" cy="2344737"/>
            <a:chOff x="6379729" y="2488774"/>
            <a:chExt cx="2513016" cy="2513016"/>
          </a:xfrm>
        </p:grpSpPr>
        <p:sp>
          <p:nvSpPr>
            <p:cNvPr id="47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1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2" name="椭圆 80"/>
          <p:cNvSpPr/>
          <p:nvPr/>
        </p:nvSpPr>
        <p:spPr bwMode="auto">
          <a:xfrm>
            <a:off x="1932719" y="1141999"/>
            <a:ext cx="1691508" cy="1694936"/>
          </a:xfrm>
          <a:prstGeom prst="ellipse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10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53" name="组合 79"/>
          <p:cNvGrpSpPr>
            <a:grpSpLocks/>
          </p:cNvGrpSpPr>
          <p:nvPr/>
        </p:nvGrpSpPr>
        <p:grpSpPr bwMode="auto">
          <a:xfrm>
            <a:off x="3630613" y="601663"/>
            <a:ext cx="2181225" cy="2184400"/>
            <a:chOff x="6379729" y="2488774"/>
            <a:chExt cx="2513016" cy="2513016"/>
          </a:xfrm>
        </p:grpSpPr>
        <p:sp>
          <p:nvSpPr>
            <p:cNvPr id="54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5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56" name="椭圆 80"/>
          <p:cNvSpPr/>
          <p:nvPr/>
        </p:nvSpPr>
        <p:spPr bwMode="auto">
          <a:xfrm>
            <a:off x="3950515" y="909500"/>
            <a:ext cx="1575477" cy="1578669"/>
          </a:xfrm>
          <a:prstGeom prst="ellipse">
            <a:avLst/>
          </a:prstGeom>
          <a:solidFill>
            <a:schemeClr val="accent2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谢</a:t>
            </a:r>
          </a:p>
        </p:txBody>
      </p:sp>
      <p:grpSp>
        <p:nvGrpSpPr>
          <p:cNvPr id="57" name="组合 79"/>
          <p:cNvGrpSpPr>
            <a:grpSpLocks/>
          </p:cNvGrpSpPr>
          <p:nvPr/>
        </p:nvGrpSpPr>
        <p:grpSpPr bwMode="auto">
          <a:xfrm>
            <a:off x="6508750" y="796925"/>
            <a:ext cx="2355850" cy="2359025"/>
            <a:chOff x="6379729" y="2488774"/>
            <a:chExt cx="2513016" cy="2513016"/>
          </a:xfrm>
        </p:grpSpPr>
        <p:sp>
          <p:nvSpPr>
            <p:cNvPr id="58" name="任意多边形 82"/>
            <p:cNvSpPr/>
            <p:nvPr/>
          </p:nvSpPr>
          <p:spPr>
            <a:xfrm rot="3738964">
              <a:off x="6379728" y="2488775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59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0" name="椭圆 80"/>
          <p:cNvSpPr/>
          <p:nvPr/>
        </p:nvSpPr>
        <p:spPr bwMode="auto">
          <a:xfrm>
            <a:off x="6854479" y="1129847"/>
            <a:ext cx="1701582" cy="1705030"/>
          </a:xfrm>
          <a:prstGeom prst="ellipse">
            <a:avLst/>
          </a:prstGeom>
          <a:solidFill>
            <a:schemeClr val="accent4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95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看</a:t>
            </a:r>
          </a:p>
        </p:txBody>
      </p:sp>
      <p:grpSp>
        <p:nvGrpSpPr>
          <p:cNvPr id="61" name="组合 79"/>
          <p:cNvGrpSpPr>
            <a:grpSpLocks/>
          </p:cNvGrpSpPr>
          <p:nvPr/>
        </p:nvGrpSpPr>
        <p:grpSpPr bwMode="auto">
          <a:xfrm>
            <a:off x="5019675" y="1946275"/>
            <a:ext cx="1920875" cy="1924050"/>
            <a:chOff x="6379729" y="2488774"/>
            <a:chExt cx="2513016" cy="2513016"/>
          </a:xfrm>
        </p:grpSpPr>
        <p:sp>
          <p:nvSpPr>
            <p:cNvPr id="62" name="任意多边形 82"/>
            <p:cNvSpPr/>
            <p:nvPr/>
          </p:nvSpPr>
          <p:spPr>
            <a:xfrm rot="3738964">
              <a:off x="6379730" y="2488773"/>
              <a:ext cx="2513016" cy="2513016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17000">
                  <a:srgbClr val="FFFFFF"/>
                </a:gs>
                <a:gs pos="88000">
                  <a:srgbClr val="FFFFFF">
                    <a:lumMod val="72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outerShdw blurRad="127000" dist="63500" dir="7380000" sx="102000" sy="102000" algn="tr" rotWithShape="0">
                <a:prstClr val="black">
                  <a:alpha val="39000"/>
                </a:prst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  <a:latin typeface="Arial"/>
                <a:ea typeface="宋体"/>
              </a:endParaRPr>
            </a:p>
          </p:txBody>
        </p:sp>
        <p:sp>
          <p:nvSpPr>
            <p:cNvPr id="63" name="任意多边形 83"/>
            <p:cNvSpPr/>
            <p:nvPr/>
          </p:nvSpPr>
          <p:spPr>
            <a:xfrm rot="16377237">
              <a:off x="6409518" y="2506880"/>
              <a:ext cx="2476803" cy="2476800"/>
            </a:xfrm>
            <a:custGeom>
              <a:avLst/>
              <a:gdLst>
                <a:gd name="connsiteX0" fmla="*/ 0 w 1800200"/>
                <a:gd name="connsiteY0" fmla="*/ 900100 h 1800200"/>
                <a:gd name="connsiteX1" fmla="*/ 263634 w 1800200"/>
                <a:gd name="connsiteY1" fmla="*/ 263633 h 1800200"/>
                <a:gd name="connsiteX2" fmla="*/ 900101 w 1800200"/>
                <a:gd name="connsiteY2" fmla="*/ 1 h 1800200"/>
                <a:gd name="connsiteX3" fmla="*/ 1536568 w 1800200"/>
                <a:gd name="connsiteY3" fmla="*/ 263635 h 1800200"/>
                <a:gd name="connsiteX4" fmla="*/ 1800200 w 1800200"/>
                <a:gd name="connsiteY4" fmla="*/ 900102 h 1800200"/>
                <a:gd name="connsiteX5" fmla="*/ 1536567 w 1800200"/>
                <a:gd name="connsiteY5" fmla="*/ 1536569 h 1800200"/>
                <a:gd name="connsiteX6" fmla="*/ 900100 w 1800200"/>
                <a:gd name="connsiteY6" fmla="*/ 1800202 h 1800200"/>
                <a:gd name="connsiteX7" fmla="*/ 263633 w 1800200"/>
                <a:gd name="connsiteY7" fmla="*/ 1536568 h 1800200"/>
                <a:gd name="connsiteX8" fmla="*/ 0 w 1800200"/>
                <a:gd name="connsiteY8" fmla="*/ 900101 h 1800200"/>
                <a:gd name="connsiteX9" fmla="*/ 0 w 1800200"/>
                <a:gd name="connsiteY9" fmla="*/ 900100 h 180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0200" h="1800200">
                  <a:moveTo>
                    <a:pt x="0" y="900100"/>
                  </a:moveTo>
                  <a:cubicBezTo>
                    <a:pt x="0" y="661379"/>
                    <a:pt x="94832" y="432435"/>
                    <a:pt x="263634" y="263633"/>
                  </a:cubicBezTo>
                  <a:cubicBezTo>
                    <a:pt x="432436" y="94832"/>
                    <a:pt x="661380" y="0"/>
                    <a:pt x="900101" y="1"/>
                  </a:cubicBezTo>
                  <a:cubicBezTo>
                    <a:pt x="1138822" y="1"/>
                    <a:pt x="1367766" y="94833"/>
                    <a:pt x="1536568" y="263635"/>
                  </a:cubicBezTo>
                  <a:cubicBezTo>
                    <a:pt x="1705369" y="432437"/>
                    <a:pt x="1800201" y="661381"/>
                    <a:pt x="1800200" y="900102"/>
                  </a:cubicBezTo>
                  <a:cubicBezTo>
                    <a:pt x="1800200" y="1138823"/>
                    <a:pt x="1705368" y="1367767"/>
                    <a:pt x="1536567" y="1536569"/>
                  </a:cubicBezTo>
                  <a:cubicBezTo>
                    <a:pt x="1367765" y="1705371"/>
                    <a:pt x="1138821" y="1800202"/>
                    <a:pt x="900100" y="1800202"/>
                  </a:cubicBezTo>
                  <a:cubicBezTo>
                    <a:pt x="661379" y="1800202"/>
                    <a:pt x="432435" y="1705370"/>
                    <a:pt x="263633" y="1536568"/>
                  </a:cubicBezTo>
                  <a:cubicBezTo>
                    <a:pt x="94832" y="1367766"/>
                    <a:pt x="0" y="1138822"/>
                    <a:pt x="0" y="900101"/>
                  </a:cubicBezTo>
                  <a:lnTo>
                    <a:pt x="0" y="900100"/>
                  </a:lnTo>
                  <a:close/>
                </a:path>
              </a:pathLst>
            </a:custGeom>
            <a:gradFill flip="none" rotWithShape="1">
              <a:gsLst>
                <a:gs pos="29000">
                  <a:srgbClr val="FFFFFF"/>
                </a:gs>
                <a:gs pos="98000">
                  <a:srgbClr val="FFFFFF">
                    <a:lumMod val="7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>
              <a:softEdge rad="0"/>
            </a:effec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endParaRPr lang="zh-CN" altLang="en-US" kern="0">
                <a:solidFill>
                  <a:srgbClr val="FFFFFF"/>
                </a:solidFill>
              </a:endParaRPr>
            </a:p>
          </p:txBody>
        </p:sp>
      </p:grpSp>
      <p:sp>
        <p:nvSpPr>
          <p:cNvPr id="64" name="椭圆 80"/>
          <p:cNvSpPr/>
          <p:nvPr/>
        </p:nvSpPr>
        <p:spPr bwMode="auto">
          <a:xfrm>
            <a:off x="5301430" y="2217371"/>
            <a:ext cx="1387840" cy="1390651"/>
          </a:xfrm>
          <a:prstGeom prst="ellipse">
            <a:avLst/>
          </a:prstGeom>
          <a:solidFill>
            <a:schemeClr val="accent3"/>
          </a:solidFill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zh-CN" altLang="en-US" sz="8000" kern="0" dirty="0">
                <a:solidFill>
                  <a:srgbClr val="FFFF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观</a:t>
            </a:r>
          </a:p>
        </p:txBody>
      </p:sp>
      <p:pic>
        <p:nvPicPr>
          <p:cNvPr id="65" name="Picture 3" descr="D:\人教网\logo透明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新课讲解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71434" y="1152568"/>
                <a:ext cx="11203254" cy="29586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相关概念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1.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给定</a:t>
                </a:r>
                <a:r>
                  <a:rPr lang="zh-CN" altLang="en-US" sz="2800" kern="100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两个正数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CN" altLang="en-US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，数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称为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CN" altLang="en-US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的算术平均数；数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zh-CN" altLang="en-US" sz="280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称为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CN" altLang="en-US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的几何平均数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2.①</a:t>
                </a:r>
                <a:r>
                  <a:rPr lang="zh-CN" altLang="en-US" sz="2800" kern="100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多个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正数的算术平均值和几何平均值的定义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34" y="1152568"/>
                <a:ext cx="11203254" cy="2958695"/>
              </a:xfrm>
              <a:prstGeom prst="rect">
                <a:avLst/>
              </a:prstGeom>
              <a:blipFill rotWithShape="1">
                <a:blip r:embed="rId2"/>
                <a:stretch>
                  <a:fillRect b="-144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02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新课讲解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371434" y="1152568"/>
            <a:ext cx="105594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任务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：完成教材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P72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“尝试与发现”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，解决下列问题：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1.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算术平均数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的几何意义？几何平均值的几何意义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它们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的大小关系如何呢？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4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新课讲解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71434" y="1152568"/>
                <a:ext cx="10414000" cy="425135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结论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两个正数的算术平均值大于或等于它们的几何平均值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均值不等式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如果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CN" altLang="en-US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都是正数，那么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sz="280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</m:t>
                    </m:r>
                    <m:rad>
                      <m:radPr>
                        <m:degHide m:val="on"/>
                        <m:ctrlPr>
                          <a:rPr lang="en-US" altLang="zh-CN" sz="2800" i="1" kern="100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 kern="10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𝑎𝑏</m:t>
                        </m:r>
                      </m:e>
                    </m:rad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，当且仅当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时，等号成立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证明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：教材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P73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页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34" y="1152568"/>
                <a:ext cx="10414000" cy="4251357"/>
              </a:xfrm>
              <a:prstGeom prst="rect">
                <a:avLst/>
              </a:prstGeom>
              <a:blipFill rotWithShape="1">
                <a:blip r:embed="rId2"/>
                <a:stretch>
                  <a:fillRect b="-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5B78FF9-6DF0-4460-BAF4-FDE97A908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2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</a:rPr>
              <a:t>新课讲解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614715" y="942843"/>
                <a:ext cx="10414000" cy="567168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均值不等式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】——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又称基本不等式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1.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基本不等式中的</a:t>
                </a:r>
                <a14:m>
                  <m:oMath xmlns:m="http://schemas.openxmlformats.org/officeDocument/2006/math">
                    <m:r>
                      <a:rPr lang="en-US" altLang="zh-CN" sz="280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zh-CN" altLang="en-US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，</m:t>
                    </m:r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还可以是零，其实质是：两个正实数的算术平均值不小于它们的几何平均值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2.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均值不等式有什么几何意义呢？</a:t>
                </a:r>
                <a:endParaRPr lang="en-US" altLang="zh-CN" sz="2800" kern="100" dirty="0" smtClean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ea typeface="楷体" panose="02010609060101010101" pitchFamily="49" charset="-122"/>
                    <a:cs typeface="Times New Roman" panose="02020603050405020304" pitchFamily="18" charset="0"/>
                  </a:rPr>
                  <a:t>研究</a:t>
                </a:r>
                <a14:m>
                  <m:oMath xmlns:m="http://schemas.openxmlformats.org/officeDocument/2006/math">
                    <m:r>
                      <a:rPr lang="zh-CN" altLang="en-US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：</m:t>
                    </m:r>
                    <m:sSup>
                      <m:sSup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zh-CN" altLang="en-US" sz="2800" b="0" i="0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将</m:t>
                        </m:r>
                        <m:r>
                          <a:rPr lang="zh-CN" altLang="en-US" sz="2800" i="0" kern="10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均值</m:t>
                        </m:r>
                        <m:r>
                          <a:rPr lang="zh-CN" altLang="en-US" sz="2800" i="0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不等式</m:t>
                        </m:r>
                        <m:r>
                          <a:rPr lang="zh-CN" altLang="en-US" sz="2800" i="0" kern="10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两边平方</m:t>
                        </m:r>
                        <m:r>
                          <a:rPr lang="zh-CN" altLang="en-US" sz="2800" b="0" i="0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得</m:t>
                        </m:r>
                        <m:r>
                          <a:rPr lang="zh-CN" altLang="en-US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，</m:t>
                        </m:r>
                        <m:r>
                          <a:rPr lang="zh-CN" altLang="en-US" sz="2800" i="1" kern="10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（</m:t>
                        </m:r>
                        <m:f>
                          <m:fPr>
                            <m:ctrlPr>
                              <a:rPr lang="en-US" altLang="zh-CN" sz="2800" i="1" kern="100">
                                <a:latin typeface="Cambria Math" panose="02040503050406030204" pitchFamily="18" charset="0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i="1" kern="100">
                                <a:latin typeface="Cambria Math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en-US" altLang="zh-CN" sz="2800" i="1" kern="100">
                                <a:latin typeface="Cambria Math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+</m:t>
                            </m:r>
                            <m:r>
                              <a:rPr lang="en-US" altLang="zh-CN" sz="2800" i="1" kern="100">
                                <a:latin typeface="Cambria Math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zh-CN" sz="2800" i="1" kern="100">
                                <a:latin typeface="Cambria Math"/>
                                <a:ea typeface="楷体" panose="02010609060101010101" pitchFamily="49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zh-CN" altLang="en-US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）</m:t>
                        </m:r>
                      </m:e>
                      <m:sup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80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</m:t>
                    </m:r>
                    <m:r>
                      <a:rPr lang="en-US" altLang="zh-CN" sz="2800" b="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𝑎𝑏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，可以得出：均值不等式的一个几何意义：所有周长一定的矩形中，正方形的面积最大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3.【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拓展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：请回答教材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P73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页的“想一想”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715" y="942843"/>
                <a:ext cx="10414000" cy="5671681"/>
              </a:xfrm>
              <a:prstGeom prst="rect">
                <a:avLst/>
              </a:prstGeom>
              <a:blipFill rotWithShape="1">
                <a:blip r:embed="rId3"/>
                <a:stretch>
                  <a:fillRect r="-1054" b="-3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025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新课讲解</a:t>
            </a:r>
          </a:p>
        </p:txBody>
      </p:sp>
      <p:sp>
        <p:nvSpPr>
          <p:cNvPr id="3" name="矩形 2"/>
          <p:cNvSpPr/>
          <p:nvPr/>
        </p:nvSpPr>
        <p:spPr>
          <a:xfrm>
            <a:off x="371434" y="1152568"/>
            <a:ext cx="10414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800" b="1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任务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】</a:t>
            </a:r>
          </a:p>
          <a:p>
            <a:pPr marL="254000">
              <a:lnSpc>
                <a:spcPct val="150000"/>
              </a:lnSpc>
              <a:spcAft>
                <a:spcPts val="0"/>
              </a:spcAft>
              <a:defRPr/>
            </a:pP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师生一起研究教材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P</a:t>
            </a: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7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kern="100" dirty="0" smtClean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800" kern="100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— 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“探索与研究”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中的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问题，可以和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你的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同桌交流，给出相应的结论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5B78FF9-6DF0-4460-BAF4-FDE97A908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新课讲解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71434" y="842175"/>
                <a:ext cx="11623032" cy="16546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典型例题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例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1 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已知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，求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的最小值，并说明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为何值时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取得最小值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34" y="842175"/>
                <a:ext cx="11623032" cy="1654684"/>
              </a:xfrm>
              <a:prstGeom prst="rect">
                <a:avLst/>
              </a:prstGeom>
              <a:blipFill rotWithShape="1">
                <a:blip r:embed="rId2"/>
                <a:stretch>
                  <a:fillRect r="-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5B78FF9-6DF0-4460-BAF4-FDE97A908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79823" y="2479426"/>
                <a:ext cx="11623032" cy="3616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解：</a:t>
                </a:r>
                <a:r>
                  <a:rPr lang="zh-CN" altLang="en-US" sz="2800" b="0" kern="100" dirty="0" smtClean="0">
                    <a:ea typeface="楷体" panose="02010609060101010101" pitchFamily="49" charset="-122"/>
                    <a:cs typeface="Times New Roman" panose="02020603050405020304" pitchFamily="18" charset="0"/>
                  </a:rPr>
                  <a:t>因为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，所以根据均值不等式有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≥2</m:t>
                    </m:r>
                    <m:rad>
                      <m:radPr>
                        <m:degHide m:val="on"/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zh-CN" sz="2800" b="0" i="1" kern="10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altLang="zh-CN" sz="2800" b="0" i="1" kern="10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altLang="zh-CN" sz="2800" b="0" i="1" kern="100" smtClean="0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kern="10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CN" sz="2800" b="0" i="1" kern="10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</m:e>
                    </m:rad>
                    <m:r>
                      <a:rPr lang="en-US" altLang="zh-CN" sz="2800" b="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，其中等号成立当且仅当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，解得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或</a:t>
                </a:r>
                <a14:m>
                  <m:oMath xmlns:m="http://schemas.openxmlformats.org/officeDocument/2006/math">
                    <m:r>
                      <a:rPr lang="en-US" altLang="zh-CN" sz="2800" b="0" i="1" kern="100" dirty="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dirty="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=−1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（舍）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因此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时，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取得最小值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注</a:t>
                </a:r>
                <a:r>
                  <a:rPr lang="en-US" altLang="zh-CN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r>
                  <a:rPr lang="zh-CN" altLang="en-US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请注意格式的规范性！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23" y="2479426"/>
                <a:ext cx="11623032" cy="3616311"/>
              </a:xfrm>
              <a:prstGeom prst="rect">
                <a:avLst/>
              </a:prstGeom>
              <a:blipFill rotWithShape="1">
                <a:blip r:embed="rId4"/>
                <a:stretch>
                  <a:fillRect b="-10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72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新课讲解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371434" y="842175"/>
                <a:ext cx="11623032" cy="1669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典型例题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例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2 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已知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，求</a:t>
                </a:r>
                <a:r>
                  <a:rPr lang="zh-CN" altLang="en-US" sz="2800" kern="100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证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≥2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，并</a:t>
                </a:r>
                <a:r>
                  <a:rPr lang="zh-CN" altLang="en-US" sz="2800" kern="100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推导等号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成立的条件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34" y="842175"/>
                <a:ext cx="11623032" cy="16694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5B78FF9-6DF0-4460-BAF4-FDE97A908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79823" y="2296046"/>
                <a:ext cx="11623032" cy="45619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证明：</a:t>
                </a:r>
                <a:r>
                  <a:rPr lang="zh-CN" altLang="en-US" sz="2800" b="0" kern="100" dirty="0" smtClean="0">
                    <a:ea typeface="楷体" panose="02010609060101010101" pitchFamily="49" charset="-122"/>
                    <a:cs typeface="Times New Roman" panose="02020603050405020304" pitchFamily="18" charset="0"/>
                  </a:rPr>
                  <a:t>因为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，所以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&gt;0</m:t>
                    </m:r>
                    <m:r>
                      <a:rPr lang="zh-CN" altLang="en-US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，</m:t>
                    </m:r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根据均值不等式，得</a:t>
                </a:r>
                <a:endParaRPr lang="en-US" altLang="zh-CN" sz="2800" kern="100" dirty="0" smtClean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≥2</m:t>
                    </m:r>
                    <m:rad>
                      <m:radPr>
                        <m:degHide m:val="on"/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Cambria Math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CN" sz="2800" b="0" i="1" kern="100" smtClean="0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kern="10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num>
                          <m:den>
                            <m:r>
                              <a:rPr lang="en-US" altLang="zh-CN" sz="2800" b="0" i="1" kern="10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den>
                        </m:f>
                        <m:r>
                          <a:rPr lang="en-US" altLang="zh-CN" sz="2800" b="0" i="1" kern="100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∙</m:t>
                        </m:r>
                        <m:f>
                          <m:fPr>
                            <m:ctrlPr>
                              <a:rPr lang="en-US" altLang="zh-CN" sz="2800" b="0" i="1" kern="100" smtClean="0">
                                <a:latin typeface="Cambria Math" panose="02040503050406030204" pitchFamily="18" charset="0"/>
                                <a:ea typeface="Cambria Math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sz="2800" b="0" i="1" kern="10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num>
                          <m:den>
                            <m:r>
                              <a:rPr lang="en-US" altLang="zh-CN" sz="2800" b="0" i="1" kern="100" smtClean="0">
                                <a:latin typeface="Cambria Math"/>
                                <a:ea typeface="Cambria Math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den>
                        </m:f>
                      </m:e>
                    </m:rad>
                    <m:r>
                      <a:rPr lang="en-US" altLang="zh-CN" sz="2800" b="0" i="1" kern="100" smtClean="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</a:t>
                </a:r>
                <a:r>
                  <a:rPr lang="zh-CN" altLang="en-US" sz="2800" kern="100" dirty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即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kern="10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i="1" kern="10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2800" i="1" kern="10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800" i="1" kern="10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i="1" kern="10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zh-CN" sz="2800" i="1" kern="10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  <m:r>
                      <a:rPr lang="en-US" altLang="zh-CN" sz="2800" i="1" kern="100"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≥2</m:t>
                    </m:r>
                  </m:oMath>
                </a14:m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当且仅当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，即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2800" b="0" i="1" kern="100" smtClean="0">
                            <a:latin typeface="Cambria Math" panose="02040503050406030204" pitchFamily="18" charset="0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sz="2800" b="0" i="1" kern="100" smtClean="0">
                            <a:latin typeface="Cambria Math"/>
                            <a:ea typeface="楷体" panose="02010609060101010101" pitchFamily="49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时，等号成立</a:t>
                </a:r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  <a:r>
                  <a:rPr lang="zh-CN" altLang="en-US" sz="2800" kern="100" dirty="0">
                    <a:ea typeface="楷体" panose="02010609060101010101" pitchFamily="49" charset="-122"/>
                    <a:cs typeface="Times New Roman" panose="02020603050405020304" pitchFamily="18" charset="0"/>
                  </a:rPr>
                  <a:t>因为</a:t>
                </a:r>
                <a14:m>
                  <m:oMath xmlns:m="http://schemas.openxmlformats.org/officeDocument/2006/math"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𝑎𝑏</m:t>
                    </m:r>
                    <m:r>
                      <a:rPr lang="en-US" altLang="zh-CN" sz="2800" i="1" kern="10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&gt;0</m:t>
                    </m:r>
                  </m:oMath>
                </a14:m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，所以等号成立的条件是</a:t>
                </a:r>
                <a14:m>
                  <m:oMath xmlns:m="http://schemas.openxmlformats.org/officeDocument/2006/math"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zh-CN" sz="2800" b="0" i="1" kern="100" smtClean="0">
                        <a:latin typeface="Cambria Math"/>
                        <a:ea typeface="楷体" panose="02010609060101010101" pitchFamily="49" charset="-122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zh-CN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254000">
                  <a:lnSpc>
                    <a:spcPct val="150000"/>
                  </a:lnSpc>
                  <a:spcAft>
                    <a:spcPts val="0"/>
                  </a:spcAft>
                  <a:defRPr/>
                </a:pPr>
                <a:r>
                  <a:rPr lang="en-US" altLang="zh-CN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【</a:t>
                </a:r>
                <a:r>
                  <a:rPr lang="zh-CN" altLang="en-US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注</a:t>
                </a:r>
                <a:r>
                  <a:rPr lang="en-US" altLang="zh-CN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】</a:t>
                </a:r>
                <a:r>
                  <a:rPr lang="zh-CN" altLang="en-US" sz="2800" kern="100" dirty="0" smtClean="0">
                    <a:solidFill>
                      <a:srgbClr val="FF0000"/>
                    </a:solidFill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r>
                  <a:rPr lang="zh-CN" altLang="en-US" sz="2800" kern="100" dirty="0" smtClean="0">
                    <a:latin typeface="楷体" panose="02010609060101010101" pitchFamily="49" charset="-122"/>
                    <a:ea typeface="楷体" panose="02010609060101010101" pitchFamily="49" charset="-122"/>
                    <a:cs typeface="Times New Roman" panose="02020603050405020304" pitchFamily="18" charset="0"/>
                  </a:rPr>
                  <a:t>请注意格式的规范性！</a:t>
                </a:r>
                <a:endParaRPr lang="en-US" altLang="zh-CN" sz="2800" kern="100" dirty="0">
                  <a:latin typeface="楷体" panose="02010609060101010101" pitchFamily="49" charset="-122"/>
                  <a:ea typeface="楷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823" y="2296046"/>
                <a:ext cx="11623032" cy="4561954"/>
              </a:xfrm>
              <a:prstGeom prst="rect">
                <a:avLst/>
              </a:prstGeom>
              <a:blipFill rotWithShape="1">
                <a:blip r:embed="rId4"/>
                <a:stretch>
                  <a:fillRect r="-105" b="-6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656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2"/>
          <p:cNvSpPr txBox="1"/>
          <p:nvPr/>
        </p:nvSpPr>
        <p:spPr>
          <a:xfrm>
            <a:off x="3295461" y="63374"/>
            <a:ext cx="5229225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归纳小结</a:t>
            </a:r>
          </a:p>
        </p:txBody>
      </p:sp>
      <p:sp>
        <p:nvSpPr>
          <p:cNvPr id="3" name="矩形 2"/>
          <p:cNvSpPr/>
          <p:nvPr/>
        </p:nvSpPr>
        <p:spPr>
          <a:xfrm>
            <a:off x="703073" y="1379712"/>
            <a:ext cx="10414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算术平均值和几何平均值 </a:t>
            </a:r>
            <a:endParaRPr lang="en-US" altLang="zh-CN" sz="2800" kern="100" dirty="0" smtClean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2.</a:t>
            </a:r>
            <a:r>
              <a:rPr lang="zh-CN" altLang="en-US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均值不等式（又称基本不等式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）以及均值不等式的几何意义（两个哦）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marL="254000">
              <a:lnSpc>
                <a:spcPct val="200000"/>
              </a:lnSpc>
              <a:spcAft>
                <a:spcPts val="0"/>
              </a:spcAft>
              <a:defRPr/>
            </a:pPr>
            <a:r>
              <a:rPr lang="en-US" altLang="zh-CN" sz="2800" kern="100" dirty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en-US" altLang="zh-CN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.</a:t>
            </a:r>
            <a:r>
              <a:rPr lang="zh-CN" altLang="en-US" sz="2800" kern="100" dirty="0" smtClean="0"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用均值不等式解题的格式要求</a:t>
            </a:r>
            <a:endParaRPr lang="en-US" altLang="zh-CN" sz="2800" kern="100" dirty="0"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Picture 3" descr="D:\人教网\logo透明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910" y="5834743"/>
            <a:ext cx="839556" cy="847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25B7C0"/>
      </a:accent1>
      <a:accent2>
        <a:srgbClr val="F6A500"/>
      </a:accent2>
      <a:accent3>
        <a:srgbClr val="585858"/>
      </a:accent3>
      <a:accent4>
        <a:srgbClr val="FD7104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29000">
              <a:srgbClr val="FFFFFF"/>
            </a:gs>
            <a:gs pos="98000">
              <a:srgbClr val="FFFFFF">
                <a:lumMod val="75000"/>
              </a:srgbClr>
            </a:gs>
          </a:gsLst>
          <a:lin ang="2700000" scaled="1"/>
          <a:tileRect/>
        </a:gradFill>
        <a:ln w="25400" cap="flat" cmpd="sng" algn="ctr">
          <a:noFill/>
          <a:prstDash val="solid"/>
        </a:ln>
        <a:effectLst>
          <a:softEdge rad="0"/>
        </a:effectLst>
      </a:spPr>
      <a:bodyPr anchor="ctr"/>
      <a:lstStyle>
        <a:defPPr marL="0" marR="0" indent="0" algn="ctr" defTabSz="91440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342</Words>
  <Application>Microsoft Office PowerPoint</Application>
  <PresentationFormat>宽屏</PresentationFormat>
  <Paragraphs>60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楷体</vt:lpstr>
      <vt:lpstr>宋体</vt:lpstr>
      <vt:lpstr>微软雅黑</vt:lpstr>
      <vt:lpstr>Arial</vt:lpstr>
      <vt:lpstr>Arial Black</vt:lpstr>
      <vt:lpstr>Calibri</vt:lpstr>
      <vt:lpstr>Cambria Math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MOMODASUCAI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MOMODA</dc:creator>
  <cp:lastModifiedBy>swfy</cp:lastModifiedBy>
  <cp:revision>244</cp:revision>
  <dcterms:created xsi:type="dcterms:W3CDTF">2014-11-06T06:08:00Z</dcterms:created>
  <dcterms:modified xsi:type="dcterms:W3CDTF">2019-09-09T05:40:20Z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