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1" r:id="rId2"/>
    <p:sldId id="292" r:id="rId3"/>
    <p:sldId id="325" r:id="rId4"/>
    <p:sldId id="322" r:id="rId5"/>
    <p:sldId id="323" r:id="rId6"/>
    <p:sldId id="321" r:id="rId7"/>
    <p:sldId id="318" r:id="rId8"/>
    <p:sldId id="326" r:id="rId9"/>
    <p:sldId id="330" r:id="rId10"/>
    <p:sldId id="329" r:id="rId11"/>
    <p:sldId id="327" r:id="rId12"/>
    <p:sldId id="331" r:id="rId13"/>
    <p:sldId id="332" r:id="rId14"/>
    <p:sldId id="333" r:id="rId15"/>
    <p:sldId id="328" r:id="rId16"/>
    <p:sldId id="319" r:id="rId17"/>
    <p:sldId id="290" r:id="rId18"/>
    <p:sldId id="279" r:id="rId19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30"/>
  </p:normalViewPr>
  <p:slideViewPr>
    <p:cSldViewPr snapToGrid="0" showGuides="1">
      <p:cViewPr varScale="1">
        <p:scale>
          <a:sx n="73" d="100"/>
          <a:sy n="73" d="100"/>
        </p:scale>
        <p:origin x="41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32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671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pPr lvl="0" algn="r" eaLnBrk="1" hangingPunct="1"/>
              <a:t>18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35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1871411"/>
            <a:ext cx="12192000" cy="258532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5400" b="1" dirty="0">
                <a:solidFill>
                  <a:schemeClr val="bg1"/>
                </a:solidFill>
              </a:rPr>
              <a:t>《</a:t>
            </a:r>
            <a:r>
              <a:rPr lang="en-US" altLang="zh-CN" sz="5400" b="1" dirty="0">
                <a:solidFill>
                  <a:schemeClr val="bg1"/>
                </a:solidFill>
              </a:rPr>
              <a:t>2.1.2 </a:t>
            </a:r>
            <a:r>
              <a:rPr lang="zh-CN" altLang="zh-CN" sz="5400" b="1" dirty="0">
                <a:solidFill>
                  <a:schemeClr val="bg1"/>
                </a:solidFill>
              </a:rPr>
              <a:t>一元二次方程的解集及其</a:t>
            </a:r>
            <a:endParaRPr lang="en-US" altLang="zh-CN" sz="5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5400" b="1" dirty="0">
                <a:solidFill>
                  <a:schemeClr val="bg1"/>
                </a:solidFill>
              </a:rPr>
              <a:t>    </a:t>
            </a:r>
            <a:r>
              <a:rPr lang="zh-CN" altLang="zh-CN" sz="5400" b="1" dirty="0">
                <a:solidFill>
                  <a:schemeClr val="bg1"/>
                </a:solidFill>
              </a:rPr>
              <a:t>根与系数的关系》</a:t>
            </a:r>
            <a:r>
              <a:rPr lang="en-US" altLang="zh-CN" sz="5400" b="1" dirty="0">
                <a:solidFill>
                  <a:schemeClr val="bg1"/>
                </a:solidFill>
              </a:rPr>
              <a:t>   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第</a:t>
            </a:r>
            <a:r>
              <a:rPr lang="en-US" altLang="zh-CN" sz="5400" b="1" dirty="0">
                <a:solidFill>
                  <a:schemeClr val="bg1"/>
                </a:solidFill>
              </a:rPr>
              <a:t>2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课时</a:t>
            </a:r>
            <a:endParaRPr lang="zh-CN" altLang="zh-CN" sz="5400" b="1" dirty="0">
              <a:solidFill>
                <a:schemeClr val="bg1"/>
              </a:solidFill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6600825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人：王雨新　北京师范大学第二附属中学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>
                <a:sym typeface="+mn-ea"/>
              </a:rPr>
              <a:t>李梁    北京市</a:t>
            </a:r>
            <a:r>
              <a:rPr lang="zh-CN" altLang="en-US" sz="2400" b="1">
                <a:sym typeface="+mn-ea"/>
              </a:rPr>
              <a:t>西</a:t>
            </a:r>
            <a:r>
              <a:rPr lang="zh-CN" altLang="en-US" sz="2400" b="1">
                <a:sym typeface="+mn-ea"/>
              </a:rPr>
              <a:t>城区教育研修学院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8522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第二章 第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课时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06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63" y="912518"/>
            <a:ext cx="15781865" cy="118808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19" y="1627333"/>
            <a:ext cx="15781867" cy="178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03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63" y="912518"/>
            <a:ext cx="15781865" cy="118808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19" y="1627333"/>
            <a:ext cx="15781867" cy="1784406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018" y="3298293"/>
            <a:ext cx="15781867" cy="355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292" y="3515491"/>
            <a:ext cx="10282340" cy="231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98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03" y="1396813"/>
            <a:ext cx="13808544" cy="36323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803" y="3051727"/>
            <a:ext cx="13726710" cy="30961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5235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519" y="818082"/>
            <a:ext cx="12907344" cy="194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04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519" y="818082"/>
            <a:ext cx="12907344" cy="19433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635" y="2566413"/>
            <a:ext cx="12907334" cy="388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7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课堂</a:t>
            </a:r>
            <a:r>
              <a:rPr lang="zh-CN" altLang="zh-CN" dirty="0"/>
              <a:t>练习，巩固所学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05" y="1083924"/>
            <a:ext cx="12769412" cy="527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6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zh-CN" sz="3600" b="1" dirty="0" smtClean="0">
                <a:solidFill>
                  <a:schemeClr val="bg1"/>
                </a:solidFill>
              </a:rPr>
              <a:t>归纳</a:t>
            </a:r>
            <a:r>
              <a:rPr lang="zh-CN" altLang="zh-CN" sz="3600" b="1" dirty="0">
                <a:solidFill>
                  <a:schemeClr val="bg1"/>
                </a:solidFill>
              </a:rPr>
              <a:t>总结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0910" y="2751312"/>
            <a:ext cx="10414000" cy="1661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韦达定理的内容（为什么只给出两条？）</a:t>
            </a:r>
          </a:p>
          <a:p>
            <a:pPr>
              <a:lnSpc>
                <a:spcPct val="200000"/>
              </a:lnSpc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使用韦达定理要注重的细节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26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33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37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3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7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61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96" y="1001126"/>
            <a:ext cx="12573364" cy="378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2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96" y="1001126"/>
            <a:ext cx="12573364" cy="378255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88560" y="4936814"/>
            <a:ext cx="10218250" cy="193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任务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通过计算完成课本第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110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页上面的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尝试与发现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请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对结论的结构特征进行分析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0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463061" y="1325351"/>
            <a:ext cx="11336216" cy="193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问题</a:t>
            </a:r>
            <a:r>
              <a:rPr lang="en-US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我们得到的两根之和、两根之积都是由方程的系数确定的，这一结论对两根相等的情况也是适用的，那么能否结合它们与系数的关系，换一种方式得到两根和与两根积的值呢？</a:t>
            </a:r>
          </a:p>
        </p:txBody>
      </p:sp>
    </p:spTree>
    <p:extLst>
      <p:ext uri="{BB962C8B-B14F-4D97-AF65-F5344CB8AC3E}">
        <p14:creationId xmlns:p14="http://schemas.microsoft.com/office/powerpoint/2010/main" val="278564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14" y="1072341"/>
            <a:ext cx="10273405" cy="579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9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69640" y="1153997"/>
            <a:ext cx="114427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注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一元二次方程根与系数关系的关系也称为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韦达定理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”.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弗朗索瓦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·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韦达（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François Viète,1540~1603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），法国杰出数学家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年轻时当过律师，后来致力于数学研究，第一个有意识地和系统地使用字母来表示已知数、未知数及其乘幂，带来</a:t>
            </a:r>
            <a:r>
              <a:rPr lang="zh-CN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了</a:t>
            </a:r>
            <a:r>
              <a:rPr lang="zh-CN" altLang="en-US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代数</a:t>
            </a:r>
            <a:r>
              <a:rPr lang="zh-CN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理论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研究的重大进步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他讨论了方程根的多种有理变换，发现了方程根与系数的关系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所以人们把叙述一元二次方程根与系数关系的结论称为</a:t>
            </a:r>
            <a:r>
              <a:rPr lang="en-US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en-US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韦达定理</a:t>
            </a:r>
            <a:r>
              <a:rPr lang="en-US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”)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，在欧洲被尊称为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代数学之父</a:t>
            </a:r>
            <a:r>
              <a:rPr lang="en-US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”.</a:t>
            </a:r>
            <a:r>
              <a:rPr lang="zh-CN" altLang="zh-CN" sz="28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在法国和西班牙的战争中，韦达利用精湛的数学方法，成功破译西班牙的军事密码，为他的祖国赢得战争</a:t>
            </a:r>
            <a:r>
              <a:rPr lang="zh-CN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主动权</a:t>
            </a:r>
            <a:r>
              <a:rPr lang="en-US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2800" kern="1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0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03" y="1396813"/>
            <a:ext cx="13808544" cy="363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8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03" y="1396813"/>
            <a:ext cx="13808544" cy="3632387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83803" y="5188412"/>
            <a:ext cx="1037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思考：我们都可以采用什么样的方法求出所求代数式的值？</a:t>
            </a:r>
            <a:endParaRPr lang="zh-CN" altLang="zh-CN" sz="2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46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63" y="912518"/>
            <a:ext cx="15781865" cy="118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1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396</Words>
  <Application>Microsoft Office PowerPoint</Application>
  <PresentationFormat>宽屏</PresentationFormat>
  <Paragraphs>43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等线</vt:lpstr>
      <vt:lpstr>黑体</vt:lpstr>
      <vt:lpstr>楷体</vt:lpstr>
      <vt:lpstr>宋体</vt:lpstr>
      <vt:lpstr>微软雅黑</vt:lpstr>
      <vt:lpstr>Arial</vt:lpstr>
      <vt:lpstr>Arial Black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swfy</cp:lastModifiedBy>
  <cp:revision>242</cp:revision>
  <dcterms:created xsi:type="dcterms:W3CDTF">2014-11-06T06:08:00Z</dcterms:created>
  <dcterms:modified xsi:type="dcterms:W3CDTF">2019-09-09T05:38:59Z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