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</p:sldMasterIdLst>
  <p:sldIdLst>
    <p:sldId id="312" r:id="rId3"/>
    <p:sldId id="256" r:id="rId4"/>
    <p:sldId id="314" r:id="rId5"/>
    <p:sldId id="313" r:id="rId6"/>
    <p:sldId id="296" r:id="rId7"/>
    <p:sldId id="320" r:id="rId8"/>
    <p:sldId id="321" r:id="rId9"/>
    <p:sldId id="258" r:id="rId10"/>
    <p:sldId id="310" r:id="rId11"/>
    <p:sldId id="266" r:id="rId12"/>
    <p:sldId id="322" r:id="rId13"/>
    <p:sldId id="295" r:id="rId14"/>
    <p:sldId id="319" r:id="rId15"/>
  </p:sldIdLst>
  <p:sldSz cx="12192000" cy="6858000"/>
  <p:notesSz cx="6858000" cy="9144000"/>
  <p:embeddedFontLst>
    <p:embeddedFont>
      <p:font typeface="楷体" pitchFamily="49" charset="-122"/>
      <p:regular r:id="rId16"/>
    </p:embeddedFont>
    <p:embeddedFont>
      <p:font typeface="等线 Light" charset="-122"/>
      <p:regular r:id="rId17"/>
    </p:embeddedFont>
    <p:embeddedFont>
      <p:font typeface="华文行楷" charset="-122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alibri Light" pitchFamily="34" charset="0"/>
      <p:regular r:id="rId23"/>
      <p:italic r:id="rId24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00"/>
    <a:srgbClr val="FF0066"/>
    <a:srgbClr val="FF6699"/>
    <a:srgbClr val="000000"/>
    <a:srgbClr val="00FFFF"/>
    <a:srgbClr val="CC99FF"/>
    <a:srgbClr val="99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562" autoAdjust="0"/>
    <p:restoredTop sz="94712" autoAdjust="0"/>
  </p:normalViewPr>
  <p:slideViewPr>
    <p:cSldViewPr>
      <p:cViewPr varScale="1">
        <p:scale>
          <a:sx n="66" d="100"/>
          <a:sy n="66" d="100"/>
        </p:scale>
        <p:origin x="-402" y="-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AB3B-C6F8-46DD-8916-5D4971C3377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082702478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41DF-EB32-48C3-AB13-6AD4C6A8543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754367032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EADA-E1FA-4743-9A12-5DCECCA2FA0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72158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40B3-E033-4A91-867B-60CDA58788AA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074836477"/>
      </p:ext>
    </p:extLst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93BCA-9A1D-464C-A7B4-09863065904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2408544"/>
      </p:ext>
    </p:extLst>
  </p:cSld>
  <p:clrMapOvr>
    <a:masterClrMapping/>
  </p:clrMapOvr>
  <p:transition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8D0D-6E2A-4AC8-AE03-D961CB9254FC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277851324"/>
      </p:ext>
    </p:extLst>
  </p:cSld>
  <p:clrMapOvr>
    <a:masterClrMapping/>
  </p:clrMapOvr>
  <p:transition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2C3A-A401-46DA-B153-9E65A567BA8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004580823"/>
      </p:ext>
    </p:extLst>
  </p:cSld>
  <p:clrMapOvr>
    <a:masterClrMapping/>
  </p:clrMapOvr>
  <p:transition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00F0-D4F9-432B-BB76-E837CD7AA86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128465732"/>
      </p:ext>
    </p:extLst>
  </p:cSld>
  <p:clrMapOvr>
    <a:masterClrMapping/>
  </p:clrMapOvr>
  <p:transition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6F382-28C6-428A-B1D2-1E3D7A1EAF1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881892855"/>
      </p:ext>
    </p:extLst>
  </p:cSld>
  <p:clrMapOvr>
    <a:masterClrMapping/>
  </p:clrMapOvr>
  <p:transition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B3A04-42C3-479D-ACBF-111BE41D76DF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400139875"/>
      </p:ext>
    </p:extLst>
  </p:cSld>
  <p:clrMapOvr>
    <a:masterClrMapping/>
  </p:clrMapOvr>
  <p:transition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F15D3-4E80-4CC6-AB6C-5ACB1C0CBAC6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931148634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64FF-B439-4958-AFE0-063CBA5B298C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365061744"/>
      </p:ext>
    </p:extLst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E11A-FDAE-48AD-9E05-08A9D4D717D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992314872"/>
      </p:ext>
    </p:extLst>
  </p:cSld>
  <p:clrMapOvr>
    <a:masterClrMapping/>
  </p:clrMapOvr>
  <p:transition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EC210-BF06-43AF-BF44-FCC2461B6A60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386934986"/>
      </p:ext>
    </p:extLst>
  </p:cSld>
  <p:clrMapOvr>
    <a:masterClrMapping/>
  </p:clrMapOvr>
  <p:transition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4E143-77CD-4FDB-902B-38D330037E6A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75864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7DAD-25F1-4DAD-A4B5-DB203EAAA47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711674124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A2BE-6AC5-4F6F-A9E0-490E0EEC255B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260171236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3A1C-B1ED-44D2-B5A4-CCBAC1A1ACD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418296512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B50F-0D0A-4FC0-9615-DB1795BD85AF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696411424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282ED-516F-43D9-81EC-537D2A43965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63956342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546E-CBB8-4123-A73C-3DD01CE9D6E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917540865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2E4D-9646-4156-913E-08ED2E5C3A1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703588612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2EADA-E1FA-4743-9A12-5DCECCA2FA0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3992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blinds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4E143-77CD-4FDB-902B-38D330037E6A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26596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blinds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&#31206;&#22768;&#28436;&#31034;&#25991;&#31295;%20CD\&#31206;&#22768;&#28436;&#31034;&#25991;&#31295;%20CD\&#31206;&#33108;&#26354;&#29260;&#38899;&#20048;&#25130;&#21462;.mp3" TargetMode="External"/><Relationship Id="rId5" Type="http://schemas.openxmlformats.org/officeDocument/2006/relationships/image" Target="../media/image2.png"/><Relationship Id="rId4" Type="http://schemas.microsoft.com/office/2007/relationships/media" Target="&#31206;&#33108;&#26354;&#29260;&#38899;&#20048;&#25130;&#21462;.mp3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slideLayout" Target="../slideLayouts/slideLayout7.xml"/><Relationship Id="rId7" Type="http://schemas.microsoft.com/office/2007/relationships/media" Target="&#35885;&#32500;&#32500;%20-%20&#21326;&#38452;&#32769;&#33108;&#19968;&#22768;&#21898;%20&#22830;&#35270;&#26149;&#26202;&#29616;&#22330;&#29256;%202016-02-07-&#22269;&#35821;1080p(&#38480;&#20813;)000035-000120.mp4" TargetMode="External"/><Relationship Id="rId2" Type="http://schemas.openxmlformats.org/officeDocument/2006/relationships/video" Target="file:///C:\Users\Administrator\Desktop\&#31206;&#22768;&#28436;&#31034;&#25991;&#31295;%20CD\&#31206;&#22768;&#28436;&#31034;&#25991;&#31295;%20CD\&#35885;&#32500;&#32500;%20-%20&#21326;&#38452;&#32769;&#33108;&#19968;&#22768;&#21898;%20&#22830;&#35270;&#26149;&#26202;&#29616;&#22330;&#29256;%202016-02-07-&#22269;&#35821;1080p(&#38480;&#20813;)000035-000120.mp4" TargetMode="External"/><Relationship Id="rId1" Type="http://schemas.openxmlformats.org/officeDocument/2006/relationships/video" Target="file:///C:\Users\Administrator\Desktop\&#31206;&#22768;&#28436;&#31034;&#25991;&#31295;%20CD\&#31206;&#22768;&#28436;&#31034;&#25991;&#31295;%20CD\&#31206;&#24029;&#24773;%20.mp4" TargetMode="External"/><Relationship Id="rId6" Type="http://schemas.openxmlformats.org/officeDocument/2006/relationships/image" Target="../media/image21.gif"/><Relationship Id="rId5" Type="http://schemas.microsoft.com/office/2007/relationships/media" Target="&#31206;&#24029;&#24773;%20.mp4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slideLayout" Target="../slideLayouts/slideLayout7.xml"/><Relationship Id="rId7" Type="http://schemas.microsoft.com/office/2007/relationships/media" Target="&#35885;&#32500;&#32500;%20-%20&#21326;&#38452;&#32769;&#33108;&#19968;&#22768;&#21898;%20&#22830;&#35270;&#26149;&#26202;&#29616;&#22330;&#29256;%202016-02-07-&#22269;&#35821;1080p(&#38480;&#20813;)000035-000120.mp4" TargetMode="External"/><Relationship Id="rId2" Type="http://schemas.openxmlformats.org/officeDocument/2006/relationships/video" Target="file:///C:\Users\Administrator\Desktop\&#31206;&#22768;&#28436;&#31034;&#25991;&#31295;%20CD\&#31206;&#22768;&#28436;&#31034;&#25991;&#31295;%20CD\&#35885;&#32500;&#32500;%20-%20&#21326;&#38452;&#32769;&#33108;&#19968;&#22768;&#21898;%20&#22830;&#35270;&#26149;&#26202;&#29616;&#22330;&#29256;%202016-02-07-&#22269;&#35821;1080p(&#38480;&#20813;)000035-000120.mp4" TargetMode="External"/><Relationship Id="rId1" Type="http://schemas.openxmlformats.org/officeDocument/2006/relationships/video" Target="file:///C:\Users\Administrator\Desktop\&#31206;&#22768;&#28436;&#31034;&#25991;&#31295;%20CD\&#31206;&#22768;&#28436;&#31034;&#25991;&#31295;%20CD\&#31206;&#24029;&#24773;%20.mp4" TargetMode="External"/><Relationship Id="rId6" Type="http://schemas.openxmlformats.org/officeDocument/2006/relationships/image" Target="../media/image21.gif"/><Relationship Id="rId5" Type="http://schemas.microsoft.com/office/2007/relationships/media" Target="&#31206;&#24029;&#24773;%20.mp4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&#31206;&#22768;&#28436;&#31034;&#25991;&#31295;%20CD\&#31206;&#22768;&#28436;&#31034;&#25991;&#31295;%20CD\&#26032;&#29256;&#25103;&#27468;(1).mp3" TargetMode="External"/><Relationship Id="rId5" Type="http://schemas.openxmlformats.org/officeDocument/2006/relationships/image" Target="../media/image22.gif"/><Relationship Id="rId4" Type="http://schemas.microsoft.com/office/2007/relationships/media" Target="&#26032;&#29256;&#25103;&#27468;(1).mp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&#31206;&#22768;&#28436;&#31034;&#25991;&#31295;%20CD\&#31206;&#22768;&#28436;&#31034;&#25991;&#31295;%20CD\&#31206;&#33108;&#26354;&#29260;&#38899;&#20048;&#25130;&#21462;.mp3" TargetMode="External"/><Relationship Id="rId5" Type="http://schemas.openxmlformats.org/officeDocument/2006/relationships/image" Target="../media/image23.png"/><Relationship Id="rId4" Type="http://schemas.microsoft.com/office/2007/relationships/media" Target="&#31206;&#33108;&#26354;&#29260;&#38899;&#20048;&#25130;&#21462;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&#31206;&#22768;&#28436;&#31034;&#25991;&#31295;%20CD\&#31206;&#22768;&#28436;&#31034;&#25991;&#31295;%20CD\&#35199;&#23433;&#20154;%20&#26446;&#23071;2.mp4" TargetMode="External"/><Relationship Id="rId5" Type="http://schemas.openxmlformats.org/officeDocument/2006/relationships/image" Target="../media/image3.jpeg"/><Relationship Id="rId4" Type="http://schemas.microsoft.com/office/2007/relationships/media" Target="&#35199;&#23433;&#20154;%20&#26446;&#23071;2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microsoft.com/office/2007/relationships/media" Target="&#37329;&#30871;&#38039;_clip(1).mp4" TargetMode="External"/><Relationship Id="rId12" Type="http://schemas.openxmlformats.org/officeDocument/2006/relationships/image" Target="../media/image12.jpeg"/><Relationship Id="rId2" Type="http://schemas.openxmlformats.org/officeDocument/2006/relationships/video" Target="file:///C:\Users\Administrator\Desktop\&#31206;&#22768;&#28436;&#31034;&#25991;&#31295;%20CD\&#31206;&#22768;&#28436;&#31034;&#25991;&#31295;%20CD\&#37329;&#30871;&#38039;_clip(1).mp4" TargetMode="External"/><Relationship Id="rId1" Type="http://schemas.openxmlformats.org/officeDocument/2006/relationships/video" Target="file:///C:\Users\Administrator\Desktop\&#31206;&#22768;&#28436;&#31034;&#25991;&#31295;%20CD\&#31206;&#22768;&#28436;&#31034;&#25991;&#31295;%20CD\&#20928;&#34892;.mp4" TargetMode="External"/><Relationship Id="rId6" Type="http://schemas.openxmlformats.org/officeDocument/2006/relationships/image" Target="../media/image9.jpeg"/><Relationship Id="rId11" Type="http://schemas.openxmlformats.org/officeDocument/2006/relationships/slide" Target="slide7.xml"/><Relationship Id="rId5" Type="http://schemas.microsoft.com/office/2007/relationships/media" Target="&#20928;&#34892;.mp4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microsoft.com/office/2007/relationships/media" Target="&#37329;&#30871;&#38039;_clip(1).mp4" TargetMode="External"/><Relationship Id="rId12" Type="http://schemas.openxmlformats.org/officeDocument/2006/relationships/image" Target="../media/image12.jpeg"/><Relationship Id="rId2" Type="http://schemas.openxmlformats.org/officeDocument/2006/relationships/video" Target="file:///C:\Users\Administrator\Desktop\&#31206;&#22768;&#28436;&#31034;&#25991;&#31295;%20CD\&#31206;&#22768;&#28436;&#31034;&#25991;&#31295;%20CD\&#37329;&#30871;&#38039;_clip(1).mp4" TargetMode="External"/><Relationship Id="rId1" Type="http://schemas.openxmlformats.org/officeDocument/2006/relationships/video" Target="file:///C:\Users\Administrator\Desktop\&#31206;&#22768;&#28436;&#31034;&#25991;&#31295;%20CD\&#31206;&#22768;&#28436;&#31034;&#25991;&#31295;%20CD\&#20928;&#34892;.mp4" TargetMode="External"/><Relationship Id="rId6" Type="http://schemas.openxmlformats.org/officeDocument/2006/relationships/image" Target="../media/image9.jpeg"/><Relationship Id="rId11" Type="http://schemas.openxmlformats.org/officeDocument/2006/relationships/slide" Target="slide7.xml"/><Relationship Id="rId5" Type="http://schemas.microsoft.com/office/2007/relationships/media" Target="&#20928;&#34892;.mp4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microsoft.com/office/2007/relationships/media" Target="&#37329;&#30871;&#38039;_clip(1).mp4" TargetMode="External"/><Relationship Id="rId12" Type="http://schemas.openxmlformats.org/officeDocument/2006/relationships/image" Target="../media/image12.jpeg"/><Relationship Id="rId2" Type="http://schemas.openxmlformats.org/officeDocument/2006/relationships/video" Target="file:///C:\Users\Administrator\Desktop\&#31206;&#22768;&#28436;&#31034;&#25991;&#31295;%20CD\&#31206;&#22768;&#28436;&#31034;&#25991;&#31295;%20CD\&#37329;&#30871;&#38039;_clip(1).mp4" TargetMode="External"/><Relationship Id="rId1" Type="http://schemas.openxmlformats.org/officeDocument/2006/relationships/video" Target="file:///C:\Users\Administrator\Desktop\&#31206;&#22768;&#28436;&#31034;&#25991;&#31295;%20CD\&#31206;&#22768;&#28436;&#31034;&#25991;&#31295;%20CD\&#20928;&#34892;.mp4" TargetMode="External"/><Relationship Id="rId6" Type="http://schemas.openxmlformats.org/officeDocument/2006/relationships/image" Target="../media/image9.jpeg"/><Relationship Id="rId11" Type="http://schemas.openxmlformats.org/officeDocument/2006/relationships/slide" Target="slide7.xml"/><Relationship Id="rId5" Type="http://schemas.microsoft.com/office/2007/relationships/media" Target="&#20928;&#34892;.mp4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media" Target="&#37329;&#30871;&#38039;_clip(1).mp4" TargetMode="External"/><Relationship Id="rId13" Type="http://schemas.openxmlformats.org/officeDocument/2006/relationships/image" Target="../media/image17.jpeg"/><Relationship Id="rId3" Type="http://schemas.openxmlformats.org/officeDocument/2006/relationships/audio" Target="file:///C:\Users\Administrator\Desktop\&#31206;&#22768;&#28436;&#31034;&#25991;&#31295;%20CD\&#31206;&#22768;&#28436;&#31034;&#25991;&#31295;%20CD\&#20511;&#27700;&#20276;&#22863;G.mp3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video" Target="file:///C:\Users\Administrator\Desktop\&#31206;&#22768;&#28436;&#31034;&#25991;&#31295;%20CD\&#31206;&#22768;&#28436;&#31034;&#25991;&#31295;%20CD\&#37329;&#30871;&#38039;_clip(1).mp4" TargetMode="External"/><Relationship Id="rId1" Type="http://schemas.openxmlformats.org/officeDocument/2006/relationships/audio" Target="file:///C:\Users\Administrator\Desktop\&#31206;&#22768;&#28436;&#31034;&#25991;&#31295;%20CD\&#31206;&#22768;&#28436;&#31034;&#25991;&#31295;%20CD\&#20511;&#27700;&#33539;&#21809;.mp3" TargetMode="External"/><Relationship Id="rId6" Type="http://schemas.microsoft.com/office/2007/relationships/media" Target="&#20511;&#27700;&#33539;&#21809;.mp3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8.jpeg"/><Relationship Id="rId10" Type="http://schemas.microsoft.com/office/2007/relationships/media" Target="&#20511;&#27700;&#20276;&#22863;G.mp3" TargetMode="Externa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file:///C:\Users\Administrator\Desktop\&#31206;&#22768;&#28436;&#31034;&#25991;&#31295;%20CD\&#31206;&#22768;&#28436;&#31034;&#25991;&#31295;%20CD\&#20511;&#27700;&#20276;&#22863;G.mp3" TargetMode="External"/><Relationship Id="rId7" Type="http://schemas.microsoft.com/office/2007/relationships/media" Target="&#20511;&#27700;&#33539;&#21809;.mp3" TargetMode="External"/><Relationship Id="rId12" Type="http://schemas.openxmlformats.org/officeDocument/2006/relationships/image" Target="../media/image19.png"/><Relationship Id="rId2" Type="http://schemas.openxmlformats.org/officeDocument/2006/relationships/video" Target="file:///C:\Users\Administrator\Desktop\&#31206;&#22768;&#28436;&#31034;&#25991;&#31295;%20CD\&#31206;&#22768;&#28436;&#31034;&#25991;&#31295;%20CD\&#37329;&#30871;&#38039;_clip(1).mp4" TargetMode="External"/><Relationship Id="rId1" Type="http://schemas.openxmlformats.org/officeDocument/2006/relationships/audio" Target="file:///C:\Users\Administrator\Desktop\&#31206;&#22768;&#28436;&#31034;&#25991;&#31295;%20CD\&#31206;&#22768;&#28436;&#31034;&#25991;&#31295;%20CD\&#20511;&#27700;&#33539;&#21809;.mp3" TargetMode="External"/><Relationship Id="rId6" Type="http://schemas.openxmlformats.org/officeDocument/2006/relationships/image" Target="../media/image18.png"/><Relationship Id="rId11" Type="http://schemas.microsoft.com/office/2007/relationships/media" Target="&#20511;&#27700;&#20276;&#22863;G.mp3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18.xml"/><Relationship Id="rId9" Type="http://schemas.microsoft.com/office/2007/relationships/media" Target="&#37329;&#30871;&#38039;_clip(1)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12192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19"/>
          <p:cNvSpPr txBox="1">
            <a:spLocks noChangeArrowheads="1"/>
          </p:cNvSpPr>
          <p:nvPr/>
        </p:nvSpPr>
        <p:spPr bwMode="auto">
          <a:xfrm>
            <a:off x="3143672" y="3693980"/>
            <a:ext cx="569658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执教者：陕西省西安市碑林区东羊市小学  李娟</a:t>
            </a:r>
          </a:p>
        </p:txBody>
      </p:sp>
      <p:sp>
        <p:nvSpPr>
          <p:cNvPr id="3" name="矩形 2"/>
          <p:cNvSpPr/>
          <p:nvPr/>
        </p:nvSpPr>
        <p:spPr>
          <a:xfrm>
            <a:off x="2381224" y="357166"/>
            <a:ext cx="7429552" cy="2673194"/>
          </a:xfrm>
          <a:prstGeom prst="rect">
            <a:avLst/>
          </a:prstGeom>
          <a:noFill/>
          <a:scene3d>
            <a:camera prst="perspectiveRelaxed"/>
            <a:lightRig rig="threePt" dir="t"/>
          </a:scene3d>
          <a:sp3d>
            <a:bevelT w="165100" prst="coolSlant"/>
          </a:sp3d>
        </p:spPr>
        <p:txBody>
          <a:bodyPr>
            <a:prstTxWarp prst="textWave2">
              <a:avLst>
                <a:gd name="adj1" fmla="val 12500"/>
                <a:gd name="adj2" fmla="val 1563"/>
              </a:avLst>
            </a:prstTxWarp>
            <a:spAutoFit/>
          </a:bodyPr>
          <a:lstStyle/>
          <a:p>
            <a:pPr algn="ctr">
              <a:defRPr/>
            </a:pPr>
            <a:r>
              <a:rPr lang="zh-CN" altLang="en-US" sz="8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+mj-ea"/>
                <a:ea typeface="+mj-ea"/>
              </a:rPr>
              <a:t>大 秦 之 腔</a:t>
            </a:r>
          </a:p>
        </p:txBody>
      </p:sp>
      <p:pic>
        <p:nvPicPr>
          <p:cNvPr id="7" name="秦腔曲牌音乐截取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239272" y="4286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 rotWithShape="1">
          <a:blip r:embed="rId4" cstate="print"/>
          <a:srcRect r="66149" b="70682"/>
          <a:stretch/>
        </p:blipFill>
        <p:spPr bwMode="auto">
          <a:xfrm>
            <a:off x="-104608" y="0"/>
            <a:ext cx="122966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7680176" y="858797"/>
            <a:ext cx="2967480" cy="923330"/>
          </a:xfrm>
          <a:prstGeom prst="rect">
            <a:avLst/>
          </a:prstGeom>
          <a:noFill/>
        </p:spPr>
        <p:txBody>
          <a:bodyPr wrap="none">
            <a:prstTxWarp prst="textCurveDown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5400" b="1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隶书" pitchFamily="49" charset="-122"/>
                <a:ea typeface="隶书" pitchFamily="49" charset="-122"/>
              </a:rPr>
              <a:t>秦声秦韵</a:t>
            </a:r>
          </a:p>
        </p:txBody>
      </p:sp>
      <p:pic>
        <p:nvPicPr>
          <p:cNvPr id="9" name="秦川情 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15104" y="2583725"/>
            <a:ext cx="5328592" cy="3011011"/>
          </a:xfrm>
          <a:prstGeom prst="rect">
            <a:avLst/>
          </a:prstGeom>
        </p:spPr>
      </p:pic>
      <p:pic>
        <p:nvPicPr>
          <p:cNvPr id="10" name="谭维维 - 华阴老腔一声喊 央视春晚现场版 2016-02-07-国语1080p(限免)000035-00012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518976" y="2780928"/>
            <a:ext cx="4761600" cy="2544598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 fullScrn="1">
              <p:cMediaNode>
                <p:cTn id="13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 rotWithShape="1">
          <a:blip r:embed="rId4" cstate="print"/>
          <a:srcRect r="66149" b="70682"/>
          <a:stretch/>
        </p:blipFill>
        <p:spPr bwMode="auto">
          <a:xfrm>
            <a:off x="-104608" y="0"/>
            <a:ext cx="122966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7680176" y="858797"/>
            <a:ext cx="2967480" cy="923330"/>
          </a:xfrm>
          <a:prstGeom prst="rect">
            <a:avLst/>
          </a:prstGeom>
          <a:noFill/>
        </p:spPr>
        <p:txBody>
          <a:bodyPr wrap="none">
            <a:prstTxWarp prst="textCurveDown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5400" b="1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隶书" pitchFamily="49" charset="-122"/>
                <a:ea typeface="隶书" pitchFamily="49" charset="-122"/>
              </a:rPr>
              <a:t>秦声秦韵</a:t>
            </a:r>
          </a:p>
        </p:txBody>
      </p:sp>
      <p:pic>
        <p:nvPicPr>
          <p:cNvPr id="9" name="秦川情 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15104" y="2583725"/>
            <a:ext cx="5328592" cy="3011011"/>
          </a:xfrm>
          <a:prstGeom prst="rect">
            <a:avLst/>
          </a:prstGeom>
        </p:spPr>
      </p:pic>
      <p:pic>
        <p:nvPicPr>
          <p:cNvPr id="10" name="谭维维 - 华阴老腔一声喊 央视春晚现场版 2016-02-07-国语1080p(限免)000035-000120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518976" y="2780928"/>
            <a:ext cx="4761600" cy="254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808839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 fullScrn="1">
              <p:cMediaNode>
                <p:cTn id="13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12192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19"/>
          <p:cNvSpPr txBox="1">
            <a:spLocks noChangeArrowheads="1"/>
          </p:cNvSpPr>
          <p:nvPr/>
        </p:nvSpPr>
        <p:spPr bwMode="auto">
          <a:xfrm>
            <a:off x="7285038" y="3857626"/>
            <a:ext cx="3097212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endParaRPr lang="zh-CN" altLang="en-US" b="1">
              <a:solidFill>
                <a:srgbClr val="CC99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9536" y="476673"/>
            <a:ext cx="41044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FF00"/>
                </a:solidFill>
              </a:rPr>
              <a:t>有一座城市它让人难以割舍</a:t>
            </a:r>
            <a:br>
              <a:rPr lang="zh-CN" altLang="en-US" sz="2000" b="1" dirty="0">
                <a:solidFill>
                  <a:srgbClr val="FFFF00"/>
                </a:solidFill>
              </a:rPr>
            </a:br>
            <a:r>
              <a:rPr lang="zh-CN" altLang="en-US" sz="2000" b="1" dirty="0">
                <a:solidFill>
                  <a:srgbClr val="FFFF00"/>
                </a:solidFill>
              </a:rPr>
              <a:t>有一种怀念它叫做曾经来过</a:t>
            </a:r>
            <a:br>
              <a:rPr lang="zh-CN" altLang="en-US" sz="2000" b="1" dirty="0">
                <a:solidFill>
                  <a:srgbClr val="FFFF00"/>
                </a:solidFill>
              </a:rPr>
            </a:br>
            <a:r>
              <a:rPr lang="zh-CN" altLang="en-US" sz="2000" b="1" dirty="0">
                <a:solidFill>
                  <a:srgbClr val="FFFF00"/>
                </a:solidFill>
              </a:rPr>
              <a:t>有一种旋律它扯着嗓子唱歌</a:t>
            </a:r>
            <a:br>
              <a:rPr lang="zh-CN" altLang="en-US" sz="2000" b="1" dirty="0">
                <a:solidFill>
                  <a:srgbClr val="FFFF00"/>
                </a:solidFill>
              </a:rPr>
            </a:br>
            <a:r>
              <a:rPr lang="zh-CN" altLang="en-US" sz="2000" b="1" dirty="0">
                <a:solidFill>
                  <a:srgbClr val="FFFF00"/>
                </a:solidFill>
              </a:rPr>
              <a:t>在他的中心人们叫它鼓楼钟楼</a:t>
            </a:r>
            <a:br>
              <a:rPr lang="zh-CN" altLang="en-US" sz="2000" b="1" dirty="0">
                <a:solidFill>
                  <a:srgbClr val="FFFF00"/>
                </a:solidFill>
              </a:rPr>
            </a:br>
            <a:r>
              <a:rPr lang="zh-CN" altLang="en-US" sz="2000" b="1" dirty="0">
                <a:solidFill>
                  <a:srgbClr val="FFFF00"/>
                </a:solidFill>
              </a:rPr>
              <a:t>有人说西安水土让人变得懒惰</a:t>
            </a:r>
            <a:br>
              <a:rPr lang="zh-CN" altLang="en-US" sz="2000" b="1" dirty="0">
                <a:solidFill>
                  <a:srgbClr val="FFFF00"/>
                </a:solidFill>
              </a:rPr>
            </a:br>
            <a:r>
              <a:rPr lang="zh-CN" altLang="en-US" sz="2000" b="1" dirty="0">
                <a:solidFill>
                  <a:srgbClr val="FFFF00"/>
                </a:solidFill>
              </a:rPr>
              <a:t>来打把挖坑我教你撒叫生活</a:t>
            </a:r>
            <a:br>
              <a:rPr lang="zh-CN" altLang="en-US" sz="2000" b="1" dirty="0">
                <a:solidFill>
                  <a:srgbClr val="FFFF00"/>
                </a:solidFill>
              </a:rPr>
            </a:br>
            <a:r>
              <a:rPr lang="zh-CN" altLang="en-US" sz="2000" b="1" dirty="0">
                <a:solidFill>
                  <a:srgbClr val="FFFF00"/>
                </a:solidFill>
              </a:rPr>
              <a:t>是谁对西安印象留在黄土高坡</a:t>
            </a:r>
            <a:br>
              <a:rPr lang="zh-CN" altLang="en-US" sz="2000" b="1" dirty="0">
                <a:solidFill>
                  <a:srgbClr val="FFFF00"/>
                </a:solidFill>
              </a:rPr>
            </a:br>
            <a:r>
              <a:rPr lang="zh-CN" altLang="en-US" sz="2000" b="1" dirty="0">
                <a:solidFill>
                  <a:srgbClr val="FFFF00"/>
                </a:solidFill>
              </a:rPr>
              <a:t>来跟我唱一首咱西安人的歌</a:t>
            </a:r>
            <a:br>
              <a:rPr lang="zh-CN" altLang="en-US" sz="2000" b="1" dirty="0">
                <a:solidFill>
                  <a:srgbClr val="FFFF00"/>
                </a:solidFill>
              </a:rPr>
            </a:br>
            <a:r>
              <a:rPr lang="zh-CN" altLang="en-US" sz="2000" b="1" dirty="0">
                <a:solidFill>
                  <a:srgbClr val="FFFF00"/>
                </a:solidFill>
              </a:rPr>
              <a:t/>
            </a:r>
            <a:br>
              <a:rPr lang="zh-CN" altLang="en-US" sz="2000" b="1" dirty="0">
                <a:solidFill>
                  <a:srgbClr val="FFFF00"/>
                </a:solidFill>
              </a:rPr>
            </a:br>
            <a:endParaRPr lang="zh-CN" alt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73404" y="1532788"/>
            <a:ext cx="43204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zh-CN" sz="2800" b="1" dirty="0">
                <a:solidFill>
                  <a:srgbClr val="0000CC"/>
                </a:solidFill>
              </a:rPr>
              <a:t>(</a:t>
            </a:r>
            <a:r>
              <a:rPr lang="zh-CN" altLang="en-US" sz="2800" b="1" dirty="0">
                <a:solidFill>
                  <a:srgbClr val="0000CC"/>
                </a:solidFill>
              </a:rPr>
              <a:t>碗碗腔</a:t>
            </a:r>
            <a:r>
              <a:rPr lang="en-US" altLang="zh-CN" sz="2800" b="1" dirty="0">
                <a:solidFill>
                  <a:srgbClr val="0000CC"/>
                </a:solidFill>
              </a:rPr>
              <a:t>)</a:t>
            </a:r>
            <a:r>
              <a:rPr lang="zh-CN" altLang="en-US" sz="2800" b="1" dirty="0">
                <a:solidFill>
                  <a:srgbClr val="0000CC"/>
                </a:solidFill>
              </a:rPr>
              <a:t>哪咿呀</a:t>
            </a:r>
            <a:r>
              <a:rPr lang="en-US" altLang="zh-CN" sz="2800" b="1" dirty="0">
                <a:solidFill>
                  <a:srgbClr val="0000CC"/>
                </a:solidFill>
              </a:rPr>
              <a:t>……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000" b="1" dirty="0">
                <a:solidFill>
                  <a:srgbClr val="FFFF00"/>
                </a:solidFill>
              </a:rPr>
              <a:t>西安人的城墙下是西安人的火车</a:t>
            </a:r>
            <a:br>
              <a:rPr lang="zh-CN" altLang="en-US" sz="2000" b="1" dirty="0">
                <a:solidFill>
                  <a:srgbClr val="FFFF00"/>
                </a:solidFill>
              </a:rPr>
            </a:br>
            <a:r>
              <a:rPr lang="zh-CN" altLang="en-US" sz="2000" b="1" dirty="0">
                <a:solidFill>
                  <a:srgbClr val="FFFF00"/>
                </a:solidFill>
              </a:rPr>
              <a:t>西安人不管到哪都不能不吃泡馍</a:t>
            </a:r>
            <a:br>
              <a:rPr lang="zh-CN" altLang="en-US" sz="2000" b="1" dirty="0">
                <a:solidFill>
                  <a:srgbClr val="FFFF00"/>
                </a:solidFill>
              </a:rPr>
            </a:br>
            <a:r>
              <a:rPr lang="zh-CN" altLang="en-US" sz="2000" b="1" dirty="0">
                <a:solidFill>
                  <a:srgbClr val="FFFF00"/>
                </a:solidFill>
              </a:rPr>
              <a:t>西安大厦高楼是连的一座一座</a:t>
            </a:r>
            <a:br>
              <a:rPr lang="zh-CN" altLang="en-US" sz="2000" b="1" dirty="0">
                <a:solidFill>
                  <a:srgbClr val="FFFF00"/>
                </a:solidFill>
              </a:rPr>
            </a:br>
            <a:r>
              <a:rPr lang="zh-CN" altLang="en-US" sz="2000" b="1" dirty="0">
                <a:solidFill>
                  <a:srgbClr val="FFFF00"/>
                </a:solidFill>
              </a:rPr>
              <a:t>在西安人的心中这是西安人的歌</a:t>
            </a:r>
          </a:p>
          <a:p>
            <a:pPr>
              <a:lnSpc>
                <a:spcPct val="150000"/>
              </a:lnSpc>
            </a:pPr>
            <a:endParaRPr lang="zh-CN" altLang="en-US" sz="1600" dirty="0"/>
          </a:p>
        </p:txBody>
      </p:sp>
      <p:sp>
        <p:nvSpPr>
          <p:cNvPr id="10" name="矩形 9"/>
          <p:cNvSpPr/>
          <p:nvPr/>
        </p:nvSpPr>
        <p:spPr>
          <a:xfrm>
            <a:off x="6563705" y="439903"/>
            <a:ext cx="3663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zh-CN" altLang="en-US" sz="5400" b="1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隶书"/>
              </a:rPr>
              <a:t>西安人的歌</a:t>
            </a:r>
          </a:p>
        </p:txBody>
      </p:sp>
      <p:pic>
        <p:nvPicPr>
          <p:cNvPr id="11" name="新版戏歌(1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699080" y="4641331"/>
            <a:ext cx="1944216" cy="1894013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8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12192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452662" y="620688"/>
            <a:ext cx="7286676" cy="23762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prstTxWarp prst="textWave2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大 秦 之 腔</a:t>
            </a:r>
          </a:p>
        </p:txBody>
      </p:sp>
      <p:pic>
        <p:nvPicPr>
          <p:cNvPr id="7" name="秦腔曲牌音乐截取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229748" y="4293096"/>
            <a:ext cx="509590" cy="50959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4475" y="-9525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19"/>
          <p:cNvSpPr txBox="1">
            <a:spLocks noChangeArrowheads="1"/>
          </p:cNvSpPr>
          <p:nvPr/>
        </p:nvSpPr>
        <p:spPr bwMode="auto">
          <a:xfrm>
            <a:off x="4871864" y="3789040"/>
            <a:ext cx="475252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FFFF00"/>
                </a:solidFill>
              </a:rPr>
              <a:t>执教者：西安市碑林区东羊市小学  李娟</a:t>
            </a:r>
          </a:p>
        </p:txBody>
      </p:sp>
      <p:sp>
        <p:nvSpPr>
          <p:cNvPr id="3" name="矩形 2"/>
          <p:cNvSpPr/>
          <p:nvPr/>
        </p:nvSpPr>
        <p:spPr>
          <a:xfrm>
            <a:off x="3503712" y="620688"/>
            <a:ext cx="5544616" cy="23762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prstTxWarp prst="textWave2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秦 之 声</a:t>
            </a:r>
          </a:p>
        </p:txBody>
      </p:sp>
      <p:pic>
        <p:nvPicPr>
          <p:cNvPr id="6" name="西安人 李娟2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p:transition advTm="51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timg-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38613" y="3286124"/>
            <a:ext cx="4394021" cy="56614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5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我的家乡西安</a:t>
            </a:r>
          </a:p>
        </p:txBody>
      </p:sp>
      <p:pic>
        <p:nvPicPr>
          <p:cNvPr id="1026" name="Picture 2" descr="C:\Users\Administrator\Desktop\timg-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556" y="253516"/>
            <a:ext cx="4290199" cy="2414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dministrator\Desktop\timg-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080" y="291789"/>
            <a:ext cx="4116364" cy="2414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Administrator\Desktop\泡馍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9187" y="3958695"/>
            <a:ext cx="3370457" cy="2414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 descr="面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3417" y="3943916"/>
            <a:ext cx="2709396" cy="270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 descr="秦俑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38744" y="3857629"/>
            <a:ext cx="2014542" cy="274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8" descr="http://pic.vjshi.com/2017-09-12/9cf3862232629875e92bfb893388a62e/00003.jpg?x-oss-process=style/watermar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843109" y="3442200"/>
            <a:ext cx="4751211" cy="178685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8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秦  腔</a:t>
            </a:r>
          </a:p>
        </p:txBody>
      </p:sp>
      <p:pic>
        <p:nvPicPr>
          <p:cNvPr id="7" name="净行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890753" y="500406"/>
            <a:ext cx="4426442" cy="225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金碗钗_clip(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21305" y="428365"/>
            <a:ext cx="4198396" cy="2298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8" descr="https://timgsa.baidu.com/timg?image&amp;quality=80&amp;size=b9999_10000&amp;sec=1556281104308&amp;di=fe8cd5539efa88ecb88a3720ff33b35a&amp;imgtype=0&amp;src=http%3A%2F%2Fimg.mp.sohu.com%2Fupload%2F20170525%2F746bfecb41ca4138aad6a5d57a2b4f8a_th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 l="11331" r="6516" b="45454"/>
          <a:stretch>
            <a:fillRect/>
          </a:stretch>
        </p:blipFill>
        <p:spPr bwMode="auto">
          <a:xfrm>
            <a:off x="1199456" y="3844190"/>
            <a:ext cx="4198396" cy="2298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3" descr="C:\Users\nmxe\Desktop\丑行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 l="6784" t="19618"/>
          <a:stretch>
            <a:fillRect/>
          </a:stretch>
        </p:blipFill>
        <p:spPr bwMode="auto">
          <a:xfrm>
            <a:off x="6913946" y="3844190"/>
            <a:ext cx="4426441" cy="2420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8" descr="http://pic.vjshi.com/2017-09-12/9cf3862232629875e92bfb893388a62e/00003.jpg?x-oss-process=style/watermar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843109" y="3442200"/>
            <a:ext cx="4751211" cy="178685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8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秦  腔</a:t>
            </a:r>
          </a:p>
        </p:txBody>
      </p:sp>
      <p:pic>
        <p:nvPicPr>
          <p:cNvPr id="7" name="净行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890753" y="500406"/>
            <a:ext cx="4426442" cy="225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金碗钗_clip(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21305" y="428365"/>
            <a:ext cx="4198396" cy="2298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8" descr="https://timgsa.baidu.com/timg?image&amp;quality=80&amp;size=b9999_10000&amp;sec=1556281104308&amp;di=fe8cd5539efa88ecb88a3720ff33b35a&amp;imgtype=0&amp;src=http%3A%2F%2Fimg.mp.sohu.com%2Fupload%2F20170525%2F746bfecb41ca4138aad6a5d57a2b4f8a_th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 l="11331" r="6516" b="45454"/>
          <a:stretch>
            <a:fillRect/>
          </a:stretch>
        </p:blipFill>
        <p:spPr bwMode="auto">
          <a:xfrm>
            <a:off x="1199456" y="3844190"/>
            <a:ext cx="4198396" cy="2298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3" descr="C:\Users\nmxe\Desktop\丑行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 l="6784" t="19618"/>
          <a:stretch>
            <a:fillRect/>
          </a:stretch>
        </p:blipFill>
        <p:spPr bwMode="auto">
          <a:xfrm>
            <a:off x="6913946" y="3844190"/>
            <a:ext cx="4426441" cy="2420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520932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8" descr="http://pic.vjshi.com/2017-09-12/9cf3862232629875e92bfb893388a62e/00003.jpg?x-oss-process=style/watermar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843109" y="3442200"/>
            <a:ext cx="4751211" cy="178685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8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秦  腔</a:t>
            </a:r>
          </a:p>
        </p:txBody>
      </p:sp>
      <p:pic>
        <p:nvPicPr>
          <p:cNvPr id="7" name="净行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890753" y="500406"/>
            <a:ext cx="4426442" cy="225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金碗钗_clip(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21305" y="428365"/>
            <a:ext cx="4198396" cy="2298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8" descr="https://timgsa.baidu.com/timg?image&amp;quality=80&amp;size=b9999_10000&amp;sec=1556281104308&amp;di=fe8cd5539efa88ecb88a3720ff33b35a&amp;imgtype=0&amp;src=http%3A%2F%2Fimg.mp.sohu.com%2Fupload%2F20170525%2F746bfecb41ca4138aad6a5d57a2b4f8a_th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 l="11331" r="6516" b="45454"/>
          <a:stretch>
            <a:fillRect/>
          </a:stretch>
        </p:blipFill>
        <p:spPr bwMode="auto">
          <a:xfrm>
            <a:off x="1199456" y="3844190"/>
            <a:ext cx="4198396" cy="2298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3" descr="C:\Users\nmxe\Desktop\丑行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 l="6784" t="19618"/>
          <a:stretch>
            <a:fillRect/>
          </a:stretch>
        </p:blipFill>
        <p:spPr bwMode="auto">
          <a:xfrm>
            <a:off x="6913946" y="3844190"/>
            <a:ext cx="4426441" cy="2420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0065088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8" descr="http://pic.vjshi.com/2017-09-12/9cf3862232629875e92bfb893388a62e/00003.jpg?x-oss-process=style/watermar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矩形 28"/>
          <p:cNvSpPr/>
          <p:nvPr/>
        </p:nvSpPr>
        <p:spPr>
          <a:xfrm>
            <a:off x="3541742" y="642918"/>
            <a:ext cx="5054589" cy="206633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54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姓桃住在桃花村</a:t>
            </a:r>
          </a:p>
        </p:txBody>
      </p:sp>
      <p:sp>
        <p:nvSpPr>
          <p:cNvPr id="18437" name="TextBox 29"/>
          <p:cNvSpPr txBox="1">
            <a:spLocks noChangeArrowheads="1"/>
          </p:cNvSpPr>
          <p:nvPr/>
        </p:nvSpPr>
        <p:spPr bwMode="auto">
          <a:xfrm>
            <a:off x="6723062" y="1571613"/>
            <a:ext cx="39449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400" dirty="0">
                <a:solidFill>
                  <a:srgbClr val="FFFF00"/>
                </a:solidFill>
                <a:latin typeface="华文隶书" pitchFamily="2" charset="-122"/>
                <a:ea typeface="华文隶书" pitchFamily="2" charset="-122"/>
              </a:rPr>
              <a:t>碗碗腔《金碗钗</a:t>
            </a:r>
            <a:r>
              <a:rPr lang="en-US" altLang="zh-CN" sz="2400" dirty="0">
                <a:solidFill>
                  <a:srgbClr val="FFFF00"/>
                </a:solidFill>
                <a:latin typeface="华文隶书" pitchFamily="2" charset="-122"/>
                <a:ea typeface="华文隶书" pitchFamily="2" charset="-122"/>
              </a:rPr>
              <a:t>.</a:t>
            </a:r>
            <a:r>
              <a:rPr lang="zh-CN" altLang="zh-CN" sz="2400" dirty="0">
                <a:solidFill>
                  <a:srgbClr val="FFFF00"/>
                </a:solidFill>
                <a:latin typeface="华文隶书" pitchFamily="2" charset="-122"/>
                <a:ea typeface="华文隶书" pitchFamily="2" charset="-122"/>
              </a:rPr>
              <a:t>借水》选段</a:t>
            </a:r>
            <a:endParaRPr lang="zh-CN" altLang="en-US" sz="2400" dirty="0">
              <a:solidFill>
                <a:srgbClr val="FFFF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4" name="借水范唱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166910" y="5786454"/>
            <a:ext cx="304800" cy="304800"/>
          </a:xfrm>
          <a:prstGeom prst="rect">
            <a:avLst/>
          </a:prstGeom>
        </p:spPr>
      </p:pic>
      <p:pic>
        <p:nvPicPr>
          <p:cNvPr id="16" name="金碗钗_clip(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link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254388" y="210271"/>
            <a:ext cx="3240359" cy="1667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矩形 9"/>
          <p:cNvSpPr/>
          <p:nvPr/>
        </p:nvSpPr>
        <p:spPr>
          <a:xfrm>
            <a:off x="3095604" y="5643578"/>
            <a:ext cx="6286544" cy="85725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b="1" dirty="0">
              <a:solidFill>
                <a:srgbClr val="FFFF00"/>
              </a:solidFill>
            </a:endParaRPr>
          </a:p>
          <a:p>
            <a:pPr algn="ctr"/>
            <a:r>
              <a:rPr lang="zh-CN" altLang="en-US" sz="2000" b="1" dirty="0">
                <a:solidFill>
                  <a:srgbClr val="FFFF00"/>
                </a:solidFill>
              </a:rPr>
              <a:t>姓  桃  居 住  桃  花  村，茅  屋  草  舍  在  桃  林，</a:t>
            </a:r>
            <a:endParaRPr lang="en-US" altLang="zh-CN" sz="2000" b="1" dirty="0">
              <a:solidFill>
                <a:srgbClr val="FFFF00"/>
              </a:solidFill>
            </a:endParaRPr>
          </a:p>
          <a:p>
            <a:pPr algn="ctr"/>
            <a:r>
              <a:rPr lang="zh-CN" altLang="en-US" sz="2000" b="1" dirty="0">
                <a:solidFill>
                  <a:srgbClr val="FFFF00"/>
                </a:solidFill>
              </a:rPr>
              <a:t> 桃 夭  虚  度  访  春  讯，谁  向  桃  园  来  问  津。</a:t>
            </a:r>
          </a:p>
          <a:p>
            <a:pPr algn="ctr"/>
            <a:endParaRPr lang="zh-CN" altLang="en-US" dirty="0"/>
          </a:p>
        </p:txBody>
      </p:sp>
      <p:pic>
        <p:nvPicPr>
          <p:cNvPr id="11" name="借水伴奏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link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9953652" y="5857892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779961" y="232607"/>
            <a:ext cx="2956982" cy="1391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6" descr="姓桃家住桃花村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563"/>
          <a:stretch>
            <a:fillRect/>
          </a:stretch>
        </p:blipFill>
        <p:spPr bwMode="auto">
          <a:xfrm>
            <a:off x="1524000" y="1935668"/>
            <a:ext cx="9396536" cy="3591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5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 fullScrn="1"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8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8" descr="http://pic.vjshi.com/2017-09-12/9cf3862232629875e92bfb893388a62e/00003.jpg?x-oss-process=style/watermar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矩形 28"/>
          <p:cNvSpPr/>
          <p:nvPr/>
        </p:nvSpPr>
        <p:spPr>
          <a:xfrm>
            <a:off x="3541742" y="1000108"/>
            <a:ext cx="5054589" cy="170914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5400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姓桃住在桃花村</a:t>
            </a:r>
          </a:p>
        </p:txBody>
      </p:sp>
      <p:sp>
        <p:nvSpPr>
          <p:cNvPr id="18437" name="TextBox 29"/>
          <p:cNvSpPr txBox="1">
            <a:spLocks noChangeArrowheads="1"/>
          </p:cNvSpPr>
          <p:nvPr/>
        </p:nvSpPr>
        <p:spPr bwMode="auto">
          <a:xfrm>
            <a:off x="7492418" y="1832083"/>
            <a:ext cx="39449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2400" dirty="0">
                <a:solidFill>
                  <a:srgbClr val="FFFF00"/>
                </a:solidFill>
                <a:latin typeface="华文隶书" pitchFamily="2" charset="-122"/>
                <a:ea typeface="华文隶书" pitchFamily="2" charset="-122"/>
              </a:rPr>
              <a:t>碗碗腔《金碗钗</a:t>
            </a:r>
            <a:r>
              <a:rPr lang="en-US" altLang="zh-CN" sz="2400" dirty="0">
                <a:solidFill>
                  <a:srgbClr val="FFFF00"/>
                </a:solidFill>
                <a:latin typeface="华文隶书" pitchFamily="2" charset="-122"/>
                <a:ea typeface="华文隶书" pitchFamily="2" charset="-122"/>
              </a:rPr>
              <a:t>.</a:t>
            </a:r>
            <a:r>
              <a:rPr lang="zh-CN" altLang="zh-CN" sz="2400" dirty="0">
                <a:solidFill>
                  <a:srgbClr val="FFFF00"/>
                </a:solidFill>
                <a:latin typeface="华文隶书" pitchFamily="2" charset="-122"/>
                <a:ea typeface="华文隶书" pitchFamily="2" charset="-122"/>
              </a:rPr>
              <a:t>借水》选段</a:t>
            </a:r>
            <a:endParaRPr lang="zh-CN" altLang="en-US" sz="2400" dirty="0">
              <a:solidFill>
                <a:srgbClr val="FFFF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4" name="图片 3" descr="姓桃_副本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5476" y="2285992"/>
            <a:ext cx="9760107" cy="3630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借水范唱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2166910" y="5786454"/>
            <a:ext cx="304800" cy="304800"/>
          </a:xfrm>
          <a:prstGeom prst="rect">
            <a:avLst/>
          </a:prstGeom>
        </p:spPr>
      </p:pic>
      <p:pic>
        <p:nvPicPr>
          <p:cNvPr id="11" name="金碗钗_clip(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link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968134" y="287223"/>
            <a:ext cx="2952328" cy="1522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借水伴奏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link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973933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video fullScrn="1"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8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古瓶荷花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termark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CDESIGNK</Template>
  <TotalTime>142</TotalTime>
  <Words>181</Words>
  <Application>Microsoft Office PowerPoint</Application>
  <PresentationFormat>自定义</PresentationFormat>
  <Paragraphs>22</Paragraphs>
  <Slides>13</Slides>
  <Notes>0</Notes>
  <HiddenSlides>0</HiddenSlides>
  <MMClips>20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宋体</vt:lpstr>
      <vt:lpstr>楷体</vt:lpstr>
      <vt:lpstr>等线 Light</vt:lpstr>
      <vt:lpstr>华文行楷</vt:lpstr>
      <vt:lpstr>隶书</vt:lpstr>
      <vt:lpstr>华文隶书</vt:lpstr>
      <vt:lpstr>Calibri</vt:lpstr>
      <vt:lpstr>等线</vt:lpstr>
      <vt:lpstr>Calibri Light</vt:lpstr>
      <vt:lpstr>古瓶荷花</vt:lpstr>
      <vt:lpstr>Watermark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PortableAppC.com</cp:lastModifiedBy>
  <cp:revision>169</cp:revision>
  <dcterms:created xsi:type="dcterms:W3CDTF">2008-03-05T04:48:00Z</dcterms:created>
  <dcterms:modified xsi:type="dcterms:W3CDTF">2019-05-22T14:57:44Z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